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Lst>
  <p:notesMasterIdLst>
    <p:notesMasterId r:id="rId13"/>
  </p:notesMasterIdLst>
  <p:sldIdLst>
    <p:sldId id="314" r:id="rId2"/>
    <p:sldId id="311" r:id="rId3"/>
    <p:sldId id="263" r:id="rId4"/>
    <p:sldId id="315" r:id="rId5"/>
    <p:sldId id="268" r:id="rId6"/>
    <p:sldId id="313" r:id="rId7"/>
    <p:sldId id="316" r:id="rId8"/>
    <p:sldId id="282" r:id="rId9"/>
    <p:sldId id="283" r:id="rId10"/>
    <p:sldId id="284" r:id="rId11"/>
    <p:sldId id="293" r:id="rId12"/>
  </p:sldIdLst>
  <p:sldSz cx="9144000" cy="6858000" type="screen4x3"/>
  <p:notesSz cx="6807200" cy="99393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5534">
          <p15:clr>
            <a:srgbClr val="A4A3A4"/>
          </p15:clr>
        </p15:guide>
        <p15:guide id="2" pos="226" userDrawn="1">
          <p15:clr>
            <a:srgbClr val="A4A3A4"/>
          </p15:clr>
        </p15:guide>
        <p15:guide id="3" pos="3492">
          <p15:clr>
            <a:srgbClr val="A4A3A4"/>
          </p15:clr>
        </p15:guide>
        <p15:guide id="5" pos="2880">
          <p15:clr>
            <a:srgbClr val="A4A3A4"/>
          </p15:clr>
        </p15:guide>
        <p15:guide id="6" orient="horz" pos="799" userDrawn="1">
          <p15:clr>
            <a:srgbClr val="A4A3A4"/>
          </p15:clr>
        </p15:guide>
        <p15:guide id="7" orient="horz" pos="2160" userDrawn="1">
          <p15:clr>
            <a:srgbClr val="A4A3A4"/>
          </p15:clr>
        </p15:guide>
      </p15:sldGuideLst>
    </p:ext>
    <p:ext uri="{2D200454-40CA-4A62-9FC3-DE9A4176ACB9}">
      <p15:notesGuideLst xmlns:p15="http://schemas.microsoft.com/office/powerpoint/2012/main">
        <p15:guide id="1" orient="horz" pos="3223">
          <p15:clr>
            <a:srgbClr val="A4A3A4"/>
          </p15:clr>
        </p15:guide>
        <p15:guide id="2" orient="horz" pos="3131">
          <p15:clr>
            <a:srgbClr val="A4A3A4"/>
          </p15:clr>
        </p15:guide>
        <p15:guide id="3" pos="2237">
          <p15:clr>
            <a:srgbClr val="A4A3A4"/>
          </p15:clr>
        </p15:guide>
        <p15:guide id="4" pos="2145">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8" roundtripDataSignature="AMtx7mijEZilneiXKdgdv/j0LvCNFKw4G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FBAA1F-1A3A-7965-CFF7-3DB98976BD7E}" name="hisato nakajo" initials="hn" userId="S::hisato.nakajo@excite.jp::323205bd-187f-4efc-a0f6-6291606ff5eb" providerId="AD"/>
  <p188:author id="{678A7427-9479-29C0-57DF-EE93117551C7}" name="hisato nakajo" initials="hn" userId="S::hisato.nakajo@excite.jp::4718153d-3ef1-4ff2-a089-1ea4528d73e1" providerId="AD"/>
  <p188:author id="{2025E840-93B0-D468-D3DE-660EF35FEE41}" name="chie tagami" initials="" userId="S::chie.tagami@excite.jp::14837d09-0077-4ca7-a218-4cd401cf560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橘内 紋" initials="橘内" lastIdx="1" clrIdx="0">
    <p:extLst>
      <p:ext uri="{19B8F6BF-5375-455C-9EA6-DF929625EA0E}">
        <p15:presenceInfo xmlns:p15="http://schemas.microsoft.com/office/powerpoint/2012/main" userId="S::aya@excite.jp::f3d36542-12f0-4606-8919-ee60a611bb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0000"/>
    <a:srgbClr val="E0BCC4"/>
    <a:srgbClr val="E4CCD4"/>
    <a:srgbClr val="3F3F3F"/>
    <a:srgbClr val="595959"/>
    <a:srgbClr val="000000"/>
    <a:srgbClr val="FF9789"/>
    <a:srgbClr val="FF5901"/>
    <a:srgbClr val="FF4D02"/>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133808-EE09-42F5-BE28-2390A46D2D9E}">
  <a:tblStyle styleId="{27133808-EE09-42F5-BE28-2390A46D2D9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3" autoAdjust="0"/>
    <p:restoredTop sz="95846"/>
  </p:normalViewPr>
  <p:slideViewPr>
    <p:cSldViewPr snapToGrid="0">
      <p:cViewPr varScale="1">
        <p:scale>
          <a:sx n="74" d="100"/>
          <a:sy n="74" d="100"/>
        </p:scale>
        <p:origin x="1004" y="56"/>
      </p:cViewPr>
      <p:guideLst>
        <p:guide pos="5534"/>
        <p:guide pos="226"/>
        <p:guide pos="3492"/>
        <p:guide pos="2880"/>
        <p:guide orient="horz" pos="799"/>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223"/>
        <p:guide orient="horz" pos="3131"/>
        <p:guide pos="2237"/>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9" Type="http://schemas.openxmlformats.org/officeDocument/2006/relationships/commentAuthors" Target="commentAuthors.xml"/><Relationship Id="rId3" Type="http://schemas.openxmlformats.org/officeDocument/2006/relationships/slide" Target="slides/slide2.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38" Type="http://customschemas.google.com/relationships/presentationmetadata" Target="metadata"/><Relationship Id="rId2" Type="http://schemas.openxmlformats.org/officeDocument/2006/relationships/slide" Target="slides/slide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40"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4"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 y="0"/>
            <a:ext cx="2951162" cy="496888"/>
          </a:xfrm>
          <a:prstGeom prst="rect">
            <a:avLst/>
          </a:prstGeom>
          <a:noFill/>
          <a:ln>
            <a:noFill/>
          </a:ln>
        </p:spPr>
        <p:txBody>
          <a:bodyPr spcFirstLastPara="1" wrap="square" lIns="91200" tIns="45600" rIns="91200" bIns="456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4452" y="0"/>
            <a:ext cx="2951162" cy="496888"/>
          </a:xfrm>
          <a:prstGeom prst="rect">
            <a:avLst/>
          </a:prstGeom>
          <a:noFill/>
          <a:ln>
            <a:noFill/>
          </a:ln>
        </p:spPr>
        <p:txBody>
          <a:bodyPr spcFirstLastPara="1" wrap="square" lIns="91200" tIns="45600" rIns="91200" bIns="456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23925" y="744538"/>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2625" y="4721227"/>
            <a:ext cx="5441950" cy="4471987"/>
          </a:xfrm>
          <a:prstGeom prst="rect">
            <a:avLst/>
          </a:prstGeom>
          <a:noFill/>
          <a:ln>
            <a:noFill/>
          </a:ln>
        </p:spPr>
        <p:txBody>
          <a:bodyPr spcFirstLastPara="1" wrap="square" lIns="91200" tIns="45600" rIns="91200" bIns="456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 y="9440864"/>
            <a:ext cx="2951162" cy="496888"/>
          </a:xfrm>
          <a:prstGeom prst="rect">
            <a:avLst/>
          </a:prstGeom>
          <a:noFill/>
          <a:ln>
            <a:noFill/>
          </a:ln>
        </p:spPr>
        <p:txBody>
          <a:bodyPr spcFirstLastPara="1" wrap="square" lIns="91200" tIns="45600" rIns="91200" bIns="456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4452" y="9440864"/>
            <a:ext cx="2951162" cy="496888"/>
          </a:xfrm>
          <a:prstGeom prst="rect">
            <a:avLst/>
          </a:prstGeom>
          <a:noFill/>
          <a:ln>
            <a:noFill/>
          </a:ln>
        </p:spPr>
        <p:txBody>
          <a:bodyPr spcFirstLastPara="1" wrap="square" lIns="91200" tIns="45600" rIns="91200" bIns="45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1:notes"/>
          <p:cNvSpPr txBox="1">
            <a:spLocks noGrp="1"/>
          </p:cNvSpPr>
          <p:nvPr>
            <p:ph type="body" idx="1"/>
          </p:nvPr>
        </p:nvSpPr>
        <p:spPr>
          <a:xfrm>
            <a:off x="682625" y="4721227"/>
            <a:ext cx="5441950" cy="4471987"/>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360"/>
              </a:spcBef>
              <a:spcAft>
                <a:spcPts val="0"/>
              </a:spcAft>
              <a:buSzPts val="1400"/>
              <a:buNone/>
            </a:pPr>
            <a:endParaRPr/>
          </a:p>
        </p:txBody>
      </p:sp>
      <p:sp>
        <p:nvSpPr>
          <p:cNvPr id="75" name="Google Shape;75;p1:notes"/>
          <p:cNvSpPr>
            <a:spLocks noGrp="1" noRot="1" noChangeAspect="1"/>
          </p:cNvSpPr>
          <p:nvPr>
            <p:ph type="sldImg" idx="2"/>
          </p:nvPr>
        </p:nvSpPr>
        <p:spPr>
          <a:xfrm>
            <a:off x="923925" y="744538"/>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399914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30:notes"/>
          <p:cNvSpPr txBox="1">
            <a:spLocks noGrp="1"/>
          </p:cNvSpPr>
          <p:nvPr>
            <p:ph type="body" idx="1"/>
          </p:nvPr>
        </p:nvSpPr>
        <p:spPr>
          <a:xfrm>
            <a:off x="682625" y="4721227"/>
            <a:ext cx="5441950" cy="4471987"/>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360"/>
              </a:spcBef>
              <a:spcAft>
                <a:spcPts val="0"/>
              </a:spcAft>
              <a:buSzPts val="1400"/>
              <a:buNone/>
            </a:pPr>
            <a:endParaRPr/>
          </a:p>
        </p:txBody>
      </p:sp>
      <p:sp>
        <p:nvSpPr>
          <p:cNvPr id="803" name="Google Shape;803;p30:notes"/>
          <p:cNvSpPr>
            <a:spLocks noGrp="1" noRot="1" noChangeAspect="1"/>
          </p:cNvSpPr>
          <p:nvPr>
            <p:ph type="sldImg" idx="2"/>
          </p:nvPr>
        </p:nvSpPr>
        <p:spPr>
          <a:xfrm>
            <a:off x="923925" y="744538"/>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30:notes"/>
          <p:cNvSpPr txBox="1">
            <a:spLocks noGrp="1"/>
          </p:cNvSpPr>
          <p:nvPr>
            <p:ph type="body" idx="1"/>
          </p:nvPr>
        </p:nvSpPr>
        <p:spPr>
          <a:xfrm>
            <a:off x="682625" y="4721227"/>
            <a:ext cx="5441950" cy="4471987"/>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360"/>
              </a:spcBef>
              <a:spcAft>
                <a:spcPts val="0"/>
              </a:spcAft>
              <a:buSzPts val="1400"/>
              <a:buNone/>
            </a:pPr>
            <a:endParaRPr/>
          </a:p>
        </p:txBody>
      </p:sp>
      <p:sp>
        <p:nvSpPr>
          <p:cNvPr id="803" name="Google Shape;803;p30:notes"/>
          <p:cNvSpPr>
            <a:spLocks noGrp="1" noRot="1" noChangeAspect="1"/>
          </p:cNvSpPr>
          <p:nvPr>
            <p:ph type="sldImg" idx="2"/>
          </p:nvPr>
        </p:nvSpPr>
        <p:spPr>
          <a:xfrm>
            <a:off x="923925" y="744538"/>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68372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2625" y="4721227"/>
            <a:ext cx="5441950" cy="4471987"/>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360"/>
              </a:spcBef>
              <a:spcAft>
                <a:spcPts val="0"/>
              </a:spcAft>
              <a:buSzPts val="1400"/>
              <a:buNone/>
            </a:pPr>
            <a:endParaRPr/>
          </a:p>
        </p:txBody>
      </p:sp>
      <p:sp>
        <p:nvSpPr>
          <p:cNvPr id="148" name="Google Shape;148;p5:notes"/>
          <p:cNvSpPr>
            <a:spLocks noGrp="1" noRot="1" noChangeAspect="1"/>
          </p:cNvSpPr>
          <p:nvPr>
            <p:ph type="sldImg" idx="2"/>
          </p:nvPr>
        </p:nvSpPr>
        <p:spPr>
          <a:xfrm>
            <a:off x="923925" y="744538"/>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78277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txBox="1"/>
          <p:nvPr/>
        </p:nvSpPr>
        <p:spPr>
          <a:xfrm>
            <a:off x="3854452" y="9440864"/>
            <a:ext cx="2951162" cy="496888"/>
          </a:xfrm>
          <a:prstGeom prst="rect">
            <a:avLst/>
          </a:prstGeom>
          <a:noFill/>
          <a:ln>
            <a:noFill/>
          </a:ln>
        </p:spPr>
        <p:txBody>
          <a:bodyPr spcFirstLastPara="1" wrap="square" lIns="87175" tIns="43575" rIns="87175" bIns="43575" anchor="b"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altLang="ja-JP" sz="1000" b="0" i="0" u="none" strike="noStrike" cap="none">
                <a:solidFill>
                  <a:schemeClr val="dk1"/>
                </a:solidFill>
                <a:latin typeface="Arial"/>
                <a:ea typeface="Arial"/>
                <a:cs typeface="Arial"/>
                <a:sym typeface="Arial"/>
              </a:rPr>
              <a:t>2</a:t>
            </a:fld>
            <a:endParaRPr sz="1000" b="0" i="0" u="none" strike="noStrike" cap="none">
              <a:solidFill>
                <a:schemeClr val="dk1"/>
              </a:solidFill>
              <a:latin typeface="Arial"/>
              <a:ea typeface="Arial"/>
              <a:cs typeface="Arial"/>
              <a:sym typeface="Arial"/>
            </a:endParaRPr>
          </a:p>
        </p:txBody>
      </p:sp>
      <p:sp>
        <p:nvSpPr>
          <p:cNvPr id="277" name="Google Shape;277;p9:notes"/>
          <p:cNvSpPr>
            <a:spLocks noGrp="1" noRot="1" noChangeAspect="1"/>
          </p:cNvSpPr>
          <p:nvPr>
            <p:ph type="sldImg" idx="2"/>
          </p:nvPr>
        </p:nvSpPr>
        <p:spPr>
          <a:xfrm>
            <a:off x="923925" y="744538"/>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8" name="Google Shape;278;p9:notes"/>
          <p:cNvSpPr txBox="1">
            <a:spLocks noGrp="1"/>
          </p:cNvSpPr>
          <p:nvPr>
            <p:ph type="body" idx="1"/>
          </p:nvPr>
        </p:nvSpPr>
        <p:spPr>
          <a:xfrm>
            <a:off x="909639" y="4721227"/>
            <a:ext cx="4987925" cy="4471987"/>
          </a:xfrm>
          <a:prstGeom prst="rect">
            <a:avLst/>
          </a:prstGeom>
          <a:noFill/>
          <a:ln>
            <a:noFill/>
          </a:ln>
        </p:spPr>
        <p:txBody>
          <a:bodyPr spcFirstLastPara="1" wrap="square" lIns="87175" tIns="43575" rIns="87175" bIns="43575" anchor="t" anchorCtr="0">
            <a:noAutofit/>
          </a:bodyPr>
          <a:lstStyle/>
          <a:p>
            <a:pPr marL="0" lvl="0" indent="0" algn="just" rtl="0">
              <a:lnSpc>
                <a:spcPct val="100000"/>
              </a:lnSpc>
              <a:spcBef>
                <a:spcPts val="0"/>
              </a:spcBef>
              <a:spcAft>
                <a:spcPts val="0"/>
              </a:spcAft>
              <a:buSzPts val="1400"/>
              <a:buNone/>
            </a:pPr>
            <a:endParaRPr sz="300">
              <a:latin typeface="MS Mincho"/>
              <a:ea typeface="MS Mincho"/>
              <a:cs typeface="MS Mincho"/>
              <a:sym typeface="MS Mincho"/>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a:extLst>
            <a:ext uri="{FF2B5EF4-FFF2-40B4-BE49-F238E27FC236}">
              <a16:creationId xmlns:a16="http://schemas.microsoft.com/office/drawing/2014/main" id="{285DA247-806F-86DB-982E-DA7022FB5651}"/>
            </a:ext>
          </a:extLst>
        </p:cNvPr>
        <p:cNvGrpSpPr/>
        <p:nvPr/>
      </p:nvGrpSpPr>
      <p:grpSpPr>
        <a:xfrm>
          <a:off x="0" y="0"/>
          <a:ext cx="0" cy="0"/>
          <a:chOff x="0" y="0"/>
          <a:chExt cx="0" cy="0"/>
        </a:xfrm>
      </p:grpSpPr>
      <p:sp>
        <p:nvSpPr>
          <p:cNvPr id="333" name="Google Shape;333;p11:notes">
            <a:extLst>
              <a:ext uri="{FF2B5EF4-FFF2-40B4-BE49-F238E27FC236}">
                <a16:creationId xmlns:a16="http://schemas.microsoft.com/office/drawing/2014/main" id="{F4657795-3725-1B9B-FD5F-6A56A2FDEED8}"/>
              </a:ext>
            </a:extLst>
          </p:cNvPr>
          <p:cNvSpPr txBox="1">
            <a:spLocks noGrp="1"/>
          </p:cNvSpPr>
          <p:nvPr>
            <p:ph type="body" idx="1"/>
          </p:nvPr>
        </p:nvSpPr>
        <p:spPr>
          <a:xfrm>
            <a:off x="682625" y="4721227"/>
            <a:ext cx="5441950" cy="4471987"/>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360"/>
              </a:spcBef>
              <a:spcAft>
                <a:spcPts val="0"/>
              </a:spcAft>
              <a:buSzPts val="1400"/>
              <a:buNone/>
            </a:pPr>
            <a:endParaRPr/>
          </a:p>
        </p:txBody>
      </p:sp>
      <p:sp>
        <p:nvSpPr>
          <p:cNvPr id="334" name="Google Shape;334;p11:notes">
            <a:extLst>
              <a:ext uri="{FF2B5EF4-FFF2-40B4-BE49-F238E27FC236}">
                <a16:creationId xmlns:a16="http://schemas.microsoft.com/office/drawing/2014/main" id="{4D93FF2D-BB2D-CC34-C995-5B7F2E7E8266}"/>
              </a:ext>
            </a:extLst>
          </p:cNvPr>
          <p:cNvSpPr>
            <a:spLocks noGrp="1" noRot="1" noChangeAspect="1"/>
          </p:cNvSpPr>
          <p:nvPr>
            <p:ph type="sldImg" idx="2"/>
          </p:nvPr>
        </p:nvSpPr>
        <p:spPr>
          <a:xfrm>
            <a:off x="923925" y="744538"/>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2936917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14:notes"/>
          <p:cNvSpPr>
            <a:spLocks noGrp="1" noRot="1" noChangeAspect="1"/>
          </p:cNvSpPr>
          <p:nvPr>
            <p:ph type="sldImg" idx="2"/>
          </p:nvPr>
        </p:nvSpPr>
        <p:spPr>
          <a:xfrm>
            <a:off x="923925" y="744538"/>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69" name="Google Shape;469;p14:notes"/>
          <p:cNvSpPr txBox="1">
            <a:spLocks noGrp="1"/>
          </p:cNvSpPr>
          <p:nvPr>
            <p:ph type="body" idx="1"/>
          </p:nvPr>
        </p:nvSpPr>
        <p:spPr>
          <a:xfrm>
            <a:off x="682625" y="4721227"/>
            <a:ext cx="5441950" cy="4471987"/>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5:notes"/>
          <p:cNvSpPr>
            <a:spLocks noGrp="1" noRot="1" noChangeAspect="1"/>
          </p:cNvSpPr>
          <p:nvPr>
            <p:ph type="sldImg" idx="2"/>
          </p:nvPr>
        </p:nvSpPr>
        <p:spPr>
          <a:xfrm>
            <a:off x="923925" y="744538"/>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3" name="Google Shape;493;p15:notes"/>
          <p:cNvSpPr txBox="1">
            <a:spLocks noGrp="1"/>
          </p:cNvSpPr>
          <p:nvPr>
            <p:ph type="body" idx="1"/>
          </p:nvPr>
        </p:nvSpPr>
        <p:spPr>
          <a:xfrm>
            <a:off x="682625" y="4721227"/>
            <a:ext cx="5441950" cy="4471987"/>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Tree>
    <p:extLst>
      <p:ext uri="{BB962C8B-B14F-4D97-AF65-F5344CB8AC3E}">
        <p14:creationId xmlns:p14="http://schemas.microsoft.com/office/powerpoint/2010/main" val="31723745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a:extLst>
            <a:ext uri="{FF2B5EF4-FFF2-40B4-BE49-F238E27FC236}">
              <a16:creationId xmlns:a16="http://schemas.microsoft.com/office/drawing/2014/main" id="{B9D74364-6C54-1D5D-B5F9-064063F17065}"/>
            </a:ext>
          </a:extLst>
        </p:cNvPr>
        <p:cNvGrpSpPr/>
        <p:nvPr/>
      </p:nvGrpSpPr>
      <p:grpSpPr>
        <a:xfrm>
          <a:off x="0" y="0"/>
          <a:ext cx="0" cy="0"/>
          <a:chOff x="0" y="0"/>
          <a:chExt cx="0" cy="0"/>
        </a:xfrm>
      </p:grpSpPr>
      <p:sp>
        <p:nvSpPr>
          <p:cNvPr id="553" name="Google Shape;553;p19:notes">
            <a:extLst>
              <a:ext uri="{FF2B5EF4-FFF2-40B4-BE49-F238E27FC236}">
                <a16:creationId xmlns:a16="http://schemas.microsoft.com/office/drawing/2014/main" id="{809A7C50-2082-FEB4-A07B-58B880BB43EE}"/>
              </a:ext>
            </a:extLst>
          </p:cNvPr>
          <p:cNvSpPr txBox="1">
            <a:spLocks noGrp="1"/>
          </p:cNvSpPr>
          <p:nvPr>
            <p:ph type="body" idx="1"/>
          </p:nvPr>
        </p:nvSpPr>
        <p:spPr>
          <a:xfrm>
            <a:off x="682625" y="4721227"/>
            <a:ext cx="5441950" cy="4471987"/>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360"/>
              </a:spcBef>
              <a:spcAft>
                <a:spcPts val="0"/>
              </a:spcAft>
              <a:buSzPts val="1400"/>
              <a:buNone/>
            </a:pPr>
            <a:endParaRPr/>
          </a:p>
        </p:txBody>
      </p:sp>
      <p:sp>
        <p:nvSpPr>
          <p:cNvPr id="554" name="Google Shape;554;p19:notes">
            <a:extLst>
              <a:ext uri="{FF2B5EF4-FFF2-40B4-BE49-F238E27FC236}">
                <a16:creationId xmlns:a16="http://schemas.microsoft.com/office/drawing/2014/main" id="{A4EC689A-607A-A314-470D-BA541CF19803}"/>
              </a:ext>
            </a:extLst>
          </p:cNvPr>
          <p:cNvSpPr>
            <a:spLocks noGrp="1" noRot="1" noChangeAspect="1"/>
          </p:cNvSpPr>
          <p:nvPr>
            <p:ph type="sldImg" idx="2"/>
          </p:nvPr>
        </p:nvSpPr>
        <p:spPr>
          <a:xfrm>
            <a:off x="923925" y="744538"/>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662940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p28:notes"/>
          <p:cNvSpPr txBox="1"/>
          <p:nvPr/>
        </p:nvSpPr>
        <p:spPr>
          <a:xfrm>
            <a:off x="3854452" y="9440864"/>
            <a:ext cx="2951162" cy="496888"/>
          </a:xfrm>
          <a:prstGeom prst="rect">
            <a:avLst/>
          </a:prstGeom>
          <a:noFill/>
          <a:ln>
            <a:noFill/>
          </a:ln>
        </p:spPr>
        <p:txBody>
          <a:bodyPr spcFirstLastPara="1" wrap="square" lIns="87175" tIns="43575" rIns="87175" bIns="43575" anchor="b"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altLang="ja-JP" sz="1000" b="0" i="0" u="none" strike="noStrike" cap="none">
                <a:solidFill>
                  <a:srgbClr val="000000"/>
                </a:solidFill>
                <a:latin typeface="Arial"/>
                <a:ea typeface="Arial"/>
                <a:cs typeface="Arial"/>
                <a:sym typeface="Arial"/>
              </a:rPr>
              <a:t>7</a:t>
            </a:fld>
            <a:endParaRPr sz="1000" b="0" i="0" u="none" strike="noStrike" cap="none">
              <a:solidFill>
                <a:srgbClr val="000000"/>
              </a:solidFill>
              <a:latin typeface="Arial"/>
              <a:ea typeface="Arial"/>
              <a:cs typeface="Arial"/>
              <a:sym typeface="Arial"/>
            </a:endParaRPr>
          </a:p>
        </p:txBody>
      </p:sp>
      <p:sp>
        <p:nvSpPr>
          <p:cNvPr id="789" name="Google Shape;789;p28:notes"/>
          <p:cNvSpPr>
            <a:spLocks noGrp="1" noRot="1" noChangeAspect="1"/>
          </p:cNvSpPr>
          <p:nvPr>
            <p:ph type="sldImg" idx="2"/>
          </p:nvPr>
        </p:nvSpPr>
        <p:spPr>
          <a:xfrm>
            <a:off x="923925" y="744538"/>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0" name="Google Shape;790;p28:notes"/>
          <p:cNvSpPr txBox="1">
            <a:spLocks noGrp="1"/>
          </p:cNvSpPr>
          <p:nvPr>
            <p:ph type="body" idx="1"/>
          </p:nvPr>
        </p:nvSpPr>
        <p:spPr>
          <a:xfrm>
            <a:off x="909639" y="4721227"/>
            <a:ext cx="4987925" cy="4471987"/>
          </a:xfrm>
          <a:prstGeom prst="rect">
            <a:avLst/>
          </a:prstGeom>
          <a:noFill/>
          <a:ln>
            <a:noFill/>
          </a:ln>
        </p:spPr>
        <p:txBody>
          <a:bodyPr spcFirstLastPara="1" wrap="square" lIns="87175" tIns="43575" rIns="87175" bIns="43575" anchor="t" anchorCtr="0">
            <a:noAutofit/>
          </a:bodyPr>
          <a:lstStyle/>
          <a:p>
            <a:pPr marL="0" lvl="0" indent="0" algn="just" rtl="0">
              <a:lnSpc>
                <a:spcPct val="100000"/>
              </a:lnSpc>
              <a:spcBef>
                <a:spcPts val="0"/>
              </a:spcBef>
              <a:spcAft>
                <a:spcPts val="0"/>
              </a:spcAft>
              <a:buSzPts val="1400"/>
              <a:buNone/>
            </a:pPr>
            <a:endParaRPr sz="300">
              <a:latin typeface="MS Mincho"/>
              <a:ea typeface="MS Mincho"/>
              <a:cs typeface="MS Mincho"/>
              <a:sym typeface="MS Minch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29:notes"/>
          <p:cNvSpPr txBox="1">
            <a:spLocks noGrp="1"/>
          </p:cNvSpPr>
          <p:nvPr>
            <p:ph type="body" idx="1"/>
          </p:nvPr>
        </p:nvSpPr>
        <p:spPr>
          <a:xfrm>
            <a:off x="682625" y="4721227"/>
            <a:ext cx="5441950" cy="4471987"/>
          </a:xfrm>
          <a:prstGeom prst="rect">
            <a:avLst/>
          </a:prstGeom>
          <a:noFill/>
          <a:ln>
            <a:noFill/>
          </a:ln>
        </p:spPr>
        <p:txBody>
          <a:bodyPr spcFirstLastPara="1" wrap="square" lIns="91200" tIns="45600" rIns="91200" bIns="45600" anchor="t" anchorCtr="0">
            <a:noAutofit/>
          </a:bodyPr>
          <a:lstStyle/>
          <a:p>
            <a:pPr marL="0" lvl="0" indent="0" algn="l" rtl="0">
              <a:lnSpc>
                <a:spcPct val="100000"/>
              </a:lnSpc>
              <a:spcBef>
                <a:spcPts val="360"/>
              </a:spcBef>
              <a:spcAft>
                <a:spcPts val="0"/>
              </a:spcAft>
              <a:buSzPts val="1400"/>
              <a:buNone/>
            </a:pPr>
            <a:endParaRPr/>
          </a:p>
        </p:txBody>
      </p:sp>
      <p:sp>
        <p:nvSpPr>
          <p:cNvPr id="796" name="Google Shape;796;p29:notes"/>
          <p:cNvSpPr>
            <a:spLocks noGrp="1" noRot="1" noChangeAspect="1"/>
          </p:cNvSpPr>
          <p:nvPr>
            <p:ph type="sldImg" idx="2"/>
          </p:nvPr>
        </p:nvSpPr>
        <p:spPr>
          <a:xfrm>
            <a:off x="923925" y="744538"/>
            <a:ext cx="4970463"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ユーザー設定レイアウト">
  <p:cSld name="ユーザー設定レイアウト">
    <p:spTree>
      <p:nvGrpSpPr>
        <p:cNvPr id="1" name="Shape 13"/>
        <p:cNvGrpSpPr/>
        <p:nvPr/>
      </p:nvGrpSpPr>
      <p:grpSpPr>
        <a:xfrm>
          <a:off x="0" y="0"/>
          <a:ext cx="0" cy="0"/>
          <a:chOff x="0" y="0"/>
          <a:chExt cx="0" cy="0"/>
        </a:xfrm>
      </p:grpSpPr>
      <p:sp>
        <p:nvSpPr>
          <p:cNvPr id="14" name="Google Shape;14;p34"/>
          <p:cNvSpPr/>
          <p:nvPr/>
        </p:nvSpPr>
        <p:spPr>
          <a:xfrm>
            <a:off x="8522998" y="6486520"/>
            <a:ext cx="262226" cy="262226"/>
          </a:xfrm>
          <a:prstGeom prst="ellipse">
            <a:avLst/>
          </a:prstGeom>
          <a:solidFill>
            <a:schemeClr val="lt1"/>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15" name="Google Shape;15;p34"/>
          <p:cNvSpPr txBox="1"/>
          <p:nvPr/>
        </p:nvSpPr>
        <p:spPr>
          <a:xfrm>
            <a:off x="8454788" y="6486432"/>
            <a:ext cx="402608" cy="26222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ja-JP" sz="800" b="1" i="0" u="none" strike="noStrike" cap="none">
                <a:solidFill>
                  <a:schemeClr val="dk2"/>
                </a:solidFill>
                <a:latin typeface="Arial"/>
                <a:ea typeface="Arial"/>
                <a:cs typeface="Arial"/>
                <a:sym typeface="Arial"/>
              </a:rPr>
              <a:t>‹#›</a:t>
            </a:fld>
            <a:endParaRPr sz="800" b="1" i="0" u="none" strike="noStrike" cap="none">
              <a:solidFill>
                <a:schemeClr val="dk2"/>
              </a:solidFill>
              <a:latin typeface="Arial"/>
              <a:ea typeface="Arial"/>
              <a:cs typeface="Arial"/>
              <a:sym typeface="Arial"/>
            </a:endParaRPr>
          </a:p>
        </p:txBody>
      </p:sp>
      <p:pic>
        <p:nvPicPr>
          <p:cNvPr id="18" name="Google Shape;18;p34" descr="C:\Users\toshiya.hamaji\Downloads\Excite_白背景.png"/>
          <p:cNvPicPr preferRelativeResize="0"/>
          <p:nvPr/>
        </p:nvPicPr>
        <p:blipFill rotWithShape="1">
          <a:blip r:embed="rId2">
            <a:alphaModFix/>
          </a:blip>
          <a:srcRect/>
          <a:stretch/>
        </p:blipFill>
        <p:spPr>
          <a:xfrm>
            <a:off x="295779" y="6397636"/>
            <a:ext cx="785813" cy="377825"/>
          </a:xfrm>
          <a:prstGeom prst="rect">
            <a:avLst/>
          </a:prstGeom>
          <a:noFill/>
          <a:ln>
            <a:noFill/>
          </a:ln>
        </p:spPr>
      </p:pic>
      <p:cxnSp>
        <p:nvCxnSpPr>
          <p:cNvPr id="19" name="Google Shape;19;p34"/>
          <p:cNvCxnSpPr/>
          <p:nvPr/>
        </p:nvCxnSpPr>
        <p:spPr>
          <a:xfrm>
            <a:off x="1208015" y="6617633"/>
            <a:ext cx="7314983" cy="0"/>
          </a:xfrm>
          <a:prstGeom prst="straightConnector1">
            <a:avLst/>
          </a:prstGeom>
          <a:noFill/>
          <a:ln w="9525" cap="rnd" cmpd="sng">
            <a:solidFill>
              <a:srgbClr val="CCCCCC"/>
            </a:solidFill>
            <a:prstDash val="solid"/>
            <a:miter lim="800000"/>
            <a:headEnd type="none" w="sm" len="sm"/>
            <a:tailEnd type="none" w="sm" len="sm"/>
          </a:ln>
        </p:spPr>
      </p:cxnSp>
      <p:sp>
        <p:nvSpPr>
          <p:cNvPr id="17" name="Google Shape;17;p34"/>
          <p:cNvSpPr txBox="1">
            <a:spLocks noGrp="1"/>
          </p:cNvSpPr>
          <p:nvPr>
            <p:ph type="title"/>
          </p:nvPr>
        </p:nvSpPr>
        <p:spPr>
          <a:xfrm>
            <a:off x="467544" y="188640"/>
            <a:ext cx="1766830" cy="246221"/>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2"/>
                </a:solidFill>
                <a:latin typeface="Meiryo"/>
                <a:ea typeface="Meiryo"/>
                <a:cs typeface="Meiryo"/>
                <a:sym typeface="Meiryo"/>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タイトルとコンテンツ">
  <p:cSld name="タイトルとコンテンツ">
    <p:spTree>
      <p:nvGrpSpPr>
        <p:cNvPr id="1" name="Shape 34"/>
        <p:cNvGrpSpPr/>
        <p:nvPr/>
      </p:nvGrpSpPr>
      <p:grpSpPr>
        <a:xfrm>
          <a:off x="0" y="0"/>
          <a:ext cx="0" cy="0"/>
          <a:chOff x="0" y="0"/>
          <a:chExt cx="0" cy="0"/>
        </a:xfrm>
      </p:grpSpPr>
      <p:sp>
        <p:nvSpPr>
          <p:cNvPr id="35" name="Google Shape;35;p37"/>
          <p:cNvSpPr/>
          <p:nvPr/>
        </p:nvSpPr>
        <p:spPr>
          <a:xfrm>
            <a:off x="8522998" y="6486520"/>
            <a:ext cx="262226" cy="262226"/>
          </a:xfrm>
          <a:prstGeom prst="ellipse">
            <a:avLst/>
          </a:prstGeom>
          <a:solidFill>
            <a:schemeClr val="lt1"/>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Arial"/>
              <a:ea typeface="Arial"/>
              <a:cs typeface="Arial"/>
              <a:sym typeface="Arial"/>
            </a:endParaRPr>
          </a:p>
        </p:txBody>
      </p:sp>
      <p:sp>
        <p:nvSpPr>
          <p:cNvPr id="36" name="Google Shape;36;p37"/>
          <p:cNvSpPr txBox="1"/>
          <p:nvPr/>
        </p:nvSpPr>
        <p:spPr>
          <a:xfrm>
            <a:off x="8454788" y="6486432"/>
            <a:ext cx="402608" cy="26222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ja-JP" sz="800" b="1" i="0" u="none" strike="noStrike" cap="none">
                <a:solidFill>
                  <a:schemeClr val="dk2"/>
                </a:solidFill>
                <a:latin typeface="Arial"/>
                <a:ea typeface="Arial"/>
                <a:cs typeface="Arial"/>
                <a:sym typeface="Arial"/>
              </a:rPr>
              <a:t>‹#›</a:t>
            </a:fld>
            <a:endParaRPr sz="800" b="1" i="0" u="none" strike="noStrike" cap="none">
              <a:solidFill>
                <a:schemeClr val="dk2"/>
              </a:solidFill>
              <a:latin typeface="Arial"/>
              <a:ea typeface="Arial"/>
              <a:cs typeface="Arial"/>
              <a:sym typeface="Arial"/>
            </a:endParaRPr>
          </a:p>
        </p:txBody>
      </p:sp>
      <p:sp>
        <p:nvSpPr>
          <p:cNvPr id="38" name="Google Shape;38;p37"/>
          <p:cNvSpPr txBox="1">
            <a:spLocks noGrp="1"/>
          </p:cNvSpPr>
          <p:nvPr>
            <p:ph type="title"/>
          </p:nvPr>
        </p:nvSpPr>
        <p:spPr>
          <a:xfrm>
            <a:off x="467544" y="188640"/>
            <a:ext cx="1766830" cy="246221"/>
          </a:xfrm>
          <a:prstGeom prst="rect">
            <a:avLst/>
          </a:prstGeom>
          <a:noFill/>
          <a:ln>
            <a:noFill/>
          </a:ln>
        </p:spPr>
        <p:txBody>
          <a:bodyPr spcFirstLastPara="1" wrap="square" lIns="91425" tIns="45700" rIns="91425" bIns="45700" anchor="t" anchorCtr="0">
            <a:sp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2"/>
                </a:solidFill>
                <a:latin typeface="Meiryo"/>
                <a:ea typeface="Meiryo"/>
                <a:cs typeface="Meiryo"/>
                <a:sym typeface="Meiryo"/>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39" name="Google Shape;39;p3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9pPr>
          </a:lstStyle>
          <a:p>
            <a:endParaRPr/>
          </a:p>
        </p:txBody>
      </p:sp>
      <p:sp>
        <p:nvSpPr>
          <p:cNvPr id="40" name="Google Shape;40;p3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9pPr>
          </a:lstStyle>
          <a:p>
            <a:endParaRPr/>
          </a:p>
        </p:txBody>
      </p:sp>
      <p:pic>
        <p:nvPicPr>
          <p:cNvPr id="41" name="Google Shape;41;p37" descr="C:\Users\toshiya.hamaji\Downloads\Excite_白背景.png"/>
          <p:cNvPicPr preferRelativeResize="0"/>
          <p:nvPr/>
        </p:nvPicPr>
        <p:blipFill rotWithShape="1">
          <a:blip r:embed="rId2">
            <a:alphaModFix/>
          </a:blip>
          <a:srcRect/>
          <a:stretch/>
        </p:blipFill>
        <p:spPr>
          <a:xfrm>
            <a:off x="295779" y="6397636"/>
            <a:ext cx="785813" cy="377825"/>
          </a:xfrm>
          <a:prstGeom prst="rect">
            <a:avLst/>
          </a:prstGeom>
          <a:noFill/>
          <a:ln>
            <a:noFill/>
          </a:ln>
        </p:spPr>
      </p:pic>
      <p:cxnSp>
        <p:nvCxnSpPr>
          <p:cNvPr id="42" name="Google Shape;42;p37"/>
          <p:cNvCxnSpPr/>
          <p:nvPr/>
        </p:nvCxnSpPr>
        <p:spPr>
          <a:xfrm>
            <a:off x="1208015" y="6617633"/>
            <a:ext cx="7314983" cy="0"/>
          </a:xfrm>
          <a:prstGeom prst="straightConnector1">
            <a:avLst/>
          </a:prstGeom>
          <a:noFill/>
          <a:ln w="9525" cap="rnd" cmpd="sng">
            <a:solidFill>
              <a:srgbClr val="CCCCCC"/>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タイトル付きのコンテンツ" type="objTx">
  <p:cSld name="OBJECT_WITH_CAPTION_TEXT">
    <p:spTree>
      <p:nvGrpSpPr>
        <p:cNvPr id="1" name="Shape 43"/>
        <p:cNvGrpSpPr/>
        <p:nvPr/>
      </p:nvGrpSpPr>
      <p:grpSpPr>
        <a:xfrm>
          <a:off x="0" y="0"/>
          <a:ext cx="0" cy="0"/>
          <a:chOff x="0" y="0"/>
          <a:chExt cx="0" cy="0"/>
        </a:xfrm>
      </p:grpSpPr>
      <p:sp>
        <p:nvSpPr>
          <p:cNvPr id="44" name="Google Shape;44;p4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45" name="Google Shape;45;p4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4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47" name="Google Shape;47;p40"/>
          <p:cNvSpPr txBox="1">
            <a:spLocks noGrp="1"/>
          </p:cNvSpPr>
          <p:nvPr>
            <p:ph type="sldNum" idx="12"/>
          </p:nvPr>
        </p:nvSpPr>
        <p:spPr>
          <a:xfrm>
            <a:off x="7799388" y="6589713"/>
            <a:ext cx="1331912" cy="2524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タイトル付きの図" type="picTx">
  <p:cSld name="PICTURE_WITH_CAPTION_TEXT">
    <p:spTree>
      <p:nvGrpSpPr>
        <p:cNvPr id="1" name="Shape 48"/>
        <p:cNvGrpSpPr/>
        <p:nvPr/>
      </p:nvGrpSpPr>
      <p:grpSpPr>
        <a:xfrm>
          <a:off x="0" y="0"/>
          <a:ext cx="0" cy="0"/>
          <a:chOff x="0" y="0"/>
          <a:chExt cx="0" cy="0"/>
        </a:xfrm>
      </p:grpSpPr>
      <p:sp>
        <p:nvSpPr>
          <p:cNvPr id="49" name="Google Shape;49;p4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50" name="Google Shape;50;p4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51" name="Google Shape;51;p4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2" name="Google Shape;52;p41"/>
          <p:cNvSpPr txBox="1">
            <a:spLocks noGrp="1"/>
          </p:cNvSpPr>
          <p:nvPr>
            <p:ph type="sldNum" idx="12"/>
          </p:nvPr>
        </p:nvSpPr>
        <p:spPr>
          <a:xfrm>
            <a:off x="7799388" y="6589713"/>
            <a:ext cx="1331912" cy="2524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タイトルと縦書きテキスト" type="vertTx">
  <p:cSld name="VERTICAL_TEXT">
    <p:spTree>
      <p:nvGrpSpPr>
        <p:cNvPr id="1" name="Shape 53"/>
        <p:cNvGrpSpPr/>
        <p:nvPr/>
      </p:nvGrpSpPr>
      <p:grpSpPr>
        <a:xfrm>
          <a:off x="0" y="0"/>
          <a:ext cx="0" cy="0"/>
          <a:chOff x="0" y="0"/>
          <a:chExt cx="0" cy="0"/>
        </a:xfrm>
      </p:grpSpPr>
      <p:sp>
        <p:nvSpPr>
          <p:cNvPr id="54" name="Google Shape;54;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55" name="Google Shape;55;p4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Google Shape;56;p42"/>
          <p:cNvSpPr txBox="1">
            <a:spLocks noGrp="1"/>
          </p:cNvSpPr>
          <p:nvPr>
            <p:ph type="sldNum" idx="12"/>
          </p:nvPr>
        </p:nvSpPr>
        <p:spPr>
          <a:xfrm>
            <a:off x="7799388" y="6589713"/>
            <a:ext cx="1331912" cy="2524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縦書きタイトルと縦書きテキスト" type="vertTitleAndTx">
  <p:cSld name="VERTICAL_TITLE_AND_VERTICAL_TEXT">
    <p:spTree>
      <p:nvGrpSpPr>
        <p:cNvPr id="1" name="Shape 57"/>
        <p:cNvGrpSpPr/>
        <p:nvPr/>
      </p:nvGrpSpPr>
      <p:grpSpPr>
        <a:xfrm>
          <a:off x="0" y="0"/>
          <a:ext cx="0" cy="0"/>
          <a:chOff x="0" y="0"/>
          <a:chExt cx="0" cy="0"/>
        </a:xfrm>
      </p:grpSpPr>
      <p:sp>
        <p:nvSpPr>
          <p:cNvPr id="58" name="Google Shape;58;p4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59" name="Google Shape;59;p4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43"/>
          <p:cNvSpPr txBox="1">
            <a:spLocks noGrp="1"/>
          </p:cNvSpPr>
          <p:nvPr>
            <p:ph type="sldNum" idx="12"/>
          </p:nvPr>
        </p:nvSpPr>
        <p:spPr>
          <a:xfrm>
            <a:off x="7799388" y="6589713"/>
            <a:ext cx="1331912" cy="2524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白紙" type="blank">
  <p:cSld name="白紙">
    <p:spTree>
      <p:nvGrpSpPr>
        <p:cNvPr id="1" name="Shape 11"/>
        <p:cNvGrpSpPr/>
        <p:nvPr/>
      </p:nvGrpSpPr>
      <p:grpSpPr>
        <a:xfrm>
          <a:off x="0" y="0"/>
          <a:ext cx="0" cy="0"/>
          <a:chOff x="0" y="0"/>
          <a:chExt cx="0" cy="0"/>
        </a:xfrm>
      </p:grpSpPr>
      <p:sp>
        <p:nvSpPr>
          <p:cNvPr id="12" name="Google Shape;12;p33"/>
          <p:cNvSpPr txBox="1">
            <a:spLocks noGrp="1"/>
          </p:cNvSpPr>
          <p:nvPr>
            <p:ph type="sldNum" idx="12"/>
          </p:nvPr>
        </p:nvSpPr>
        <p:spPr>
          <a:xfrm>
            <a:off x="7799388" y="6589713"/>
            <a:ext cx="1331912" cy="252412"/>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extLst>
      <p:ext uri="{BB962C8B-B14F-4D97-AF65-F5344CB8AC3E}">
        <p14:creationId xmlns:p14="http://schemas.microsoft.com/office/powerpoint/2010/main" val="165208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sldNum" idx="12"/>
          </p:nvPr>
        </p:nvSpPr>
        <p:spPr>
          <a:xfrm>
            <a:off x="7799388" y="6589713"/>
            <a:ext cx="1331912" cy="25241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4" r:id="rId3"/>
    <p:sldLayoutId id="2147483655" r:id="rId4"/>
    <p:sldLayoutId id="2147483656" r:id="rId5"/>
    <p:sldLayoutId id="2147483657" r:id="rId6"/>
    <p:sldLayoutId id="2147483661"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info.excite.co.jp/top/protection/privacy.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ad.excite.co.jp/regulation/" TargetMode="External"/><Relationship Id="rId4" Type="http://schemas.openxmlformats.org/officeDocument/2006/relationships/hyperlink" Target="https://info.excite.co.jp/top/protection/privacy/cookie.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jpeg"/><Relationship Id="rId4" Type="http://schemas.openxmlformats.org/officeDocument/2006/relationships/image" Target="../media/image5.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image.excite.co.jp/jp/ad/ex/pdf/adpolicy/adpolicy_201908.pdf"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11" name="図 10" descr="テーブルの上に歩いている人の足&#10;&#10;低い精度で自動的に生成された説明">
            <a:extLst>
              <a:ext uri="{FF2B5EF4-FFF2-40B4-BE49-F238E27FC236}">
                <a16:creationId xmlns:a16="http://schemas.microsoft.com/office/drawing/2014/main" id="{9A2F3D1E-D28B-0CC0-36FF-91CF30F746A4}"/>
              </a:ext>
            </a:extLst>
          </p:cNvPr>
          <p:cNvPicPr>
            <a:picLocks noChangeAspect="1"/>
          </p:cNvPicPr>
          <p:nvPr/>
        </p:nvPicPr>
        <p:blipFill rotWithShape="1">
          <a:blip r:embed="rId3"/>
          <a:srcRect l="6108" t="6807" r="699"/>
          <a:stretch/>
        </p:blipFill>
        <p:spPr>
          <a:xfrm>
            <a:off x="-1" y="0"/>
            <a:ext cx="9144001" cy="6857999"/>
          </a:xfrm>
          <a:prstGeom prst="rect">
            <a:avLst/>
          </a:prstGeom>
        </p:spPr>
      </p:pic>
      <p:sp>
        <p:nvSpPr>
          <p:cNvPr id="79" name="Google Shape;79;p1"/>
          <p:cNvSpPr txBox="1"/>
          <p:nvPr/>
        </p:nvSpPr>
        <p:spPr>
          <a:xfrm>
            <a:off x="3463362" y="6624492"/>
            <a:ext cx="2217274" cy="20005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accent4"/>
                </a:solidFill>
                <a:latin typeface="游ゴシック" panose="020B0400000000000000" pitchFamily="50" charset="-128"/>
                <a:ea typeface="游ゴシック" panose="020B0400000000000000" pitchFamily="50" charset="-128"/>
                <a:sym typeface="Arial"/>
              </a:rPr>
              <a:t>© 20</a:t>
            </a:r>
            <a:r>
              <a:rPr lang="en-US" altLang="ja-JP" sz="700" b="0" i="0" u="none" strike="noStrike" cap="none" dirty="0">
                <a:solidFill>
                  <a:schemeClr val="accent4"/>
                </a:solidFill>
                <a:latin typeface="游ゴシック" panose="020B0400000000000000" pitchFamily="50" charset="-128"/>
                <a:ea typeface="游ゴシック" panose="020B0400000000000000" pitchFamily="50" charset="-128"/>
                <a:sym typeface="Arial"/>
              </a:rPr>
              <a:t>25</a:t>
            </a:r>
            <a:r>
              <a:rPr lang="ja-JP" sz="700" b="0" i="0" u="none" strike="noStrike" cap="none" dirty="0">
                <a:solidFill>
                  <a:schemeClr val="accent4"/>
                </a:solidFill>
                <a:latin typeface="游ゴシック" panose="020B0400000000000000" pitchFamily="50" charset="-128"/>
                <a:ea typeface="游ゴシック" panose="020B0400000000000000" pitchFamily="50" charset="-128"/>
                <a:sym typeface="Arial"/>
              </a:rPr>
              <a:t> Excite Japan Co.,Ltd. All Rights Reserved. </a:t>
            </a:r>
            <a:endParaRPr sz="1400" b="0" i="0" u="none" strike="noStrike" cap="none" dirty="0">
              <a:solidFill>
                <a:schemeClr val="accent4"/>
              </a:solidFill>
              <a:latin typeface="游ゴシック" panose="020B0400000000000000" pitchFamily="50" charset="-128"/>
              <a:ea typeface="游ゴシック" panose="020B0400000000000000" pitchFamily="50" charset="-128"/>
              <a:sym typeface="Arial"/>
            </a:endParaRPr>
          </a:p>
        </p:txBody>
      </p:sp>
      <p:sp>
        <p:nvSpPr>
          <p:cNvPr id="82" name="Google Shape;82;p1"/>
          <p:cNvSpPr txBox="1"/>
          <p:nvPr/>
        </p:nvSpPr>
        <p:spPr>
          <a:xfrm>
            <a:off x="0" y="6255160"/>
            <a:ext cx="9144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
              <a:buFont typeface="Arial"/>
              <a:buNone/>
            </a:pPr>
            <a:r>
              <a:rPr lang="ja-JP" sz="600" b="0" i="0" u="none" strike="noStrike" cap="none" dirty="0">
                <a:solidFill>
                  <a:schemeClr val="accent4"/>
                </a:solidFill>
                <a:latin typeface="游ゴシック" panose="020B0400000000000000" pitchFamily="50" charset="-128"/>
                <a:ea typeface="游ゴシック" panose="020B0400000000000000" pitchFamily="50" charset="-128"/>
                <a:sym typeface="Arial"/>
              </a:rPr>
              <a:t>本資料では、エキサイト株式会社が取り扱う広告商品をご紹介しております。</a:t>
            </a:r>
            <a:endParaRPr sz="600" b="0" i="0" u="none" strike="noStrike" cap="none" dirty="0">
              <a:solidFill>
                <a:schemeClr val="accent4"/>
              </a:solidFill>
              <a:latin typeface="游ゴシック" panose="020B0400000000000000" pitchFamily="50" charset="-128"/>
              <a:ea typeface="游ゴシック" panose="020B0400000000000000" pitchFamily="50" charset="-128"/>
              <a:sym typeface="Arial"/>
            </a:endParaRPr>
          </a:p>
          <a:p>
            <a:pPr marL="0" marR="0" lvl="0" indent="0" algn="ctr" rtl="0">
              <a:lnSpc>
                <a:spcPct val="100000"/>
              </a:lnSpc>
              <a:spcBef>
                <a:spcPts val="0"/>
              </a:spcBef>
              <a:spcAft>
                <a:spcPts val="0"/>
              </a:spcAft>
              <a:buClr>
                <a:srgbClr val="000000"/>
              </a:buClr>
              <a:buSzPts val="600"/>
              <a:buFont typeface="Arial"/>
              <a:buNone/>
            </a:pPr>
            <a:r>
              <a:rPr lang="ja-JP" sz="600" b="0" i="0" u="none" strike="noStrike" cap="none" dirty="0">
                <a:solidFill>
                  <a:schemeClr val="accent4"/>
                </a:solidFill>
                <a:latin typeface="游ゴシック" panose="020B0400000000000000" pitchFamily="50" charset="-128"/>
                <a:ea typeface="游ゴシック" panose="020B0400000000000000" pitchFamily="50" charset="-128"/>
                <a:sym typeface="Arial"/>
              </a:rPr>
              <a:t>他媒体の広告商品につきましては別紙にてご案内しております。</a:t>
            </a:r>
            <a:endParaRPr sz="1400" b="0" i="0" u="none" strike="noStrike" cap="none" dirty="0">
              <a:solidFill>
                <a:schemeClr val="accent4"/>
              </a:solidFill>
              <a:latin typeface="游ゴシック" panose="020B0400000000000000" pitchFamily="50" charset="-128"/>
              <a:ea typeface="游ゴシック" panose="020B0400000000000000" pitchFamily="50" charset="-128"/>
              <a:sym typeface="Arial"/>
            </a:endParaRPr>
          </a:p>
          <a:p>
            <a:pPr marL="0" marR="0" lvl="0" indent="0" algn="ctr" rtl="0">
              <a:lnSpc>
                <a:spcPct val="100000"/>
              </a:lnSpc>
              <a:spcBef>
                <a:spcPts val="0"/>
              </a:spcBef>
              <a:spcAft>
                <a:spcPts val="0"/>
              </a:spcAft>
              <a:buClr>
                <a:srgbClr val="000000"/>
              </a:buClr>
              <a:buSzPts val="600"/>
              <a:buFont typeface="Arial"/>
              <a:buNone/>
            </a:pPr>
            <a:r>
              <a:rPr lang="ja-JP" sz="600" b="0" i="0" u="none" strike="noStrike" cap="none" dirty="0">
                <a:solidFill>
                  <a:schemeClr val="accent4"/>
                </a:solidFill>
                <a:latin typeface="游ゴシック" panose="020B0400000000000000" pitchFamily="50" charset="-128"/>
                <a:ea typeface="游ゴシック" panose="020B0400000000000000" pitchFamily="50" charset="-128"/>
                <a:sym typeface="Arial"/>
              </a:rPr>
              <a:t>詳細につきましては弊社営業担当にお問い合わせください。尚、広告商品/掲載料金は予告無しに変更する場合がございます。予めご了承ください。</a:t>
            </a:r>
            <a:endParaRPr sz="1400" b="0" i="0" u="none" strike="noStrike" cap="none" dirty="0">
              <a:solidFill>
                <a:schemeClr val="accent4"/>
              </a:solidFill>
              <a:latin typeface="游ゴシック" panose="020B0400000000000000" pitchFamily="50" charset="-128"/>
              <a:ea typeface="游ゴシック" panose="020B0400000000000000" pitchFamily="50" charset="-128"/>
              <a:sym typeface="Arial"/>
            </a:endParaRPr>
          </a:p>
        </p:txBody>
      </p:sp>
      <p:sp>
        <p:nvSpPr>
          <p:cNvPr id="2" name="AutoShape 2">
            <a:extLst>
              <a:ext uri="{FF2B5EF4-FFF2-40B4-BE49-F238E27FC236}">
                <a16:creationId xmlns:a16="http://schemas.microsoft.com/office/drawing/2014/main" id="{49ABB784-47CA-447F-BA3D-D3592B68144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grpSp>
        <p:nvGrpSpPr>
          <p:cNvPr id="13" name="グループ化 12">
            <a:extLst>
              <a:ext uri="{FF2B5EF4-FFF2-40B4-BE49-F238E27FC236}">
                <a16:creationId xmlns:a16="http://schemas.microsoft.com/office/drawing/2014/main" id="{0DD9D653-2B4F-21A1-1FF6-9AE79115A46D}"/>
              </a:ext>
            </a:extLst>
          </p:cNvPr>
          <p:cNvGrpSpPr/>
          <p:nvPr/>
        </p:nvGrpSpPr>
        <p:grpSpPr>
          <a:xfrm>
            <a:off x="-2" y="5092689"/>
            <a:ext cx="9144000" cy="1292840"/>
            <a:chOff x="-49427" y="5014716"/>
            <a:chExt cx="9144000" cy="1292840"/>
          </a:xfrm>
        </p:grpSpPr>
        <p:pic>
          <p:nvPicPr>
            <p:cNvPr id="5" name="図 4">
              <a:extLst>
                <a:ext uri="{FF2B5EF4-FFF2-40B4-BE49-F238E27FC236}">
                  <a16:creationId xmlns:a16="http://schemas.microsoft.com/office/drawing/2014/main" id="{8028C3A7-506A-46A2-B10E-A07407C3B93E}"/>
                </a:ext>
              </a:extLst>
            </p:cNvPr>
            <p:cNvPicPr>
              <a:picLocks noChangeAspect="1"/>
            </p:cNvPicPr>
            <p:nvPr/>
          </p:nvPicPr>
          <p:blipFill>
            <a:blip r:embed="rId4"/>
            <a:stretch>
              <a:fillRect/>
            </a:stretch>
          </p:blipFill>
          <p:spPr>
            <a:xfrm>
              <a:off x="-49427" y="5014716"/>
              <a:ext cx="9144000" cy="1099038"/>
            </a:xfrm>
            <a:prstGeom prst="rect">
              <a:avLst/>
            </a:prstGeom>
          </p:spPr>
        </p:pic>
        <p:grpSp>
          <p:nvGrpSpPr>
            <p:cNvPr id="12" name="グループ化 11">
              <a:extLst>
                <a:ext uri="{FF2B5EF4-FFF2-40B4-BE49-F238E27FC236}">
                  <a16:creationId xmlns:a16="http://schemas.microsoft.com/office/drawing/2014/main" id="{54AAE2B1-3409-3745-9320-CB8CB88EDB63}"/>
                </a:ext>
              </a:extLst>
            </p:cNvPr>
            <p:cNvGrpSpPr/>
            <p:nvPr/>
          </p:nvGrpSpPr>
          <p:grpSpPr>
            <a:xfrm>
              <a:off x="3719640" y="5180324"/>
              <a:ext cx="3682059" cy="1127232"/>
              <a:chOff x="3033486" y="1509544"/>
              <a:chExt cx="3682059" cy="1127232"/>
            </a:xfrm>
          </p:grpSpPr>
          <p:sp>
            <p:nvSpPr>
              <p:cNvPr id="85" name="Google Shape;85;p1"/>
              <p:cNvSpPr txBox="1"/>
              <p:nvPr/>
            </p:nvSpPr>
            <p:spPr>
              <a:xfrm>
                <a:off x="3072333" y="1509544"/>
                <a:ext cx="3560917"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altLang="ja-JP" sz="2800" b="0" i="0" u="none" strike="noStrike" cap="none" dirty="0">
                    <a:solidFill>
                      <a:schemeClr val="bg1"/>
                    </a:solidFill>
                    <a:latin typeface="Segoe UI Black" panose="020B0A02040204020203" pitchFamily="34" charset="0"/>
                    <a:ea typeface="Segoe UI Black" panose="020B0A02040204020203" pitchFamily="34" charset="0"/>
                    <a:sym typeface="Arial"/>
                  </a:rPr>
                  <a:t>AD Program </a:t>
                </a:r>
                <a:r>
                  <a:rPr lang="ja-JP" sz="2800" b="0" i="0" u="none" strike="noStrike" cap="none" dirty="0">
                    <a:solidFill>
                      <a:schemeClr val="bg1"/>
                    </a:solidFill>
                    <a:latin typeface="Segoe UI Black" panose="020B0A02040204020203" pitchFamily="34" charset="0"/>
                    <a:ea typeface="游ゴシック" panose="020B0400000000000000" pitchFamily="50" charset="-128"/>
                    <a:sym typeface="Arial"/>
                  </a:rPr>
                  <a:t>Guide</a:t>
                </a:r>
                <a:endParaRPr sz="1400" b="0" i="0" u="none" strike="noStrike" cap="none" dirty="0">
                  <a:solidFill>
                    <a:schemeClr val="bg1"/>
                  </a:solidFill>
                  <a:latin typeface="Segoe UI Black" panose="020B0A02040204020203" pitchFamily="34" charset="0"/>
                  <a:ea typeface="Segoe UI Black" panose="020B0A02040204020203" pitchFamily="34" charset="0"/>
                  <a:sym typeface="Arial"/>
                </a:endParaRPr>
              </a:p>
            </p:txBody>
          </p:sp>
          <p:sp>
            <p:nvSpPr>
              <p:cNvPr id="77" name="Google Shape;77;p1"/>
              <p:cNvSpPr txBox="1"/>
              <p:nvPr/>
            </p:nvSpPr>
            <p:spPr>
              <a:xfrm>
                <a:off x="3033486" y="1990486"/>
                <a:ext cx="3682059" cy="646290"/>
              </a:xfrm>
              <a:prstGeom prst="rect">
                <a:avLst/>
              </a:prstGeom>
              <a:noFill/>
              <a:ln>
                <a:noFill/>
              </a:ln>
            </p:spPr>
            <p:txBody>
              <a:bodyPr spcFirstLastPara="1" wrap="square" lIns="91425" tIns="45700" rIns="91425" bIns="45700" anchor="t" anchorCtr="0">
                <a:spAutoFit/>
              </a:bodyPr>
              <a:lstStyle/>
              <a:p>
                <a:pPr algn="ctr">
                  <a:buSzPts val="1800"/>
                </a:pPr>
                <a:r>
                  <a:rPr lang="ja-JP" sz="1800" b="0" i="0" u="none" strike="noStrike" cap="none" dirty="0">
                    <a:solidFill>
                      <a:schemeClr val="bg1"/>
                    </a:solidFill>
                    <a:latin typeface="Segoe UI Semibold" panose="020B0702040204020203" pitchFamily="34" charset="0"/>
                    <a:ea typeface="游ゴシック" panose="020B0400000000000000" pitchFamily="50" charset="-128"/>
                    <a:cs typeface="Segoe UI Semibold" panose="020B0702040204020203" pitchFamily="34" charset="0"/>
                    <a:sym typeface="Arial"/>
                  </a:rPr>
                  <a:t>202</a:t>
                </a:r>
                <a:r>
                  <a:rPr lang="en-US" altLang="ja-JP" sz="1800" b="0" i="0" u="none" strike="noStrike" cap="none" dirty="0">
                    <a:solidFill>
                      <a:schemeClr val="bg1"/>
                    </a:solidFill>
                    <a:latin typeface="Segoe UI Semibold" panose="020B0702040204020203" pitchFamily="34" charset="0"/>
                    <a:ea typeface="游ゴシック" panose="020B0400000000000000" pitchFamily="50" charset="-128"/>
                    <a:cs typeface="Segoe UI Semibold" panose="020B0702040204020203" pitchFamily="34" charset="0"/>
                    <a:sym typeface="Arial"/>
                  </a:rPr>
                  <a:t>6</a:t>
                </a:r>
                <a:r>
                  <a:rPr lang="ja-JP" sz="1800" b="0" i="0" u="none" strike="noStrike" cap="none" dirty="0">
                    <a:solidFill>
                      <a:schemeClr val="bg1"/>
                    </a:solidFill>
                    <a:latin typeface="Segoe UI Semibold" panose="020B0702040204020203" pitchFamily="34" charset="0"/>
                    <a:ea typeface="游ゴシック" panose="020B0400000000000000" pitchFamily="50" charset="-128"/>
                    <a:cs typeface="Segoe UI Semibold" panose="020B0702040204020203" pitchFamily="34" charset="0"/>
                    <a:sym typeface="Arial"/>
                  </a:rPr>
                  <a:t>.</a:t>
                </a:r>
                <a:r>
                  <a:rPr lang="en-US" altLang="ja-JP" sz="1800" b="0" i="0" u="none" strike="noStrike" cap="none" dirty="0">
                    <a:solidFill>
                      <a:schemeClr val="bg1"/>
                    </a:solidFill>
                    <a:latin typeface="Segoe UI Semibold" panose="020B0702040204020203" pitchFamily="34" charset="0"/>
                    <a:ea typeface="游ゴシック" panose="020B0400000000000000" pitchFamily="50" charset="-128"/>
                    <a:cs typeface="Segoe UI Semibold" panose="020B0702040204020203" pitchFamily="34" charset="0"/>
                    <a:sym typeface="Arial"/>
                  </a:rPr>
                  <a:t>04</a:t>
                </a:r>
                <a:r>
                  <a:rPr lang="ja-JP" sz="1800" b="0" i="0" u="none" strike="noStrike" cap="none" dirty="0">
                    <a:solidFill>
                      <a:schemeClr val="bg1"/>
                    </a:solidFill>
                    <a:latin typeface="Segoe UI Semibold" panose="020B0702040204020203" pitchFamily="34" charset="0"/>
                    <a:ea typeface="游ゴシック" panose="020B0400000000000000" pitchFamily="50" charset="-128"/>
                    <a:cs typeface="Segoe UI Semibold" panose="020B0702040204020203" pitchFamily="34" charset="0"/>
                    <a:sym typeface="Arial"/>
                  </a:rPr>
                  <a:t>-</a:t>
                </a:r>
                <a:r>
                  <a:rPr lang="en-US" altLang="ja-JP" sz="1800" b="0" i="0" u="none" strike="noStrike" cap="none" dirty="0">
                    <a:solidFill>
                      <a:schemeClr val="bg1"/>
                    </a:solidFill>
                    <a:latin typeface="Segoe UI Semibold" panose="020B0702040204020203" pitchFamily="34" charset="0"/>
                    <a:ea typeface="游ゴシック" panose="020B0400000000000000" pitchFamily="50" charset="-128"/>
                    <a:cs typeface="Segoe UI Semibold" panose="020B0702040204020203" pitchFamily="34" charset="0"/>
                    <a:sym typeface="Arial"/>
                  </a:rPr>
                  <a:t>2026.09 </a:t>
                </a:r>
                <a:endParaRPr lang="ja-JP" altLang="en-US" sz="1800" b="0" i="0" u="none" strike="noStrike" cap="none" dirty="0">
                  <a:solidFill>
                    <a:schemeClr val="bg1"/>
                  </a:solidFill>
                  <a:latin typeface="Segoe UI Semibold" panose="020B0702040204020203" pitchFamily="34" charset="0"/>
                  <a:ea typeface="游ゴシック" panose="020B0400000000000000" pitchFamily="50" charset="-128"/>
                  <a:cs typeface="Segoe UI Semibold" panose="020B0702040204020203" pitchFamily="34" charset="0"/>
                  <a:sym typeface="Arial"/>
                </a:endParaRPr>
              </a:p>
              <a:p>
                <a:pPr marL="0" marR="0" lvl="0" indent="0" algn="ctr" rtl="0">
                  <a:lnSpc>
                    <a:spcPct val="100000"/>
                  </a:lnSpc>
                  <a:spcBef>
                    <a:spcPts val="0"/>
                  </a:spcBef>
                  <a:spcAft>
                    <a:spcPts val="0"/>
                  </a:spcAft>
                  <a:buClr>
                    <a:srgbClr val="000000"/>
                  </a:buClr>
                  <a:buSzPts val="1800"/>
                  <a:buFont typeface="Arial"/>
                  <a:buNone/>
                </a:pPr>
                <a:endParaRPr lang="en-US" altLang="ja-JP" sz="1800" b="0" i="0" u="none" strike="noStrike" cap="none" dirty="0">
                  <a:solidFill>
                    <a:schemeClr val="bg1"/>
                  </a:solidFill>
                  <a:latin typeface="Segoe UI Semibold" panose="020B0702040204020203" pitchFamily="34" charset="0"/>
                  <a:ea typeface="游ゴシック" panose="020B0400000000000000" pitchFamily="50" charset="-128"/>
                  <a:cs typeface="Segoe UI Semibold" panose="020B0702040204020203" pitchFamily="34" charset="0"/>
                  <a:sym typeface="Arial"/>
                </a:endParaRPr>
              </a:p>
            </p:txBody>
          </p:sp>
        </p:grpSp>
      </p:grpSp>
    </p:spTree>
    <p:extLst>
      <p:ext uri="{BB962C8B-B14F-4D97-AF65-F5344CB8AC3E}">
        <p14:creationId xmlns:p14="http://schemas.microsoft.com/office/powerpoint/2010/main" val="2780749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30"/>
          <p:cNvSpPr/>
          <p:nvPr/>
        </p:nvSpPr>
        <p:spPr>
          <a:xfrm>
            <a:off x="358775" y="795953"/>
            <a:ext cx="8426450" cy="438577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游ゴシック" panose="020B0400000000000000" pitchFamily="50" charset="-128"/>
                <a:ea typeface="游ゴシック" panose="020B0400000000000000" pitchFamily="50" charset="-128"/>
                <a:sym typeface="Arial"/>
              </a:rPr>
              <a:t>– 動画広告・音声付広告の掲載条件</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1. インターネット上で掲載許可が得られているクリエイティブである</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2. 動画配信方式が埋め込み動画配信であることの許諾が動画、音楽の権利者（音楽事務所、レーベルなど）より得られている</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　※埋め込み動画配信(セキュアスクリプト有)</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　広告掲載面でのみ動画を再生することが可能な形式です。通常のウェブサーバーを用いて動画を配信するためユーザーがファイルを保存することが可能ですが、動画ファイルにセキュアスクリプトと呼ば</a:t>
            </a: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　れる特殊なコードを実装することで動画をユーザーのパソコンに保存すると再生できなくなります。</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3. 著作権管理事業者(JASRAC、ジャパン・ライツ・クリアランスなど)との必要な手続き（費用は貴社負担となります）が完了している</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　※留意点：使用する楽曲の著作権管理を著作権管理事業者に委託している場合、自社で制作された楽曲であっても手続きが必要になることがございます。</a:t>
            </a: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　詳細は、著作権管理事業者にお問い合わせください。</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4. 別途設けている動画広告・音声付広告の掲載条件向け制作・入稿規定に従ってください。詳しくは「スペックガイド」をご参照ください。</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800"/>
              <a:buFont typeface="Arial"/>
              <a:buNone/>
            </a:pPr>
            <a:endParaRPr sz="800" b="0" i="0" u="sng"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800"/>
              <a:buFont typeface="Arial"/>
              <a:buNone/>
            </a:pPr>
            <a:endParaRPr sz="800" b="0" i="0" u="sng"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sng" strike="noStrike" cap="none">
                <a:solidFill>
                  <a:schemeClr val="dk1"/>
                </a:solidFill>
                <a:latin typeface="游ゴシック" panose="020B0400000000000000" pitchFamily="50" charset="-128"/>
                <a:ea typeface="游ゴシック" panose="020B0400000000000000" pitchFamily="50" charset="-128"/>
                <a:sym typeface="Arial"/>
              </a:rPr>
              <a:t>４．行動ターゲティング広告について</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エキサイトでは、お客様により有益な広告を表示する手法の一つとして、お客様の興味関心に関連した広告を表示する「行動ターゲティング広告」を配信しています。</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行動ターゲティング広告で利用する閲覧履歴情報等については、「プライバシー情報等」（「個人情報」及び「閲覧履歴情報等」を総称）として、適切に取り扱い、保護することが重要な責務であると考えており、プライバシーポリシーを定めております。詳細は以下よりご確認ください。</a:t>
            </a: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プライバシーポリシー：</a:t>
            </a:r>
            <a:r>
              <a:rPr lang="ja-JP" sz="700" b="0" i="0" u="sng" strike="noStrike" cap="none">
                <a:solidFill>
                  <a:srgbClr val="C00000"/>
                </a:solidFill>
                <a:latin typeface="游ゴシック" panose="020B0400000000000000" pitchFamily="50" charset="-128"/>
                <a:ea typeface="游ゴシック" panose="020B0400000000000000" pitchFamily="50" charset="-128"/>
                <a:sym typeface="Arial"/>
                <a:hlinkClick r:id="rId3"/>
              </a:rPr>
              <a:t>https://info.excite.co.jp/top/protection/privacy.html</a:t>
            </a:r>
            <a:endParaRPr sz="700" b="0" i="0" u="none" strike="noStrike" cap="none">
              <a:solidFill>
                <a:srgbClr val="C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また、行動ターゲティング広告や利用動向の分析についての概要および無効化の方法は以下よりご確認ください。</a:t>
            </a: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行動ターゲティング広告におけるインフォマティブデータの取り扱い：</a:t>
            </a:r>
            <a:r>
              <a:rPr lang="ja-JP" sz="700" b="0" i="0" u="sng" strike="noStrike" cap="none">
                <a:solidFill>
                  <a:srgbClr val="C00000"/>
                </a:solidFill>
                <a:latin typeface="游ゴシック" panose="020B0400000000000000" pitchFamily="50" charset="-128"/>
                <a:ea typeface="游ゴシック" panose="020B0400000000000000" pitchFamily="50" charset="-128"/>
                <a:sym typeface="Arial"/>
                <a:hlinkClick r:id="rId4"/>
              </a:rPr>
              <a:t>https://info.excite.co.jp/top/protection/privacy/cookie.html</a:t>
            </a:r>
            <a:endParaRPr sz="700" b="0" i="0" u="none" strike="noStrike" cap="none">
              <a:solidFill>
                <a:srgbClr val="C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※一般社団法人インターネット広告推進協議会（JIAA）の会員であるエキサイトは2017年8月1日にJIAAのインフォメーションアイコンプログラムの承認を受けました。</a:t>
            </a: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　主な対応事項は以下のページよりご確認ください。</a:t>
            </a: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sng" strike="noStrike" cap="none">
              <a:solidFill>
                <a:schemeClr val="dk1"/>
              </a:solidFill>
              <a:latin typeface="游ゴシック" panose="020B0400000000000000" pitchFamily="50" charset="-128"/>
              <a:ea typeface="游ゴシック" panose="020B0400000000000000" pitchFamily="50" charset="-128"/>
              <a:sym typeface="Arial"/>
              <a:hlinkClick r:id="rId5"/>
            </a:endParaRPr>
          </a:p>
          <a:p>
            <a:pPr marL="0" marR="0" lvl="0" indent="0" algn="l" rtl="0">
              <a:lnSpc>
                <a:spcPct val="100000"/>
              </a:lnSpc>
              <a:spcBef>
                <a:spcPts val="0"/>
              </a:spcBef>
              <a:spcAft>
                <a:spcPts val="0"/>
              </a:spcAft>
              <a:buClr>
                <a:srgbClr val="000000"/>
              </a:buClr>
              <a:buSzPts val="700"/>
              <a:buFont typeface="Arial"/>
              <a:buNone/>
            </a:pPr>
            <a:r>
              <a:rPr lang="ja-JP" sz="700" b="0" i="0" u="sng" strike="noStrike" cap="none">
                <a:solidFill>
                  <a:srgbClr val="C00000"/>
                </a:solidFill>
                <a:latin typeface="游ゴシック" panose="020B0400000000000000" pitchFamily="50" charset="-128"/>
                <a:ea typeface="游ゴシック" panose="020B0400000000000000" pitchFamily="50" charset="-128"/>
                <a:sym typeface="Arial"/>
                <a:hlinkClick r:id="rId5"/>
              </a:rPr>
              <a:t>https://ad.excite.co.jp/regulation/</a:t>
            </a:r>
            <a:endParaRPr sz="700" b="0" i="0" u="none" strike="noStrike" cap="none">
              <a:solidFill>
                <a:srgbClr val="C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sng" strike="noStrike" cap="none">
                <a:solidFill>
                  <a:schemeClr val="dk1"/>
                </a:solidFill>
                <a:latin typeface="游ゴシック" panose="020B0400000000000000" pitchFamily="50" charset="-128"/>
                <a:ea typeface="游ゴシック" panose="020B0400000000000000" pitchFamily="50" charset="-128"/>
                <a:sym typeface="Arial"/>
              </a:rPr>
              <a:t>5. ガイドライン・規約の改定について</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chemeClr val="dk1"/>
                </a:solidFill>
                <a:latin typeface="游ゴシック" panose="020B0400000000000000" pitchFamily="50" charset="-128"/>
                <a:ea typeface="游ゴシック" panose="020B0400000000000000" pitchFamily="50" charset="-128"/>
                <a:sym typeface="Arial"/>
              </a:rPr>
              <a:t>当ガイドラインに変更がある場合には、以下のページ上で告知しますので、お客様ご自身が変更点に関しての最新の情報を、当ページ上で随時確認されることを推奨します。確認をされていなかったことに起因するトラブルに関しては、当社は一切責任を負いかねますので予めご了承ください。</a:t>
            </a:r>
            <a:endParaRPr sz="700" b="0" i="0" u="none" strike="noStrike" cap="none">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sng" strike="noStrike" cap="none">
              <a:solidFill>
                <a:schemeClr val="dk1"/>
              </a:solidFill>
              <a:latin typeface="游ゴシック" panose="020B0400000000000000" pitchFamily="50" charset="-128"/>
              <a:ea typeface="游ゴシック" panose="020B0400000000000000" pitchFamily="50" charset="-128"/>
              <a:sym typeface="Arial"/>
              <a:hlinkClick r:id="rId5"/>
            </a:endParaRPr>
          </a:p>
          <a:p>
            <a:pPr marL="0" marR="0" lvl="0" indent="0" algn="l" rtl="0">
              <a:lnSpc>
                <a:spcPct val="100000"/>
              </a:lnSpc>
              <a:spcBef>
                <a:spcPts val="0"/>
              </a:spcBef>
              <a:spcAft>
                <a:spcPts val="0"/>
              </a:spcAft>
              <a:buClr>
                <a:srgbClr val="000000"/>
              </a:buClr>
              <a:buSzPts val="700"/>
              <a:buFont typeface="Arial"/>
              <a:buNone/>
            </a:pPr>
            <a:r>
              <a:rPr lang="ja-JP" sz="700" b="0" i="0" u="sng" strike="noStrike" cap="none">
                <a:solidFill>
                  <a:srgbClr val="C00000"/>
                </a:solidFill>
                <a:latin typeface="游ゴシック" panose="020B0400000000000000" pitchFamily="50" charset="-128"/>
                <a:ea typeface="游ゴシック" panose="020B0400000000000000" pitchFamily="50" charset="-128"/>
                <a:sym typeface="Arial"/>
                <a:hlinkClick r:id="rId5"/>
              </a:rPr>
              <a:t>https://ad.excite.co.jp/regulation/</a:t>
            </a:r>
            <a:endParaRPr sz="700" b="0" i="0" u="none" strike="noStrike" cap="none">
              <a:solidFill>
                <a:srgbClr val="C00000"/>
              </a:solidFill>
              <a:latin typeface="游ゴシック" panose="020B0400000000000000" pitchFamily="50" charset="-128"/>
              <a:ea typeface="游ゴシック" panose="020B0400000000000000" pitchFamily="50" charset="-128"/>
              <a:sym typeface="Arial"/>
            </a:endParaRPr>
          </a:p>
        </p:txBody>
      </p:sp>
      <p:sp>
        <p:nvSpPr>
          <p:cNvPr id="806" name="Google Shape;806;p30"/>
          <p:cNvSpPr txBox="1"/>
          <p:nvPr/>
        </p:nvSpPr>
        <p:spPr>
          <a:xfrm>
            <a:off x="361514" y="271451"/>
            <a:ext cx="2443830" cy="331353"/>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1500"/>
              <a:buFont typeface="Arial"/>
              <a:buNone/>
            </a:pPr>
            <a:r>
              <a:rPr lang="ja-JP" sz="1500" b="1" i="0" u="none" strike="noStrike" cap="none" dirty="0">
                <a:solidFill>
                  <a:srgbClr val="7F7F7F"/>
                </a:solidFill>
                <a:latin typeface="游ゴシック" panose="020B0400000000000000" pitchFamily="50" charset="-128"/>
                <a:ea typeface="游ゴシック" panose="020B0400000000000000" pitchFamily="50" charset="-128"/>
                <a:sym typeface="Arial"/>
              </a:rPr>
              <a:t>広告ガイドライン・規約2</a:t>
            </a:r>
            <a:endParaRPr sz="1500" b="1" i="0" u="none" strike="noStrike" cap="none" dirty="0">
              <a:solidFill>
                <a:srgbClr val="7F7F7F"/>
              </a:solidFill>
              <a:latin typeface="游ゴシック" panose="020B0400000000000000" pitchFamily="50" charset="-128"/>
              <a:ea typeface="游ゴシック" panose="020B0400000000000000" pitchFamily="50" charset="-128"/>
              <a:sym typeface="Arial"/>
            </a:endParaRPr>
          </a:p>
        </p:txBody>
      </p:sp>
      <p:cxnSp>
        <p:nvCxnSpPr>
          <p:cNvPr id="807" name="Google Shape;807;p30"/>
          <p:cNvCxnSpPr>
            <a:stCxn id="806" idx="3"/>
          </p:cNvCxnSpPr>
          <p:nvPr/>
        </p:nvCxnSpPr>
        <p:spPr>
          <a:xfrm rot="10800000" flipH="1">
            <a:off x="2805344" y="434727"/>
            <a:ext cx="6086400" cy="2400"/>
          </a:xfrm>
          <a:prstGeom prst="straightConnector1">
            <a:avLst/>
          </a:prstGeom>
          <a:noFill/>
          <a:ln w="9525" cap="rnd" cmpd="sng">
            <a:solidFill>
              <a:srgbClr val="CCCCCC"/>
            </a:solidFill>
            <a:prstDash val="solid"/>
            <a:miter lim="800000"/>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pic>
        <p:nvPicPr>
          <p:cNvPr id="5" name="Google Shape;812;p31" descr="C:\Users\toshiya.hamaji\Desktop\名称未設定-1.gif">
            <a:extLst>
              <a:ext uri="{FF2B5EF4-FFF2-40B4-BE49-F238E27FC236}">
                <a16:creationId xmlns:a16="http://schemas.microsoft.com/office/drawing/2014/main" id="{E87D852A-D6F9-4913-88DB-B0468037B57D}"/>
              </a:ext>
            </a:extLst>
          </p:cNvPr>
          <p:cNvPicPr preferRelativeResize="0"/>
          <p:nvPr/>
        </p:nvPicPr>
        <p:blipFill rotWithShape="1">
          <a:blip r:embed="rId3">
            <a:alphaModFix/>
          </a:blip>
          <a:srcRect/>
          <a:stretch/>
        </p:blipFill>
        <p:spPr>
          <a:xfrm>
            <a:off x="3059113" y="2708275"/>
            <a:ext cx="1143000" cy="1390650"/>
          </a:xfrm>
          <a:prstGeom prst="rect">
            <a:avLst/>
          </a:prstGeom>
          <a:noFill/>
          <a:ln>
            <a:noFill/>
          </a:ln>
        </p:spPr>
      </p:pic>
      <p:sp>
        <p:nvSpPr>
          <p:cNvPr id="6" name="Google Shape;813;p31">
            <a:extLst>
              <a:ext uri="{FF2B5EF4-FFF2-40B4-BE49-F238E27FC236}">
                <a16:creationId xmlns:a16="http://schemas.microsoft.com/office/drawing/2014/main" id="{C591D6B3-B164-4ADC-B5DD-00DA66ECCC12}"/>
              </a:ext>
            </a:extLst>
          </p:cNvPr>
          <p:cNvSpPr txBox="1"/>
          <p:nvPr/>
        </p:nvSpPr>
        <p:spPr>
          <a:xfrm>
            <a:off x="4497388" y="3251200"/>
            <a:ext cx="1754187"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Meiryo"/>
              <a:buNone/>
            </a:pPr>
            <a:r>
              <a:rPr lang="ja-JP" sz="2000" b="0" i="0" u="none" strike="noStrike" cap="none">
                <a:solidFill>
                  <a:srgbClr val="000000"/>
                </a:solidFill>
                <a:latin typeface="游ゴシック" panose="020B0400000000000000" pitchFamily="50" charset="-128"/>
                <a:ea typeface="游ゴシック" panose="020B0400000000000000" pitchFamily="50" charset="-128"/>
                <a:cs typeface="Meiryo"/>
                <a:sym typeface="Meiryo"/>
              </a:rPr>
              <a:t>Thank you！</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p:txBody>
      </p:sp>
      <p:sp>
        <p:nvSpPr>
          <p:cNvPr id="7" name="Google Shape;814;p31">
            <a:extLst>
              <a:ext uri="{FF2B5EF4-FFF2-40B4-BE49-F238E27FC236}">
                <a16:creationId xmlns:a16="http://schemas.microsoft.com/office/drawing/2014/main" id="{320B49FF-2ACE-4ADA-B964-D7B72D9D653D}"/>
              </a:ext>
            </a:extLst>
          </p:cNvPr>
          <p:cNvSpPr txBox="1"/>
          <p:nvPr/>
        </p:nvSpPr>
        <p:spPr>
          <a:xfrm>
            <a:off x="358775" y="5145741"/>
            <a:ext cx="8426450" cy="784790"/>
          </a:xfrm>
          <a:prstGeom prst="rect">
            <a:avLst/>
          </a:prstGeom>
          <a:noFill/>
          <a:ln>
            <a:noFill/>
          </a:ln>
        </p:spPr>
        <p:txBody>
          <a:bodyPr spcFirstLastPara="1" wrap="square" lIns="91425" tIns="45700" rIns="91425" bIns="45700" anchor="ctr" anchorCtr="0">
            <a:spAutoFit/>
          </a:bodyPr>
          <a:lstStyle/>
          <a:p>
            <a:pPr marL="0" marR="0" lvl="0" indent="0" algn="ctr" rtl="0">
              <a:lnSpc>
                <a:spcPct val="150000"/>
              </a:lnSpc>
              <a:spcBef>
                <a:spcPts val="0"/>
              </a:spcBef>
              <a:spcAft>
                <a:spcPts val="0"/>
              </a:spcAft>
              <a:buClr>
                <a:srgbClr val="000000"/>
              </a:buClr>
              <a:buSzPts val="1000"/>
              <a:buFont typeface="Arial"/>
              <a:buNone/>
            </a:pPr>
            <a:r>
              <a:rPr lang="ja-JP" sz="1000" b="1" i="0" u="none" strike="noStrike" cap="none" dirty="0">
                <a:solidFill>
                  <a:schemeClr val="dk1"/>
                </a:solidFill>
                <a:latin typeface="游ゴシック" panose="020B0400000000000000" pitchFamily="50" charset="-128"/>
                <a:ea typeface="游ゴシック" panose="020B0400000000000000" pitchFamily="50" charset="-128"/>
                <a:sym typeface="Arial"/>
              </a:rPr>
              <a:t>【広告に関するお問い合わせ】</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ctr" rtl="0">
              <a:lnSpc>
                <a:spcPct val="150000"/>
              </a:lnSpc>
              <a:spcBef>
                <a:spcPts val="0"/>
              </a:spcBef>
              <a:spcAft>
                <a:spcPts val="0"/>
              </a:spcAft>
              <a:buClr>
                <a:srgbClr val="000000"/>
              </a:buClr>
              <a:buSzPts val="1000"/>
              <a:buFont typeface="Arial"/>
              <a:buNone/>
            </a:pPr>
            <a:r>
              <a:rPr lang="ja-JP" sz="1000" b="1" i="0" u="none" strike="noStrike" cap="none" dirty="0">
                <a:solidFill>
                  <a:schemeClr val="dk1"/>
                </a:solidFill>
                <a:latin typeface="游ゴシック" panose="020B0400000000000000" pitchFamily="50" charset="-128"/>
                <a:ea typeface="游ゴシック" panose="020B0400000000000000" pitchFamily="50" charset="-128"/>
                <a:sym typeface="Arial"/>
              </a:rPr>
              <a:t>エキサイト株式会社　広告担当</a:t>
            </a:r>
            <a:endParaRPr sz="1000" b="1"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ctr" rtl="0">
              <a:lnSpc>
                <a:spcPct val="150000"/>
              </a:lnSpc>
              <a:spcBef>
                <a:spcPts val="0"/>
              </a:spcBef>
              <a:spcAft>
                <a:spcPts val="0"/>
              </a:spcAft>
              <a:buClr>
                <a:srgbClr val="000000"/>
              </a:buClr>
              <a:buSzPts val="1000"/>
              <a:buFont typeface="Arial"/>
              <a:buNone/>
            </a:pPr>
            <a:r>
              <a:rPr lang="ja-JP" sz="1000" b="1" i="0" u="none" strike="noStrike" cap="none" dirty="0">
                <a:solidFill>
                  <a:schemeClr val="dk1"/>
                </a:solidFill>
                <a:latin typeface="游ゴシック" panose="020B0400000000000000" pitchFamily="50" charset="-128"/>
                <a:ea typeface="游ゴシック" panose="020B0400000000000000" pitchFamily="50" charset="-128"/>
                <a:sym typeface="Arial"/>
              </a:rPr>
              <a:t>Mail： </a:t>
            </a:r>
            <a:r>
              <a:rPr lang="en-US" altLang="ja-JP" sz="1000" b="1" i="0" u="none" strike="noStrike" cap="none" dirty="0">
                <a:solidFill>
                  <a:schemeClr val="dk1"/>
                </a:solidFill>
                <a:latin typeface="游ゴシック" panose="020B0400000000000000" pitchFamily="50" charset="-128"/>
                <a:ea typeface="游ゴシック" panose="020B0400000000000000" pitchFamily="50" charset="-128"/>
                <a:sym typeface="Arial"/>
              </a:rPr>
              <a:t>sales</a:t>
            </a:r>
            <a:r>
              <a:rPr lang="ja-JP" sz="1000" b="1" i="0" u="none" strike="noStrike" cap="none" dirty="0">
                <a:solidFill>
                  <a:schemeClr val="dk1"/>
                </a:solidFill>
                <a:latin typeface="游ゴシック" panose="020B0400000000000000" pitchFamily="50" charset="-128"/>
                <a:ea typeface="游ゴシック" panose="020B0400000000000000" pitchFamily="50" charset="-128"/>
                <a:sym typeface="Arial"/>
              </a:rPr>
              <a:t>@excite.jp</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spTree>
    <p:extLst>
      <p:ext uri="{BB962C8B-B14F-4D97-AF65-F5344CB8AC3E}">
        <p14:creationId xmlns:p14="http://schemas.microsoft.com/office/powerpoint/2010/main" val="3683094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8" name="図 7">
            <a:extLst>
              <a:ext uri="{FF2B5EF4-FFF2-40B4-BE49-F238E27FC236}">
                <a16:creationId xmlns:a16="http://schemas.microsoft.com/office/drawing/2014/main" id="{D69991FB-8356-FA27-90D4-121B7613AF46}"/>
              </a:ext>
            </a:extLst>
          </p:cNvPr>
          <p:cNvPicPr>
            <a:picLocks noChangeAspect="1"/>
          </p:cNvPicPr>
          <p:nvPr/>
        </p:nvPicPr>
        <p:blipFill rotWithShape="1">
          <a:blip r:embed="rId3"/>
          <a:srcRect l="4551" t="39544" r="76534" b="38024"/>
          <a:stretch/>
        </p:blipFill>
        <p:spPr>
          <a:xfrm>
            <a:off x="6628432" y="4503418"/>
            <a:ext cx="1905005" cy="1506145"/>
          </a:xfrm>
          <a:prstGeom prst="rect">
            <a:avLst/>
          </a:prstGeom>
        </p:spPr>
      </p:pic>
      <p:pic>
        <p:nvPicPr>
          <p:cNvPr id="7" name="図 6">
            <a:extLst>
              <a:ext uri="{FF2B5EF4-FFF2-40B4-BE49-F238E27FC236}">
                <a16:creationId xmlns:a16="http://schemas.microsoft.com/office/drawing/2014/main" id="{9E8E1D93-764E-FEB3-3C0D-28948377E257}"/>
              </a:ext>
            </a:extLst>
          </p:cNvPr>
          <p:cNvPicPr>
            <a:picLocks noChangeAspect="1"/>
          </p:cNvPicPr>
          <p:nvPr/>
        </p:nvPicPr>
        <p:blipFill rotWithShape="1">
          <a:blip r:embed="rId4"/>
          <a:srcRect l="25476" t="66586" r="58979" b="10450"/>
          <a:stretch/>
        </p:blipFill>
        <p:spPr>
          <a:xfrm>
            <a:off x="4842046" y="4503418"/>
            <a:ext cx="1531989" cy="1508689"/>
          </a:xfrm>
          <a:prstGeom prst="rect">
            <a:avLst/>
          </a:prstGeom>
        </p:spPr>
      </p:pic>
      <p:sp>
        <p:nvSpPr>
          <p:cNvPr id="150" name="Google Shape;150;p5"/>
          <p:cNvSpPr/>
          <p:nvPr/>
        </p:nvSpPr>
        <p:spPr>
          <a:xfrm>
            <a:off x="8522998" y="6486520"/>
            <a:ext cx="262226" cy="262226"/>
          </a:xfrm>
          <a:prstGeom prst="ellipse">
            <a:avLst/>
          </a:prstGeom>
          <a:solidFill>
            <a:schemeClr val="lt1"/>
          </a:solidFill>
          <a:ln w="9525" cap="flat" cmpd="sng">
            <a:solidFill>
              <a:srgbClr val="CCCC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游ゴシック" panose="020B0400000000000000" pitchFamily="50" charset="-128"/>
              <a:ea typeface="游ゴシック" panose="020B0400000000000000" pitchFamily="50" charset="-128"/>
              <a:sym typeface="Arial"/>
            </a:endParaRPr>
          </a:p>
        </p:txBody>
      </p:sp>
      <p:sp>
        <p:nvSpPr>
          <p:cNvPr id="152" name="Google Shape;152;p5"/>
          <p:cNvSpPr txBox="1"/>
          <p:nvPr/>
        </p:nvSpPr>
        <p:spPr>
          <a:xfrm>
            <a:off x="0" y="6369080"/>
            <a:ext cx="9144000" cy="2308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Meiryo"/>
              <a:buNone/>
            </a:pPr>
            <a:r>
              <a:rPr lang="ja-JP" sz="900" b="0" i="0" u="none" strike="noStrike" cap="none" dirty="0">
                <a:solidFill>
                  <a:srgbClr val="3F3F3F"/>
                </a:solidFill>
                <a:latin typeface="游ゴシック" panose="020B0400000000000000" pitchFamily="50" charset="-128"/>
                <a:ea typeface="游ゴシック" panose="020B0400000000000000" pitchFamily="50" charset="-128"/>
                <a:sym typeface="Arial"/>
              </a:rPr>
              <a:t>媒体の詳細については営業までお問合せください。</a:t>
            </a:r>
            <a:endParaRPr sz="1400" b="0" i="0" u="none" strike="noStrike" cap="none" dirty="0">
              <a:solidFill>
                <a:srgbClr val="3F3F3F"/>
              </a:solidFill>
              <a:latin typeface="游ゴシック" panose="020B0400000000000000" pitchFamily="50" charset="-128"/>
              <a:ea typeface="游ゴシック" panose="020B0400000000000000" pitchFamily="50" charset="-128"/>
              <a:sym typeface="Arial"/>
            </a:endParaRPr>
          </a:p>
        </p:txBody>
      </p:sp>
      <p:sp>
        <p:nvSpPr>
          <p:cNvPr id="153" name="Google Shape;153;p5"/>
          <p:cNvSpPr txBox="1"/>
          <p:nvPr/>
        </p:nvSpPr>
        <p:spPr>
          <a:xfrm>
            <a:off x="7755638" y="6143131"/>
            <a:ext cx="1387442" cy="2000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600"/>
              <a:buFont typeface="Meiryo"/>
              <a:buNone/>
            </a:pPr>
            <a:r>
              <a:rPr lang="ja-JP" sz="700" b="0" i="0" u="none" strike="noStrike" cap="none" dirty="0">
                <a:solidFill>
                  <a:srgbClr val="595959"/>
                </a:solidFill>
                <a:latin typeface="游ゴシック" panose="020B0400000000000000" pitchFamily="50" charset="-128"/>
                <a:ea typeface="游ゴシック" panose="020B0400000000000000" pitchFamily="50" charset="-128"/>
                <a:sym typeface="Arial"/>
              </a:rPr>
              <a:t>※20</a:t>
            </a:r>
            <a:r>
              <a:rPr lang="en-US" altLang="ja-JP" sz="700" dirty="0">
                <a:solidFill>
                  <a:srgbClr val="595959"/>
                </a:solidFill>
                <a:latin typeface="游ゴシック" panose="020B0400000000000000" pitchFamily="50" charset="-128"/>
                <a:ea typeface="游ゴシック" panose="020B0400000000000000" pitchFamily="50" charset="-128"/>
              </a:rPr>
              <a:t>25</a:t>
            </a:r>
            <a:r>
              <a:rPr lang="ja-JP" sz="700" b="0" i="0" u="none" strike="noStrike" cap="none" dirty="0">
                <a:solidFill>
                  <a:srgbClr val="595959"/>
                </a:solidFill>
                <a:latin typeface="游ゴシック" panose="020B0400000000000000" pitchFamily="50" charset="-128"/>
                <a:ea typeface="游ゴシック" panose="020B0400000000000000" pitchFamily="50" charset="-128"/>
                <a:sym typeface="Arial"/>
              </a:rPr>
              <a:t>年</a:t>
            </a:r>
            <a:r>
              <a:rPr lang="en-US" altLang="ja-JP" sz="700" b="0" i="0" u="none" strike="noStrike" cap="none" dirty="0">
                <a:solidFill>
                  <a:srgbClr val="595959"/>
                </a:solidFill>
                <a:latin typeface="游ゴシック" panose="020B0400000000000000" pitchFamily="50" charset="-128"/>
                <a:ea typeface="游ゴシック" panose="020B0400000000000000" pitchFamily="50" charset="-128"/>
                <a:sym typeface="Arial"/>
              </a:rPr>
              <a:t>2</a:t>
            </a:r>
            <a:r>
              <a:rPr lang="ja-JP" sz="700" b="0" i="0" u="none" strike="noStrike" cap="none" dirty="0">
                <a:solidFill>
                  <a:srgbClr val="595959"/>
                </a:solidFill>
                <a:latin typeface="游ゴシック" panose="020B0400000000000000" pitchFamily="50" charset="-128"/>
                <a:ea typeface="游ゴシック" panose="020B0400000000000000" pitchFamily="50" charset="-128"/>
                <a:sym typeface="Arial"/>
              </a:rPr>
              <a:t>月実績</a:t>
            </a:r>
            <a:endParaRPr sz="16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pic>
        <p:nvPicPr>
          <p:cNvPr id="154" name="Google Shape;154;p5"/>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3575963" y="911941"/>
            <a:ext cx="1992074" cy="402029"/>
          </a:xfrm>
          <a:prstGeom prst="rect">
            <a:avLst/>
          </a:prstGeom>
          <a:noFill/>
          <a:ln>
            <a:noFill/>
          </a:ln>
        </p:spPr>
      </p:pic>
      <p:sp>
        <p:nvSpPr>
          <p:cNvPr id="164" name="Google Shape;164;p5"/>
          <p:cNvSpPr/>
          <p:nvPr/>
        </p:nvSpPr>
        <p:spPr>
          <a:xfrm>
            <a:off x="358775" y="1532256"/>
            <a:ext cx="8426448" cy="892512"/>
          </a:xfrm>
          <a:prstGeom prst="rect">
            <a:avLst/>
          </a:prstGeom>
          <a:noFill/>
          <a:ln>
            <a:noFill/>
          </a:ln>
        </p:spPr>
        <p:txBody>
          <a:bodyPr spcFirstLastPara="1" wrap="square" lIns="91425" tIns="45700" rIns="91425" bIns="45700" anchor="t" anchorCtr="0">
            <a:spAutoFit/>
          </a:bodyPr>
          <a:lstStyle/>
          <a:p>
            <a:pPr lvl="0" algn="ctr">
              <a:buClr>
                <a:srgbClr val="C00000"/>
              </a:buClr>
              <a:buSzPts val="900"/>
            </a:pPr>
            <a:r>
              <a:rPr lang="ja-JP" sz="1000" b="0" i="0" u="none" strike="noStrike" cap="none" dirty="0">
                <a:solidFill>
                  <a:srgbClr val="3F3F3F"/>
                </a:solidFill>
                <a:latin typeface="游ゴシック" panose="020B0400000000000000" pitchFamily="50" charset="-128"/>
                <a:ea typeface="游ゴシック" panose="020B0400000000000000" pitchFamily="50" charset="-128"/>
                <a:sym typeface="Arial"/>
              </a:rPr>
              <a:t>国内</a:t>
            </a:r>
            <a:r>
              <a:rPr lang="ja-JP" altLang="en-US" sz="1000" b="0" i="0" u="none" strike="noStrike" cap="none" dirty="0">
                <a:solidFill>
                  <a:srgbClr val="3F3F3F"/>
                </a:solidFill>
                <a:latin typeface="游ゴシック" panose="020B0400000000000000" pitchFamily="50" charset="-128"/>
                <a:ea typeface="游ゴシック" panose="020B0400000000000000" pitchFamily="50" charset="-128"/>
                <a:sym typeface="Arial"/>
              </a:rPr>
              <a:t>／</a:t>
            </a:r>
            <a:r>
              <a:rPr lang="ja-JP" sz="1000" b="0" i="0" u="none" strike="noStrike" cap="none" dirty="0">
                <a:solidFill>
                  <a:srgbClr val="3F3F3F"/>
                </a:solidFill>
                <a:latin typeface="游ゴシック" panose="020B0400000000000000" pitchFamily="50" charset="-128"/>
                <a:ea typeface="游ゴシック" panose="020B0400000000000000" pitchFamily="50" charset="-128"/>
                <a:sym typeface="Arial"/>
              </a:rPr>
              <a:t>海外</a:t>
            </a:r>
            <a:r>
              <a:rPr lang="ja-JP" altLang="en-US" sz="1000" dirty="0">
                <a:solidFill>
                  <a:srgbClr val="3F3F3F"/>
                </a:solidFill>
                <a:latin typeface="游ゴシック" panose="020B0400000000000000" pitchFamily="50" charset="-128"/>
                <a:ea typeface="游ゴシック" panose="020B0400000000000000" pitchFamily="50" charset="-128"/>
              </a:rPr>
              <a:t>／</a:t>
            </a:r>
            <a:r>
              <a:rPr lang="ja-JP" sz="1000" b="0" i="0" u="none" strike="noStrike" cap="none" dirty="0">
                <a:solidFill>
                  <a:srgbClr val="3F3F3F"/>
                </a:solidFill>
                <a:latin typeface="游ゴシック" panose="020B0400000000000000" pitchFamily="50" charset="-128"/>
                <a:ea typeface="游ゴシック" panose="020B0400000000000000" pitchFamily="50" charset="-128"/>
                <a:sym typeface="Arial"/>
              </a:rPr>
              <a:t>芸能</a:t>
            </a:r>
            <a:r>
              <a:rPr lang="ja-JP" altLang="en-US" sz="1000" dirty="0">
                <a:solidFill>
                  <a:srgbClr val="3F3F3F"/>
                </a:solidFill>
                <a:latin typeface="游ゴシック" panose="020B0400000000000000" pitchFamily="50" charset="-128"/>
                <a:ea typeface="游ゴシック" panose="020B0400000000000000" pitchFamily="50" charset="-128"/>
              </a:rPr>
              <a:t>／</a:t>
            </a:r>
            <a:r>
              <a:rPr lang="ja-JP" sz="1000" b="0" i="0" u="none" strike="noStrike" cap="none" dirty="0">
                <a:solidFill>
                  <a:srgbClr val="3F3F3F"/>
                </a:solidFill>
                <a:latin typeface="游ゴシック" panose="020B0400000000000000" pitchFamily="50" charset="-128"/>
                <a:ea typeface="游ゴシック" panose="020B0400000000000000" pitchFamily="50" charset="-128"/>
                <a:sym typeface="Arial"/>
              </a:rPr>
              <a:t>スポーツ</a:t>
            </a:r>
            <a:r>
              <a:rPr lang="ja-JP" altLang="en-US" sz="1000" dirty="0">
                <a:solidFill>
                  <a:srgbClr val="3F3F3F"/>
                </a:solidFill>
                <a:latin typeface="游ゴシック" panose="020B0400000000000000" pitchFamily="50" charset="-128"/>
                <a:ea typeface="游ゴシック" panose="020B0400000000000000" pitchFamily="50" charset="-128"/>
              </a:rPr>
              <a:t>／</a:t>
            </a:r>
            <a:r>
              <a:rPr lang="ja-JP" sz="1000" b="0" i="0" u="none" strike="noStrike" cap="none" dirty="0">
                <a:solidFill>
                  <a:srgbClr val="3F3F3F"/>
                </a:solidFill>
                <a:latin typeface="游ゴシック" panose="020B0400000000000000" pitchFamily="50" charset="-128"/>
                <a:ea typeface="游ゴシック" panose="020B0400000000000000" pitchFamily="50" charset="-128"/>
                <a:sym typeface="Arial"/>
              </a:rPr>
              <a:t>トレンド</a:t>
            </a:r>
            <a:r>
              <a:rPr lang="ja-JP" altLang="en-US" sz="1000" dirty="0">
                <a:solidFill>
                  <a:srgbClr val="3F3F3F"/>
                </a:solidFill>
                <a:latin typeface="游ゴシック" panose="020B0400000000000000" pitchFamily="50" charset="-128"/>
                <a:ea typeface="游ゴシック" panose="020B0400000000000000" pitchFamily="50" charset="-128"/>
              </a:rPr>
              <a:t>／</a:t>
            </a:r>
            <a:r>
              <a:rPr lang="ja-JP" sz="1000" b="0" i="0" u="none" strike="noStrike" cap="none" dirty="0">
                <a:solidFill>
                  <a:srgbClr val="3F3F3F"/>
                </a:solidFill>
                <a:latin typeface="游ゴシック" panose="020B0400000000000000" pitchFamily="50" charset="-128"/>
                <a:ea typeface="游ゴシック" panose="020B0400000000000000" pitchFamily="50" charset="-128"/>
                <a:sym typeface="Arial"/>
              </a:rPr>
              <a:t>おもしろ</a:t>
            </a:r>
            <a:r>
              <a:rPr lang="ja-JP" altLang="en-US" sz="1000" dirty="0">
                <a:solidFill>
                  <a:srgbClr val="3F3F3F"/>
                </a:solidFill>
                <a:latin typeface="游ゴシック" panose="020B0400000000000000" pitchFamily="50" charset="-128"/>
                <a:ea typeface="游ゴシック" panose="020B0400000000000000" pitchFamily="50" charset="-128"/>
              </a:rPr>
              <a:t>／</a:t>
            </a:r>
            <a:r>
              <a:rPr lang="ja-JP" sz="1000" b="0" i="0" u="none" strike="noStrike" cap="none" dirty="0">
                <a:solidFill>
                  <a:srgbClr val="3F3F3F"/>
                </a:solidFill>
                <a:latin typeface="游ゴシック" panose="020B0400000000000000" pitchFamily="50" charset="-128"/>
                <a:ea typeface="游ゴシック" panose="020B0400000000000000" pitchFamily="50" charset="-128"/>
                <a:sym typeface="Arial"/>
              </a:rPr>
              <a:t>コラム</a:t>
            </a:r>
            <a:r>
              <a:rPr lang="ja-JP" altLang="en-US" sz="1000" dirty="0">
                <a:solidFill>
                  <a:srgbClr val="3F3F3F"/>
                </a:solidFill>
                <a:latin typeface="游ゴシック" panose="020B0400000000000000" pitchFamily="50" charset="-128"/>
                <a:ea typeface="游ゴシック" panose="020B0400000000000000" pitchFamily="50" charset="-128"/>
              </a:rPr>
              <a:t>／特集</a:t>
            </a:r>
            <a:r>
              <a:rPr lang="ja-JP" sz="1000" b="0" i="0" u="none" strike="noStrike" cap="none" dirty="0">
                <a:solidFill>
                  <a:srgbClr val="3F3F3F"/>
                </a:solidFill>
                <a:latin typeface="游ゴシック" panose="020B0400000000000000" pitchFamily="50" charset="-128"/>
                <a:ea typeface="游ゴシック" panose="020B0400000000000000" pitchFamily="50" charset="-128"/>
                <a:sym typeface="Arial"/>
              </a:rPr>
              <a:t>の</a:t>
            </a:r>
            <a:endParaRPr lang="en-US" altLang="ja-JP" sz="1000" b="0" i="0" u="none" strike="noStrike" cap="none" dirty="0">
              <a:solidFill>
                <a:srgbClr val="3F3F3F"/>
              </a:solidFill>
              <a:latin typeface="游ゴシック" panose="020B0400000000000000" pitchFamily="50" charset="-128"/>
              <a:ea typeface="游ゴシック" panose="020B0400000000000000" pitchFamily="50" charset="-128"/>
              <a:sym typeface="Arial"/>
            </a:endParaRPr>
          </a:p>
          <a:p>
            <a:pPr marL="0" marR="0" lvl="0" indent="0" algn="ctr" rtl="0">
              <a:lnSpc>
                <a:spcPct val="100000"/>
              </a:lnSpc>
              <a:spcBef>
                <a:spcPts val="0"/>
              </a:spcBef>
              <a:spcAft>
                <a:spcPts val="0"/>
              </a:spcAft>
              <a:buClr>
                <a:srgbClr val="C00000"/>
              </a:buClr>
              <a:buSzPts val="900"/>
              <a:buFont typeface="Meiryo"/>
              <a:buNone/>
            </a:pPr>
            <a:r>
              <a:rPr lang="ja-JP" sz="1000" b="0" i="0" u="none" strike="noStrike" cap="none" dirty="0">
                <a:solidFill>
                  <a:srgbClr val="3F3F3F"/>
                </a:solidFill>
                <a:latin typeface="游ゴシック" panose="020B0400000000000000" pitchFamily="50" charset="-128"/>
                <a:ea typeface="游ゴシック" panose="020B0400000000000000" pitchFamily="50" charset="-128"/>
                <a:sym typeface="Arial"/>
              </a:rPr>
              <a:t>8カテゴリのニュースをお届けする、 ニュースポータルサービス。 </a:t>
            </a:r>
            <a:endParaRPr sz="1000" b="0" i="0" u="none" strike="noStrike" cap="none" dirty="0">
              <a:solidFill>
                <a:srgbClr val="3F3F3F"/>
              </a:solidFill>
              <a:latin typeface="游ゴシック" panose="020B0400000000000000" pitchFamily="50" charset="-128"/>
              <a:ea typeface="游ゴシック" panose="020B0400000000000000" pitchFamily="50" charset="-128"/>
              <a:sym typeface="Arial"/>
            </a:endParaRPr>
          </a:p>
          <a:p>
            <a:pPr marL="0" marR="0" lvl="0" indent="0" algn="ctr" rtl="0">
              <a:lnSpc>
                <a:spcPct val="100000"/>
              </a:lnSpc>
              <a:spcBef>
                <a:spcPts val="0"/>
              </a:spcBef>
              <a:spcAft>
                <a:spcPts val="0"/>
              </a:spcAft>
              <a:buClr>
                <a:srgbClr val="000000"/>
              </a:buClr>
              <a:buSzPts val="900"/>
              <a:buFont typeface="Arial"/>
              <a:buNone/>
            </a:pPr>
            <a:endParaRPr sz="1000" b="0" i="0" u="none" strike="noStrike" cap="none" dirty="0">
              <a:solidFill>
                <a:srgbClr val="3F3F3F"/>
              </a:solidFill>
              <a:latin typeface="游ゴシック" panose="020B0400000000000000" pitchFamily="50" charset="-128"/>
              <a:ea typeface="游ゴシック" panose="020B0400000000000000" pitchFamily="50" charset="-128"/>
              <a:sym typeface="Arial"/>
            </a:endParaRPr>
          </a:p>
          <a:p>
            <a:pPr marL="0" marR="0" lvl="0" indent="0" algn="ctr" rtl="0">
              <a:lnSpc>
                <a:spcPct val="100000"/>
              </a:lnSpc>
              <a:spcBef>
                <a:spcPts val="0"/>
              </a:spcBef>
              <a:spcAft>
                <a:spcPts val="0"/>
              </a:spcAft>
              <a:buClr>
                <a:srgbClr val="000000"/>
              </a:buClr>
              <a:buSzPts val="900"/>
              <a:buFont typeface="Arial"/>
              <a:buNone/>
            </a:pPr>
            <a:r>
              <a:rPr lang="ja-JP" sz="1000" b="1" i="0" u="none" strike="noStrike" cap="none" dirty="0">
                <a:solidFill>
                  <a:srgbClr val="C00000"/>
                </a:solidFill>
                <a:latin typeface="游ゴシック" panose="020B0400000000000000" pitchFamily="50" charset="-128"/>
                <a:ea typeface="游ゴシック" panose="020B0400000000000000" pitchFamily="50" charset="-128"/>
                <a:sym typeface="Arial"/>
              </a:rPr>
              <a:t>　</a:t>
            </a:r>
            <a:r>
              <a:rPr lang="ja-JP" altLang="en-US" sz="1000" b="1" i="0" u="none" strike="noStrike" cap="none" dirty="0">
                <a:solidFill>
                  <a:srgbClr val="C00000"/>
                </a:solidFill>
                <a:latin typeface="游ゴシック" panose="020B0400000000000000" pitchFamily="50" charset="-128"/>
                <a:ea typeface="游ゴシック" panose="020B0400000000000000" pitchFamily="50" charset="-128"/>
                <a:sym typeface="Arial"/>
              </a:rPr>
              <a:t>約</a:t>
            </a:r>
            <a:r>
              <a:rPr lang="ja-JP" sz="1200" b="1" i="0" u="none" strike="noStrike" cap="none" dirty="0">
                <a:solidFill>
                  <a:srgbClr val="C00000"/>
                </a:solidFill>
                <a:latin typeface="游ゴシック" panose="020B0400000000000000" pitchFamily="50" charset="-128"/>
                <a:ea typeface="游ゴシック" panose="020B0400000000000000" pitchFamily="50" charset="-128"/>
                <a:sym typeface="Arial"/>
              </a:rPr>
              <a:t>300の媒体</a:t>
            </a:r>
            <a:r>
              <a:rPr lang="ja-JP" sz="1000" b="0" i="0" u="none" strike="noStrike" cap="none" dirty="0">
                <a:solidFill>
                  <a:srgbClr val="3F3F3F"/>
                </a:solidFill>
                <a:latin typeface="游ゴシック" panose="020B0400000000000000" pitchFamily="50" charset="-128"/>
                <a:ea typeface="游ゴシック" panose="020B0400000000000000" pitchFamily="50" charset="-128"/>
                <a:sym typeface="Arial"/>
              </a:rPr>
              <a:t>と提携しており、様々な新聞、雑誌、Webメディアの記事に加えて、</a:t>
            </a:r>
            <a:endParaRPr lang="en-US" altLang="ja-JP" sz="1000" b="0" i="0" u="none" strike="noStrike" cap="none" dirty="0">
              <a:solidFill>
                <a:srgbClr val="3F3F3F"/>
              </a:solidFill>
              <a:latin typeface="游ゴシック" panose="020B0400000000000000" pitchFamily="50" charset="-128"/>
              <a:ea typeface="游ゴシック" panose="020B0400000000000000" pitchFamily="50" charset="-128"/>
              <a:sym typeface="Arial"/>
            </a:endParaRPr>
          </a:p>
          <a:p>
            <a:pPr marL="0" marR="0" lvl="0" indent="0" algn="ctr" rtl="0">
              <a:lnSpc>
                <a:spcPct val="100000"/>
              </a:lnSpc>
              <a:spcBef>
                <a:spcPts val="0"/>
              </a:spcBef>
              <a:spcAft>
                <a:spcPts val="0"/>
              </a:spcAft>
              <a:buClr>
                <a:srgbClr val="000000"/>
              </a:buClr>
              <a:buSzPts val="900"/>
              <a:buFont typeface="Arial"/>
              <a:buNone/>
            </a:pPr>
            <a:r>
              <a:rPr lang="ja-JP" sz="1000" b="0" i="0" u="none" strike="noStrike" cap="none" dirty="0">
                <a:solidFill>
                  <a:srgbClr val="3F3F3F"/>
                </a:solidFill>
                <a:latin typeface="游ゴシック" panose="020B0400000000000000" pitchFamily="50" charset="-128"/>
                <a:ea typeface="游ゴシック" panose="020B0400000000000000" pitchFamily="50" charset="-128"/>
                <a:sym typeface="Arial"/>
              </a:rPr>
              <a:t>エキサイトニュースが独自に制作した</a:t>
            </a:r>
            <a:r>
              <a:rPr lang="ja-JP" sz="1000" b="1" i="0" u="none" strike="noStrike" cap="none" dirty="0">
                <a:solidFill>
                  <a:srgbClr val="C00000"/>
                </a:solidFill>
                <a:latin typeface="游ゴシック" panose="020B0400000000000000" pitchFamily="50" charset="-128"/>
                <a:ea typeface="游ゴシック" panose="020B0400000000000000" pitchFamily="50" charset="-128"/>
                <a:sym typeface="Arial"/>
              </a:rPr>
              <a:t>オリジナルコンテンツ</a:t>
            </a:r>
            <a:r>
              <a:rPr lang="ja-JP" sz="1000" b="0" i="0" u="none" strike="noStrike" cap="none" dirty="0">
                <a:solidFill>
                  <a:srgbClr val="3F3F3F"/>
                </a:solidFill>
                <a:latin typeface="游ゴシック" panose="020B0400000000000000" pitchFamily="50" charset="-128"/>
                <a:ea typeface="游ゴシック" panose="020B0400000000000000" pitchFamily="50" charset="-128"/>
                <a:sym typeface="Arial"/>
              </a:rPr>
              <a:t>も配信中。 </a:t>
            </a:r>
            <a:endParaRPr sz="1000" b="0" i="0" u="none" strike="noStrike" cap="none" dirty="0">
              <a:solidFill>
                <a:srgbClr val="3F3F3F"/>
              </a:solidFill>
              <a:latin typeface="游ゴシック" panose="020B0400000000000000" pitchFamily="50" charset="-128"/>
              <a:ea typeface="游ゴシック" panose="020B0400000000000000" pitchFamily="50" charset="-128"/>
              <a:sym typeface="Arial"/>
            </a:endParaRPr>
          </a:p>
        </p:txBody>
      </p:sp>
      <p:sp>
        <p:nvSpPr>
          <p:cNvPr id="172" name="Google Shape;172;p5"/>
          <p:cNvSpPr txBox="1"/>
          <p:nvPr/>
        </p:nvSpPr>
        <p:spPr>
          <a:xfrm>
            <a:off x="363769" y="271451"/>
            <a:ext cx="2397186" cy="331353"/>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1500"/>
              <a:buFont typeface="Arial"/>
              <a:buNone/>
            </a:pPr>
            <a:r>
              <a:rPr lang="ja-JP" sz="1500" b="1" i="0" u="none" strike="noStrike" cap="none" dirty="0">
                <a:solidFill>
                  <a:srgbClr val="7F7F7F"/>
                </a:solidFill>
                <a:latin typeface="游ゴシック" panose="020B0400000000000000" pitchFamily="50" charset="-128"/>
                <a:ea typeface="游ゴシック" panose="020B0400000000000000" pitchFamily="50" charset="-128"/>
                <a:sym typeface="Arial"/>
              </a:rPr>
              <a:t>エキサイトサービス紹介</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cxnSp>
        <p:nvCxnSpPr>
          <p:cNvPr id="173" name="Google Shape;173;p5"/>
          <p:cNvCxnSpPr>
            <a:stCxn id="172" idx="3"/>
          </p:cNvCxnSpPr>
          <p:nvPr/>
        </p:nvCxnSpPr>
        <p:spPr>
          <a:xfrm rot="10800000" flipH="1">
            <a:off x="2760955" y="434727"/>
            <a:ext cx="6024300" cy="2400"/>
          </a:xfrm>
          <a:prstGeom prst="straightConnector1">
            <a:avLst/>
          </a:prstGeom>
          <a:noFill/>
          <a:ln w="9525" cap="rnd" cmpd="sng">
            <a:solidFill>
              <a:srgbClr val="CCCCCC"/>
            </a:solidFill>
            <a:prstDash val="solid"/>
            <a:miter lim="800000"/>
            <a:headEnd type="none" w="sm" len="sm"/>
            <a:tailEnd type="none" w="sm" len="sm"/>
          </a:ln>
        </p:spPr>
      </p:cxnSp>
      <p:cxnSp>
        <p:nvCxnSpPr>
          <p:cNvPr id="174" name="Google Shape;174;p5"/>
          <p:cNvCxnSpPr/>
          <p:nvPr/>
        </p:nvCxnSpPr>
        <p:spPr>
          <a:xfrm>
            <a:off x="1208015" y="6617633"/>
            <a:ext cx="7314983" cy="0"/>
          </a:xfrm>
          <a:prstGeom prst="straightConnector1">
            <a:avLst/>
          </a:prstGeom>
          <a:noFill/>
          <a:ln w="9525" cap="rnd" cmpd="sng">
            <a:solidFill>
              <a:srgbClr val="CCCCCC"/>
            </a:solidFill>
            <a:prstDash val="solid"/>
            <a:miter lim="800000"/>
            <a:headEnd type="none" w="sm" len="sm"/>
            <a:tailEnd type="none" w="sm" len="sm"/>
          </a:ln>
        </p:spPr>
      </p:cxnSp>
      <p:sp>
        <p:nvSpPr>
          <p:cNvPr id="175" name="Google Shape;175;p5"/>
          <p:cNvSpPr txBox="1"/>
          <p:nvPr/>
        </p:nvSpPr>
        <p:spPr>
          <a:xfrm>
            <a:off x="8454788" y="6486432"/>
            <a:ext cx="402608" cy="26222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altLang="ja-JP" sz="800" b="1" i="0" u="none" strike="noStrike" cap="none">
                <a:solidFill>
                  <a:schemeClr val="dk2"/>
                </a:solidFill>
                <a:latin typeface="游ゴシック" panose="020B0400000000000000" pitchFamily="50" charset="-128"/>
                <a:ea typeface="游ゴシック" panose="020B0400000000000000" pitchFamily="50" charset="-128"/>
                <a:sym typeface="Arial"/>
              </a:rPr>
              <a:t>1</a:t>
            </a:fld>
            <a:endParaRPr sz="800" b="1" i="0" u="none" strike="noStrike" cap="none" dirty="0">
              <a:solidFill>
                <a:schemeClr val="dk2"/>
              </a:solidFill>
              <a:latin typeface="游ゴシック" panose="020B0400000000000000" pitchFamily="50" charset="-128"/>
              <a:ea typeface="游ゴシック" panose="020B0400000000000000" pitchFamily="50" charset="-128"/>
              <a:sym typeface="Arial"/>
            </a:endParaRPr>
          </a:p>
        </p:txBody>
      </p:sp>
      <p:pic>
        <p:nvPicPr>
          <p:cNvPr id="176" name="Google Shape;176;p5" descr="C:\Users\toshiya.hamaji\Downloads\Excite_白背景.png"/>
          <p:cNvPicPr preferRelativeResize="0"/>
          <p:nvPr/>
        </p:nvPicPr>
        <p:blipFill rotWithShape="1">
          <a:blip r:embed="rId6">
            <a:alphaModFix/>
          </a:blip>
          <a:srcRect/>
          <a:stretch/>
        </p:blipFill>
        <p:spPr>
          <a:xfrm>
            <a:off x="286604" y="6385612"/>
            <a:ext cx="785813" cy="377825"/>
          </a:xfrm>
          <a:prstGeom prst="rect">
            <a:avLst/>
          </a:prstGeom>
          <a:noFill/>
          <a:ln>
            <a:noFill/>
          </a:ln>
        </p:spPr>
      </p:pic>
      <p:grpSp>
        <p:nvGrpSpPr>
          <p:cNvPr id="2" name="グループ化 1">
            <a:extLst>
              <a:ext uri="{FF2B5EF4-FFF2-40B4-BE49-F238E27FC236}">
                <a16:creationId xmlns:a16="http://schemas.microsoft.com/office/drawing/2014/main" id="{96D4A51B-0E2B-49EE-8225-782D2574C258}"/>
              </a:ext>
            </a:extLst>
          </p:cNvPr>
          <p:cNvGrpSpPr/>
          <p:nvPr/>
        </p:nvGrpSpPr>
        <p:grpSpPr>
          <a:xfrm>
            <a:off x="4571996" y="2578543"/>
            <a:ext cx="4280003" cy="1585546"/>
            <a:chOff x="4846520" y="2384655"/>
            <a:chExt cx="4280003" cy="1585546"/>
          </a:xfrm>
        </p:grpSpPr>
        <p:sp>
          <p:nvSpPr>
            <p:cNvPr id="178" name="Google Shape;178;p5"/>
            <p:cNvSpPr/>
            <p:nvPr/>
          </p:nvSpPr>
          <p:spPr>
            <a:xfrm>
              <a:off x="4846522" y="2384655"/>
              <a:ext cx="3211769"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900"/>
                <a:buFont typeface="Meiryo"/>
                <a:buNone/>
              </a:pPr>
              <a:r>
                <a:rPr lang="ja-JP" sz="1200" b="0" i="0" u="none" strike="noStrike" cap="none" dirty="0">
                  <a:solidFill>
                    <a:srgbClr val="C00000"/>
                  </a:solidFill>
                  <a:latin typeface="游ゴシック" panose="020B0400000000000000" pitchFamily="50" charset="-128"/>
                  <a:ea typeface="游ゴシック" panose="020B0400000000000000" pitchFamily="50" charset="-128"/>
                  <a:sym typeface="Arial"/>
                </a:rPr>
                <a:t>●</a:t>
              </a:r>
              <a:r>
                <a:rPr lang="ja-JP" sz="1200" b="1" i="0" u="none" strike="noStrike" cap="none" dirty="0">
                  <a:solidFill>
                    <a:srgbClr val="3F3F3F"/>
                  </a:solidFill>
                  <a:latin typeface="游ゴシック" panose="020B0400000000000000" pitchFamily="50" charset="-128"/>
                  <a:ea typeface="游ゴシック" panose="020B0400000000000000" pitchFamily="50" charset="-128"/>
                  <a:sym typeface="Arial"/>
                </a:rPr>
                <a:t>メディアデータ</a:t>
              </a:r>
              <a:endParaRPr lang="en-US" altLang="ja-JP" sz="1200" b="1" dirty="0">
                <a:solidFill>
                  <a:srgbClr val="3F3F3F"/>
                </a:solidFill>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rgbClr val="C00000"/>
                </a:buClr>
                <a:buSzPts val="900"/>
                <a:buFont typeface="Meiryo"/>
                <a:buNone/>
              </a:pPr>
              <a:r>
                <a:rPr lang="ja-JP" sz="1600" b="0" i="0" u="none" strike="noStrike" cap="none" dirty="0">
                  <a:solidFill>
                    <a:srgbClr val="3F3F3F"/>
                  </a:solidFill>
                  <a:latin typeface="游ゴシック" panose="020B0400000000000000" pitchFamily="50" charset="-128"/>
                  <a:ea typeface="游ゴシック" panose="020B0400000000000000" pitchFamily="50" charset="-128"/>
                  <a:sym typeface="Arial"/>
                </a:rPr>
                <a:t>・PV：約</a:t>
              </a:r>
              <a:r>
                <a:rPr lang="en-US" altLang="ja-JP" sz="2400" b="1" i="0" u="none" strike="noStrike" cap="none" dirty="0">
                  <a:solidFill>
                    <a:srgbClr val="C00000"/>
                  </a:solidFill>
                  <a:latin typeface="游ゴシック" panose="020B0400000000000000" pitchFamily="50" charset="-128"/>
                  <a:ea typeface="游ゴシック" panose="020B0400000000000000" pitchFamily="50" charset="-128"/>
                  <a:sym typeface="Arial"/>
                </a:rPr>
                <a:t>6,500</a:t>
              </a:r>
              <a:r>
                <a:rPr lang="ja-JP" altLang="en-US" sz="2400" b="1" i="0" u="none" strike="noStrike" cap="none" dirty="0">
                  <a:solidFill>
                    <a:srgbClr val="C00000"/>
                  </a:solidFill>
                  <a:latin typeface="游ゴシック" panose="020B0400000000000000" pitchFamily="50" charset="-128"/>
                  <a:ea typeface="游ゴシック" panose="020B0400000000000000" pitchFamily="50" charset="-128"/>
                  <a:sym typeface="Arial"/>
                </a:rPr>
                <a:t>万</a:t>
              </a:r>
              <a:r>
                <a:rPr lang="ja-JP" sz="1600" b="0" i="0" u="none" strike="noStrike" cap="none" dirty="0">
                  <a:solidFill>
                    <a:srgbClr val="3F3F3F"/>
                  </a:solidFill>
                  <a:latin typeface="游ゴシック" panose="020B0400000000000000" pitchFamily="50" charset="-128"/>
                  <a:ea typeface="游ゴシック" panose="020B0400000000000000" pitchFamily="50" charset="-128"/>
                  <a:sym typeface="Arial"/>
                </a:rPr>
                <a:t>PV/月</a:t>
              </a:r>
              <a:endParaRPr lang="en-US" altLang="ja-JP" sz="1600" dirty="0">
                <a:solidFill>
                  <a:srgbClr val="3F3F3F"/>
                </a:solidFill>
                <a:latin typeface="游ゴシック" panose="020B0400000000000000" pitchFamily="50" charset="-128"/>
                <a:ea typeface="游ゴシック" panose="020B0400000000000000" pitchFamily="50" charset="-128"/>
              </a:endParaRPr>
            </a:p>
            <a:p>
              <a:pPr marL="0" marR="0" lvl="0" indent="0" algn="l" rtl="0">
                <a:lnSpc>
                  <a:spcPct val="100000"/>
                </a:lnSpc>
                <a:spcBef>
                  <a:spcPts val="0"/>
                </a:spcBef>
                <a:spcAft>
                  <a:spcPts val="0"/>
                </a:spcAft>
                <a:buClr>
                  <a:srgbClr val="C00000"/>
                </a:buClr>
                <a:buSzPts val="900"/>
                <a:buFont typeface="Meiryo"/>
                <a:buNone/>
              </a:pPr>
              <a:r>
                <a:rPr lang="ja-JP" sz="1600" b="0" i="0" u="none" strike="noStrike" cap="none" dirty="0">
                  <a:solidFill>
                    <a:srgbClr val="3F3F3F"/>
                  </a:solidFill>
                  <a:latin typeface="游ゴシック" panose="020B0400000000000000" pitchFamily="50" charset="-128"/>
                  <a:ea typeface="游ゴシック" panose="020B0400000000000000" pitchFamily="50" charset="-128"/>
                  <a:sym typeface="Arial"/>
                </a:rPr>
                <a:t>・UB：約</a:t>
              </a:r>
              <a:r>
                <a:rPr lang="en-US" altLang="ja-JP" sz="2400" b="1" i="0" u="none" strike="noStrike" cap="none" dirty="0">
                  <a:solidFill>
                    <a:srgbClr val="C00000"/>
                  </a:solidFill>
                  <a:latin typeface="游ゴシック" panose="020B0400000000000000" pitchFamily="50" charset="-128"/>
                  <a:ea typeface="游ゴシック" panose="020B0400000000000000" pitchFamily="50" charset="-128"/>
                  <a:sym typeface="Arial"/>
                </a:rPr>
                <a:t>623</a:t>
              </a:r>
              <a:r>
                <a:rPr lang="ja-JP" sz="2400" b="1" i="0" u="none" strike="noStrike" cap="none" dirty="0">
                  <a:solidFill>
                    <a:srgbClr val="C00000"/>
                  </a:solidFill>
                  <a:latin typeface="游ゴシック" panose="020B0400000000000000" pitchFamily="50" charset="-128"/>
                  <a:ea typeface="游ゴシック" panose="020B0400000000000000" pitchFamily="50" charset="-128"/>
                  <a:sym typeface="Arial"/>
                </a:rPr>
                <a:t>万</a:t>
              </a:r>
              <a:r>
                <a:rPr lang="ja-JP" sz="1600" b="0" i="0" u="none" strike="noStrike" cap="none" dirty="0">
                  <a:solidFill>
                    <a:srgbClr val="3F3F3F"/>
                  </a:solidFill>
                  <a:latin typeface="游ゴシック" panose="020B0400000000000000" pitchFamily="50" charset="-128"/>
                  <a:ea typeface="游ゴシック" panose="020B0400000000000000" pitchFamily="50" charset="-128"/>
                  <a:sym typeface="Arial"/>
                </a:rPr>
                <a:t>UB/月</a:t>
              </a:r>
              <a:endParaRPr sz="1600" b="0" i="0" u="none" strike="noStrike" cap="none" dirty="0">
                <a:solidFill>
                  <a:srgbClr val="3F3F3F"/>
                </a:solidFill>
                <a:latin typeface="游ゴシック" panose="020B0400000000000000" pitchFamily="50" charset="-128"/>
                <a:ea typeface="游ゴシック" panose="020B0400000000000000" pitchFamily="50" charset="-128"/>
                <a:sym typeface="Arial"/>
              </a:endParaRPr>
            </a:p>
          </p:txBody>
        </p:sp>
        <p:sp>
          <p:nvSpPr>
            <p:cNvPr id="179" name="Google Shape;179;p5"/>
            <p:cNvSpPr/>
            <p:nvPr/>
          </p:nvSpPr>
          <p:spPr>
            <a:xfrm>
              <a:off x="4846520" y="3385466"/>
              <a:ext cx="4280003"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900"/>
                <a:buFont typeface="Meiryo"/>
                <a:buNone/>
              </a:pPr>
              <a:r>
                <a:rPr lang="ja-JP" sz="1200" b="0" i="0" u="none" strike="noStrike" cap="none" dirty="0">
                  <a:solidFill>
                    <a:srgbClr val="C00000"/>
                  </a:solidFill>
                  <a:latin typeface="游ゴシック" panose="020B0400000000000000" pitchFamily="50" charset="-128"/>
                  <a:ea typeface="游ゴシック" panose="020B0400000000000000" pitchFamily="50" charset="-128"/>
                  <a:sym typeface="Arial"/>
                </a:rPr>
                <a:t>●</a:t>
              </a:r>
              <a:r>
                <a:rPr lang="ja-JP" sz="1200" b="1" i="0" u="none" strike="noStrike" cap="none" dirty="0">
                  <a:solidFill>
                    <a:srgbClr val="3F3F3F"/>
                  </a:solidFill>
                  <a:latin typeface="游ゴシック" panose="020B0400000000000000" pitchFamily="50" charset="-128"/>
                  <a:ea typeface="游ゴシック" panose="020B0400000000000000" pitchFamily="50" charset="-128"/>
                  <a:sym typeface="Arial"/>
                </a:rPr>
                <a:t>SNSデータ</a:t>
              </a:r>
              <a:endParaRPr sz="1200" b="1" i="0" u="none" strike="noStrike" cap="none" dirty="0">
                <a:solidFill>
                  <a:srgbClr val="3F3F3F"/>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900"/>
                <a:buFont typeface="Arial"/>
                <a:buNone/>
              </a:pPr>
              <a:r>
                <a:rPr lang="ja-JP" b="0" i="0" u="none" strike="noStrike" cap="none" dirty="0">
                  <a:solidFill>
                    <a:srgbClr val="3F3F3F"/>
                  </a:solidFill>
                  <a:latin typeface="游ゴシック" panose="020B0400000000000000" pitchFamily="50" charset="-128"/>
                  <a:ea typeface="游ゴシック" panose="020B0400000000000000" pitchFamily="50" charset="-128"/>
                  <a:sym typeface="Arial"/>
                </a:rPr>
                <a:t>・</a:t>
              </a:r>
              <a:r>
                <a:rPr lang="en-US" altLang="zh-CN" b="0" i="0" u="none" strike="noStrike" cap="none" dirty="0">
                  <a:solidFill>
                    <a:srgbClr val="3F3F3F"/>
                  </a:solidFill>
                  <a:latin typeface="游ゴシック" panose="020B0400000000000000" pitchFamily="50" charset="-128"/>
                  <a:ea typeface="游ゴシック" panose="020B0400000000000000" pitchFamily="50" charset="-128"/>
                  <a:sym typeface="Arial"/>
                </a:rPr>
                <a:t>X </a:t>
              </a:r>
              <a:r>
                <a:rPr lang="en-US" altLang="zh-CN" dirty="0">
                  <a:solidFill>
                    <a:srgbClr val="3F3F3F"/>
                  </a:solidFill>
                  <a:latin typeface="游ゴシック" panose="020B0400000000000000" pitchFamily="50" charset="-128"/>
                  <a:ea typeface="游ゴシック" panose="020B0400000000000000" pitchFamily="50" charset="-128"/>
                </a:rPr>
                <a:t>(</a:t>
              </a:r>
              <a:r>
                <a:rPr lang="zh-CN" altLang="en-US" b="0" i="0" u="none" strike="noStrike" cap="none" dirty="0">
                  <a:solidFill>
                    <a:srgbClr val="3F3F3F"/>
                  </a:solidFill>
                  <a:latin typeface="游ゴシック" panose="020B0400000000000000" pitchFamily="50" charset="-128"/>
                  <a:ea typeface="游ゴシック" panose="020B0400000000000000" pitchFamily="50" charset="-128"/>
                  <a:sym typeface="Arial"/>
                </a:rPr>
                <a:t>旧名称：</a:t>
              </a:r>
              <a:r>
                <a:rPr lang="en-US" altLang="zh-CN" b="0" i="0" u="none" strike="noStrike" cap="none" dirty="0">
                  <a:solidFill>
                    <a:srgbClr val="3F3F3F"/>
                  </a:solidFill>
                  <a:latin typeface="游ゴシック" panose="020B0400000000000000" pitchFamily="50" charset="-128"/>
                  <a:ea typeface="游ゴシック" panose="020B0400000000000000" pitchFamily="50" charset="-128"/>
                  <a:sym typeface="Arial"/>
                </a:rPr>
                <a:t>Twitter)</a:t>
              </a:r>
              <a:r>
                <a:rPr lang="ja-JP" b="0" i="0" u="none" strike="noStrike" cap="none" dirty="0">
                  <a:solidFill>
                    <a:srgbClr val="3F3F3F"/>
                  </a:solidFill>
                  <a:latin typeface="游ゴシック" panose="020B0400000000000000" pitchFamily="50" charset="-128"/>
                  <a:ea typeface="游ゴシック" panose="020B0400000000000000" pitchFamily="50" charset="-128"/>
                  <a:sym typeface="Arial"/>
                </a:rPr>
                <a:t>：</a:t>
              </a:r>
              <a:r>
                <a:rPr lang="ja-JP" altLang="en-US" b="0" i="0" u="none" strike="noStrike" cap="none" dirty="0">
                  <a:solidFill>
                    <a:srgbClr val="3F3F3F"/>
                  </a:solidFill>
                  <a:latin typeface="游ゴシック" panose="020B0400000000000000" pitchFamily="50" charset="-128"/>
                  <a:ea typeface="游ゴシック" panose="020B0400000000000000" pitchFamily="50" charset="-128"/>
                  <a:sym typeface="Arial"/>
                </a:rPr>
                <a:t>約</a:t>
              </a:r>
              <a:r>
                <a:rPr lang="en-US" altLang="ja-JP" sz="2000" b="1" i="0" u="none" strike="noStrike" cap="none" dirty="0">
                  <a:solidFill>
                    <a:srgbClr val="C00000"/>
                  </a:solidFill>
                  <a:latin typeface="游ゴシック" panose="020B0400000000000000" pitchFamily="50" charset="-128"/>
                  <a:ea typeface="游ゴシック" panose="020B0400000000000000" pitchFamily="50" charset="-128"/>
                  <a:sym typeface="Arial"/>
                </a:rPr>
                <a:t>15.1</a:t>
              </a:r>
              <a:r>
                <a:rPr lang="ja-JP" sz="2000" b="1" i="0" u="none" strike="noStrike" cap="none" dirty="0">
                  <a:solidFill>
                    <a:srgbClr val="C00000"/>
                  </a:solidFill>
                  <a:latin typeface="游ゴシック" panose="020B0400000000000000" pitchFamily="50" charset="-128"/>
                  <a:ea typeface="游ゴシック" panose="020B0400000000000000" pitchFamily="50" charset="-128"/>
                  <a:sym typeface="Arial"/>
                </a:rPr>
                <a:t>万</a:t>
              </a:r>
              <a:r>
                <a:rPr lang="ja-JP" b="0" i="0" u="none" strike="noStrike" cap="none" dirty="0">
                  <a:solidFill>
                    <a:srgbClr val="3F3F3F"/>
                  </a:solidFill>
                  <a:latin typeface="游ゴシック" panose="020B0400000000000000" pitchFamily="50" charset="-128"/>
                  <a:ea typeface="游ゴシック" panose="020B0400000000000000" pitchFamily="50" charset="-128"/>
                  <a:sym typeface="Arial"/>
                </a:rPr>
                <a:t>フォロワー</a:t>
              </a:r>
              <a:endParaRPr b="0" i="0" u="none" strike="noStrike" cap="none" dirty="0">
                <a:solidFill>
                  <a:srgbClr val="3F3F3F"/>
                </a:solidFill>
                <a:latin typeface="游ゴシック" panose="020B0400000000000000" pitchFamily="50" charset="-128"/>
                <a:ea typeface="游ゴシック" panose="020B0400000000000000" pitchFamily="50" charset="-128"/>
                <a:sym typeface="Arial"/>
              </a:endParaRPr>
            </a:p>
          </p:txBody>
        </p:sp>
      </p:grpSp>
      <p:sp>
        <p:nvSpPr>
          <p:cNvPr id="181" name="Google Shape;181;p5"/>
          <p:cNvSpPr/>
          <p:nvPr/>
        </p:nvSpPr>
        <p:spPr>
          <a:xfrm>
            <a:off x="361386" y="742742"/>
            <a:ext cx="8426449" cy="5597000"/>
          </a:xfrm>
          <a:prstGeom prst="rect">
            <a:avLst/>
          </a:prstGeom>
          <a:noFill/>
          <a:ln w="9525" cap="flat" cmpd="sng">
            <a:solidFill>
              <a:srgbClr val="C0C0C0"/>
            </a:solidFill>
            <a:prstDash val="solid"/>
            <a:round/>
            <a:headEnd type="none" w="sm" len="sm"/>
            <a:tailEnd type="none" w="sm" len="sm"/>
          </a:ln>
        </p:spPr>
        <p:txBody>
          <a:bodyPr spcFirstLastPara="1" wrap="square" lIns="72000" tIns="36000" rIns="72000" bIns="36000" anchor="ctr" anchorCtr="0">
            <a:noAutofit/>
          </a:bodyPr>
          <a:lstStyle/>
          <a:p>
            <a:pPr marL="0" marR="0" lvl="0" indent="0" algn="ctr" rtl="0">
              <a:lnSpc>
                <a:spcPct val="100000"/>
              </a:lnSpc>
              <a:spcBef>
                <a:spcPts val="0"/>
              </a:spcBef>
              <a:spcAft>
                <a:spcPts val="0"/>
              </a:spcAft>
              <a:buClr>
                <a:schemeClr val="dk1"/>
              </a:buClr>
              <a:buSzPts val="800"/>
              <a:buFont typeface="Arial"/>
              <a:buNone/>
            </a:pPr>
            <a:endParaRPr sz="800" b="0" i="0" u="none" strike="noStrike" cap="none">
              <a:solidFill>
                <a:srgbClr val="000000"/>
              </a:solidFill>
              <a:latin typeface="游ゴシック" panose="020B0400000000000000" pitchFamily="50" charset="-128"/>
              <a:ea typeface="游ゴシック" panose="020B0400000000000000" pitchFamily="50" charset="-128"/>
              <a:sym typeface="Arial"/>
            </a:endParaRPr>
          </a:p>
        </p:txBody>
      </p:sp>
      <p:sp>
        <p:nvSpPr>
          <p:cNvPr id="3" name="正方形/長方形 2">
            <a:extLst>
              <a:ext uri="{FF2B5EF4-FFF2-40B4-BE49-F238E27FC236}">
                <a16:creationId xmlns:a16="http://schemas.microsoft.com/office/drawing/2014/main" id="{6625E7DA-0F5C-4EAB-8A03-37332C647B87}"/>
              </a:ext>
            </a:extLst>
          </p:cNvPr>
          <p:cNvSpPr/>
          <p:nvPr/>
        </p:nvSpPr>
        <p:spPr>
          <a:xfrm>
            <a:off x="4571997" y="4146966"/>
            <a:ext cx="1415772" cy="276999"/>
          </a:xfrm>
          <a:prstGeom prst="rect">
            <a:avLst/>
          </a:prstGeom>
        </p:spPr>
        <p:txBody>
          <a:bodyPr wrap="none">
            <a:spAutoFit/>
          </a:bodyPr>
          <a:lstStyle/>
          <a:p>
            <a:pPr lvl="0">
              <a:buClr>
                <a:srgbClr val="C00000"/>
              </a:buClr>
              <a:buSzPts val="900"/>
            </a:pPr>
            <a:r>
              <a:rPr lang="ja-JP" altLang="ja-JP" sz="1200" dirty="0">
                <a:solidFill>
                  <a:srgbClr val="C00000"/>
                </a:solidFill>
                <a:latin typeface="游ゴシック" panose="020B0400000000000000" pitchFamily="50" charset="-128"/>
                <a:ea typeface="游ゴシック" panose="020B0400000000000000" pitchFamily="50" charset="-128"/>
              </a:rPr>
              <a:t>●</a:t>
            </a:r>
            <a:r>
              <a:rPr lang="ja-JP" altLang="en-US" sz="1200" b="1" dirty="0">
                <a:solidFill>
                  <a:srgbClr val="3F3F3F"/>
                </a:solidFill>
                <a:latin typeface="游ゴシック" panose="020B0400000000000000" pitchFamily="50" charset="-128"/>
                <a:ea typeface="游ゴシック" panose="020B0400000000000000" pitchFamily="50" charset="-128"/>
              </a:rPr>
              <a:t>ユーザーデータ</a:t>
            </a:r>
            <a:endParaRPr lang="en-US" altLang="ja-JP" sz="1200" b="1" dirty="0">
              <a:solidFill>
                <a:srgbClr val="3F3F3F"/>
              </a:solidFill>
              <a:latin typeface="游ゴシック" panose="020B0400000000000000" pitchFamily="50" charset="-128"/>
              <a:ea typeface="游ゴシック" panose="020B0400000000000000" pitchFamily="50" charset="-128"/>
            </a:endParaRPr>
          </a:p>
        </p:txBody>
      </p:sp>
      <p:cxnSp>
        <p:nvCxnSpPr>
          <p:cNvPr id="48" name="直線コネクタ 47">
            <a:extLst>
              <a:ext uri="{FF2B5EF4-FFF2-40B4-BE49-F238E27FC236}">
                <a16:creationId xmlns:a16="http://schemas.microsoft.com/office/drawing/2014/main" id="{5A191FC2-227A-4986-80D6-EC8062899142}"/>
              </a:ext>
            </a:extLst>
          </p:cNvPr>
          <p:cNvCxnSpPr>
            <a:cxnSpLocks/>
          </p:cNvCxnSpPr>
          <p:nvPr/>
        </p:nvCxnSpPr>
        <p:spPr>
          <a:xfrm>
            <a:off x="2965149" y="1376368"/>
            <a:ext cx="3187084" cy="0"/>
          </a:xfrm>
          <a:prstGeom prst="line">
            <a:avLst/>
          </a:prstGeom>
          <a:ln>
            <a:solidFill>
              <a:srgbClr val="C0C0C0"/>
            </a:solidFill>
            <a:prstDash val="solid"/>
          </a:ln>
        </p:spPr>
        <p:style>
          <a:lnRef idx="1">
            <a:schemeClr val="accent1"/>
          </a:lnRef>
          <a:fillRef idx="0">
            <a:schemeClr val="accent1"/>
          </a:fillRef>
          <a:effectRef idx="0">
            <a:schemeClr val="accent1"/>
          </a:effectRef>
          <a:fontRef idx="minor">
            <a:schemeClr val="tx1"/>
          </a:fontRef>
        </p:style>
      </p:cxnSp>
      <p:sp>
        <p:nvSpPr>
          <p:cNvPr id="37" name="正方形/長方形 36">
            <a:extLst>
              <a:ext uri="{FF2B5EF4-FFF2-40B4-BE49-F238E27FC236}">
                <a16:creationId xmlns:a16="http://schemas.microsoft.com/office/drawing/2014/main" id="{B8D02631-B87B-5A49-BD97-F2227688AA23}"/>
              </a:ext>
            </a:extLst>
          </p:cNvPr>
          <p:cNvSpPr/>
          <p:nvPr/>
        </p:nvSpPr>
        <p:spPr>
          <a:xfrm>
            <a:off x="4571997" y="4411833"/>
            <a:ext cx="646331" cy="276999"/>
          </a:xfrm>
          <a:prstGeom prst="rect">
            <a:avLst/>
          </a:prstGeom>
        </p:spPr>
        <p:txBody>
          <a:bodyPr wrap="none">
            <a:spAutoFit/>
          </a:bodyPr>
          <a:lstStyle/>
          <a:p>
            <a:pPr lvl="0">
              <a:buClr>
                <a:srgbClr val="C00000"/>
              </a:buClr>
              <a:buSzPts val="900"/>
            </a:pPr>
            <a:r>
              <a:rPr lang="ja-JP" altLang="en-US" sz="1200" dirty="0">
                <a:solidFill>
                  <a:srgbClr val="3F3F3F"/>
                </a:solidFill>
                <a:latin typeface="游ゴシック" panose="020B0400000000000000" pitchFamily="50" charset="-128"/>
                <a:ea typeface="游ゴシック" panose="020B0400000000000000" pitchFamily="50" charset="-128"/>
              </a:rPr>
              <a:t>・性別</a:t>
            </a:r>
            <a:endParaRPr lang="en-US" altLang="ja-JP" sz="1200" b="1" dirty="0">
              <a:solidFill>
                <a:srgbClr val="3F3F3F"/>
              </a:solidFill>
              <a:latin typeface="游ゴシック" panose="020B0400000000000000" pitchFamily="50" charset="-128"/>
              <a:ea typeface="游ゴシック" panose="020B0400000000000000" pitchFamily="50" charset="-128"/>
            </a:endParaRPr>
          </a:p>
        </p:txBody>
      </p:sp>
      <p:sp>
        <p:nvSpPr>
          <p:cNvPr id="44" name="Google Shape;153;p5">
            <a:extLst>
              <a:ext uri="{FF2B5EF4-FFF2-40B4-BE49-F238E27FC236}">
                <a16:creationId xmlns:a16="http://schemas.microsoft.com/office/drawing/2014/main" id="{6066A8F5-9B2C-4C6E-AB55-B3FF47557DA4}"/>
              </a:ext>
            </a:extLst>
          </p:cNvPr>
          <p:cNvSpPr txBox="1"/>
          <p:nvPr/>
        </p:nvSpPr>
        <p:spPr>
          <a:xfrm>
            <a:off x="6530468" y="6148741"/>
            <a:ext cx="1387442" cy="2000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600"/>
              <a:buFont typeface="Meiryo"/>
              <a:buNone/>
            </a:pPr>
            <a:r>
              <a:rPr lang="ja-JP" sz="700" b="0" i="0" u="none" strike="noStrike" cap="none" dirty="0">
                <a:solidFill>
                  <a:srgbClr val="595959"/>
                </a:solidFill>
                <a:latin typeface="游ゴシック" panose="020B0400000000000000" pitchFamily="50" charset="-128"/>
                <a:ea typeface="游ゴシック" panose="020B0400000000000000" pitchFamily="50" charset="-128"/>
                <a:sym typeface="Arial"/>
              </a:rPr>
              <a:t>※</a:t>
            </a:r>
            <a:r>
              <a:rPr lang="en-US" altLang="ja-JP" sz="700" b="0" i="0" u="none" strike="noStrike" cap="none" dirty="0">
                <a:solidFill>
                  <a:srgbClr val="595959"/>
                </a:solidFill>
                <a:latin typeface="游ゴシック" panose="020B0400000000000000" pitchFamily="50" charset="-128"/>
                <a:ea typeface="游ゴシック" panose="020B0400000000000000" pitchFamily="50" charset="-128"/>
                <a:sym typeface="Arial"/>
              </a:rPr>
              <a:t>Google Analytics </a:t>
            </a:r>
            <a:r>
              <a:rPr lang="ja-JP" altLang="en-US" sz="700" dirty="0">
                <a:solidFill>
                  <a:srgbClr val="595959"/>
                </a:solidFill>
                <a:latin typeface="游ゴシック" panose="020B0400000000000000" pitchFamily="50" charset="-128"/>
                <a:ea typeface="游ゴシック" panose="020B0400000000000000" pitchFamily="50" charset="-128"/>
              </a:rPr>
              <a:t>調べ</a:t>
            </a:r>
            <a:endParaRPr lang="en-US" altLang="ja-JP" sz="700" b="0" i="0" u="none" strike="noStrike" cap="none" dirty="0">
              <a:solidFill>
                <a:srgbClr val="595959"/>
              </a:solidFill>
              <a:latin typeface="游ゴシック" panose="020B0400000000000000" pitchFamily="50" charset="-128"/>
              <a:ea typeface="游ゴシック" panose="020B0400000000000000" pitchFamily="50" charset="-128"/>
              <a:sym typeface="Arial"/>
            </a:endParaRPr>
          </a:p>
        </p:txBody>
      </p:sp>
      <p:sp>
        <p:nvSpPr>
          <p:cNvPr id="38" name="正方形/長方形 37">
            <a:extLst>
              <a:ext uri="{FF2B5EF4-FFF2-40B4-BE49-F238E27FC236}">
                <a16:creationId xmlns:a16="http://schemas.microsoft.com/office/drawing/2014/main" id="{DDA13C7F-0615-AE45-AB51-60BC763815DD}"/>
              </a:ext>
            </a:extLst>
          </p:cNvPr>
          <p:cNvSpPr/>
          <p:nvPr/>
        </p:nvSpPr>
        <p:spPr>
          <a:xfrm>
            <a:off x="6212319" y="4416561"/>
            <a:ext cx="646331" cy="276999"/>
          </a:xfrm>
          <a:prstGeom prst="rect">
            <a:avLst/>
          </a:prstGeom>
        </p:spPr>
        <p:txBody>
          <a:bodyPr wrap="none">
            <a:spAutoFit/>
          </a:bodyPr>
          <a:lstStyle/>
          <a:p>
            <a:pPr lvl="0">
              <a:buClr>
                <a:srgbClr val="C00000"/>
              </a:buClr>
              <a:buSzPts val="900"/>
            </a:pPr>
            <a:r>
              <a:rPr lang="ja-JP" altLang="en-US" sz="1200">
                <a:solidFill>
                  <a:srgbClr val="3F3F3F"/>
                </a:solidFill>
                <a:latin typeface="游ゴシック" panose="020B0400000000000000" pitchFamily="50" charset="-128"/>
                <a:ea typeface="游ゴシック" panose="020B0400000000000000" pitchFamily="50" charset="-128"/>
              </a:rPr>
              <a:t>・年齢</a:t>
            </a:r>
            <a:endParaRPr lang="en-US" altLang="ja-JP" sz="1200" b="1" dirty="0">
              <a:solidFill>
                <a:srgbClr val="3F3F3F"/>
              </a:solidFill>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AB72F8D6-061B-CE4C-847D-EFA2B372E024}"/>
              </a:ext>
            </a:extLst>
          </p:cNvPr>
          <p:cNvGrpSpPr/>
          <p:nvPr/>
        </p:nvGrpSpPr>
        <p:grpSpPr>
          <a:xfrm>
            <a:off x="565744" y="2749055"/>
            <a:ext cx="1778683" cy="3356698"/>
            <a:chOff x="564906" y="2737425"/>
            <a:chExt cx="1778683" cy="3356698"/>
          </a:xfrm>
        </p:grpSpPr>
        <p:pic>
          <p:nvPicPr>
            <p:cNvPr id="166" name="Google Shape;166;p5"/>
            <p:cNvPicPr preferRelativeResize="0"/>
            <p:nvPr/>
          </p:nvPicPr>
          <p:blipFill rotWithShape="1">
            <a:blip r:embed="rId7">
              <a:alphaModFix/>
            </a:blip>
            <a:srcRect/>
            <a:stretch/>
          </p:blipFill>
          <p:spPr>
            <a:xfrm>
              <a:off x="564906" y="2737425"/>
              <a:ext cx="1778683" cy="3356698"/>
            </a:xfrm>
            <a:prstGeom prst="rect">
              <a:avLst/>
            </a:prstGeom>
            <a:noFill/>
            <a:ln>
              <a:noFill/>
            </a:ln>
          </p:spPr>
        </p:pic>
        <p:pic>
          <p:nvPicPr>
            <p:cNvPr id="35" name="図 34">
              <a:extLst>
                <a:ext uri="{FF2B5EF4-FFF2-40B4-BE49-F238E27FC236}">
                  <a16:creationId xmlns:a16="http://schemas.microsoft.com/office/drawing/2014/main" id="{B7768886-A951-B946-9A5B-C4FDA3C33698}"/>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629071" y="3003813"/>
              <a:ext cx="1650352" cy="2766661"/>
            </a:xfrm>
            <a:prstGeom prst="rect">
              <a:avLst/>
            </a:prstGeom>
          </p:spPr>
        </p:pic>
        <p:pic>
          <p:nvPicPr>
            <p:cNvPr id="171" name="Google Shape;171;p5"/>
            <p:cNvPicPr preferRelativeResize="0"/>
            <p:nvPr/>
          </p:nvPicPr>
          <p:blipFill rotWithShape="1">
            <a:blip r:embed="rId9" cstate="print">
              <a:alphaModFix/>
              <a:extLst>
                <a:ext uri="{28A0092B-C50C-407E-A947-70E740481C1C}">
                  <a14:useLocalDpi xmlns:a14="http://schemas.microsoft.com/office/drawing/2010/main"/>
                </a:ext>
              </a:extLst>
            </a:blip>
            <a:srcRect/>
            <a:stretch/>
          </p:blipFill>
          <p:spPr>
            <a:xfrm rot="10800000">
              <a:off x="636879" y="3990735"/>
              <a:ext cx="1345625" cy="1838415"/>
            </a:xfrm>
            <a:prstGeom prst="round2SameRect">
              <a:avLst>
                <a:gd name="adj1" fmla="val 16667"/>
                <a:gd name="adj2" fmla="val 0"/>
              </a:avLst>
            </a:prstGeom>
            <a:noFill/>
            <a:ln>
              <a:noFill/>
            </a:ln>
          </p:spPr>
        </p:pic>
        <p:pic>
          <p:nvPicPr>
            <p:cNvPr id="170" name="Google Shape;170;p5"/>
            <p:cNvPicPr preferRelativeResize="0"/>
            <p:nvPr/>
          </p:nvPicPr>
          <p:blipFill rotWithShape="1">
            <a:blip r:embed="rId10" cstate="print">
              <a:alphaModFix/>
              <a:extLst>
                <a:ext uri="{28A0092B-C50C-407E-A947-70E740481C1C}">
                  <a14:useLocalDpi xmlns:a14="http://schemas.microsoft.com/office/drawing/2010/main"/>
                </a:ext>
              </a:extLst>
            </a:blip>
            <a:srcRect l="-1"/>
            <a:stretch/>
          </p:blipFill>
          <p:spPr>
            <a:xfrm>
              <a:off x="668077" y="3201510"/>
              <a:ext cx="1286659" cy="771504"/>
            </a:xfrm>
            <a:prstGeom prst="rect">
              <a:avLst/>
            </a:prstGeom>
            <a:noFill/>
            <a:ln>
              <a:noFill/>
            </a:ln>
          </p:spPr>
        </p:pic>
      </p:grpSp>
      <p:pic>
        <p:nvPicPr>
          <p:cNvPr id="39" name="Google Shape;168;p5">
            <a:extLst>
              <a:ext uri="{FF2B5EF4-FFF2-40B4-BE49-F238E27FC236}">
                <a16:creationId xmlns:a16="http://schemas.microsoft.com/office/drawing/2014/main" id="{47F9C780-4A22-1143-8D9E-8D34C3ED3F8C}"/>
              </a:ext>
            </a:extLst>
          </p:cNvPr>
          <p:cNvPicPr preferRelativeResize="0"/>
          <p:nvPr/>
        </p:nvPicPr>
        <p:blipFill rotWithShape="1">
          <a:blip r:embed="rId7">
            <a:alphaModFix/>
          </a:blip>
          <a:srcRect/>
          <a:stretch/>
        </p:blipFill>
        <p:spPr>
          <a:xfrm>
            <a:off x="2472882" y="2749055"/>
            <a:ext cx="1778683" cy="3356698"/>
          </a:xfrm>
          <a:prstGeom prst="rect">
            <a:avLst/>
          </a:prstGeom>
          <a:noFill/>
          <a:ln>
            <a:noFill/>
          </a:ln>
        </p:spPr>
      </p:pic>
      <p:pic>
        <p:nvPicPr>
          <p:cNvPr id="41" name="図 40">
            <a:extLst>
              <a:ext uri="{FF2B5EF4-FFF2-40B4-BE49-F238E27FC236}">
                <a16:creationId xmlns:a16="http://schemas.microsoft.com/office/drawing/2014/main" id="{2F4C29E0-255C-7841-B903-9509B99F341D}"/>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2574772" y="2947484"/>
            <a:ext cx="1619119" cy="230333"/>
          </a:xfrm>
          <a:prstGeom prst="rect">
            <a:avLst/>
          </a:prstGeom>
        </p:spPr>
      </p:pic>
      <p:pic>
        <p:nvPicPr>
          <p:cNvPr id="6" name="図 5" descr="テキスト&#10;&#10;自動的に生成された説明">
            <a:extLst>
              <a:ext uri="{FF2B5EF4-FFF2-40B4-BE49-F238E27FC236}">
                <a16:creationId xmlns:a16="http://schemas.microsoft.com/office/drawing/2014/main" id="{B898202B-F564-0413-BFFE-D0737E68379C}"/>
              </a:ext>
            </a:extLst>
          </p:cNvPr>
          <p:cNvPicPr>
            <a:picLocks noChangeAspect="1"/>
          </p:cNvPicPr>
          <p:nvPr/>
        </p:nvPicPr>
        <p:blipFill>
          <a:blip r:embed="rId12"/>
          <a:stretch>
            <a:fillRect/>
          </a:stretch>
        </p:blipFill>
        <p:spPr>
          <a:xfrm>
            <a:off x="2525741" y="3180482"/>
            <a:ext cx="1652981" cy="2568964"/>
          </a:xfrm>
          <a:prstGeom prst="rect">
            <a:avLst/>
          </a:prstGeom>
        </p:spPr>
      </p:pic>
    </p:spTree>
    <p:extLst>
      <p:ext uri="{BB962C8B-B14F-4D97-AF65-F5344CB8AC3E}">
        <p14:creationId xmlns:p14="http://schemas.microsoft.com/office/powerpoint/2010/main" val="1698133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9"/>
          <p:cNvSpPr/>
          <p:nvPr/>
        </p:nvSpPr>
        <p:spPr>
          <a:xfrm>
            <a:off x="0" y="2776538"/>
            <a:ext cx="9144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lt1"/>
              </a:solidFill>
              <a:latin typeface="游ゴシック" panose="020B0400000000000000" pitchFamily="50" charset="-128"/>
              <a:ea typeface="游ゴシック" panose="020B0400000000000000" pitchFamily="50" charset="-128"/>
              <a:sym typeface="Arial"/>
            </a:endParaRPr>
          </a:p>
        </p:txBody>
      </p:sp>
      <p:sp>
        <p:nvSpPr>
          <p:cNvPr id="281" name="Google Shape;281;p9"/>
          <p:cNvSpPr txBox="1"/>
          <p:nvPr/>
        </p:nvSpPr>
        <p:spPr>
          <a:xfrm>
            <a:off x="2904941" y="3084513"/>
            <a:ext cx="328808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altLang="en-US" sz="1600" b="1" i="0" u="none" strike="noStrike" cap="none" dirty="0">
                <a:solidFill>
                  <a:schemeClr val="lt1"/>
                </a:solidFill>
                <a:latin typeface="游ゴシック" panose="020B0400000000000000" pitchFamily="50" charset="-128"/>
                <a:ea typeface="游ゴシック" panose="020B0400000000000000" pitchFamily="50" charset="-128"/>
                <a:sym typeface="Arial"/>
              </a:rPr>
              <a:t>広告</a:t>
            </a:r>
            <a:r>
              <a:rPr lang="ja-JP" sz="1600" b="1" i="0" u="none" strike="noStrike" cap="none" dirty="0">
                <a:solidFill>
                  <a:schemeClr val="lt1"/>
                </a:solidFill>
                <a:latin typeface="游ゴシック" panose="020B0400000000000000" pitchFamily="50" charset="-128"/>
                <a:ea typeface="游ゴシック" panose="020B0400000000000000" pitchFamily="50" charset="-128"/>
                <a:sym typeface="Arial"/>
              </a:rPr>
              <a:t>商品のご案内</a:t>
            </a:r>
            <a:endParaRPr sz="1400" b="1"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5">
          <a:extLst>
            <a:ext uri="{FF2B5EF4-FFF2-40B4-BE49-F238E27FC236}">
              <a16:creationId xmlns:a16="http://schemas.microsoft.com/office/drawing/2014/main" id="{CBC91ADB-E314-9085-5332-E9663D0F252F}"/>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8DDDD6E1-F85E-B5EB-A649-E766A3A095F0}"/>
              </a:ext>
            </a:extLst>
          </p:cNvPr>
          <p:cNvSpPr/>
          <p:nvPr/>
        </p:nvSpPr>
        <p:spPr>
          <a:xfrm>
            <a:off x="358761" y="1863607"/>
            <a:ext cx="1609820" cy="1129594"/>
          </a:xfrm>
          <a:prstGeom prst="rect">
            <a:avLst/>
          </a:prstGeom>
          <a:solidFill>
            <a:schemeClr val="bg1"/>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Google Shape;336;p11">
            <a:extLst>
              <a:ext uri="{FF2B5EF4-FFF2-40B4-BE49-F238E27FC236}">
                <a16:creationId xmlns:a16="http://schemas.microsoft.com/office/drawing/2014/main" id="{42E0E2A3-2638-CCF2-CF7A-54C3FC4299B7}"/>
              </a:ext>
            </a:extLst>
          </p:cNvPr>
          <p:cNvSpPr/>
          <p:nvPr/>
        </p:nvSpPr>
        <p:spPr>
          <a:xfrm>
            <a:off x="358775" y="6101547"/>
            <a:ext cx="4456113"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7F7F7F"/>
                </a:solidFill>
                <a:latin typeface="游ゴシック" panose="020B0400000000000000" pitchFamily="50" charset="-128"/>
                <a:ea typeface="游ゴシック" panose="020B0400000000000000" pitchFamily="50" charset="-128"/>
                <a:sym typeface="Arial"/>
              </a:rPr>
              <a:t>※掲載期間等は保証致しません。</a:t>
            </a:r>
            <a:endParaRPr sz="700" b="0" i="0" u="none" strike="noStrike" cap="none">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a:solidFill>
                  <a:srgbClr val="7F7F7F"/>
                </a:solidFill>
                <a:latin typeface="游ゴシック" panose="020B0400000000000000" pitchFamily="50" charset="-128"/>
                <a:ea typeface="游ゴシック" panose="020B0400000000000000" pitchFamily="50" charset="-128"/>
                <a:sym typeface="Arial"/>
              </a:rPr>
              <a:t>※上記は掲載イメージです。リニューアルや弊社の都合によりデザイン等が変更となる場合がございます。</a:t>
            </a:r>
            <a:endParaRPr sz="700" b="0" i="0" u="none" strike="noStrike" cap="none">
              <a:solidFill>
                <a:srgbClr val="000000"/>
              </a:solidFill>
              <a:latin typeface="游ゴシック" panose="020B0400000000000000" pitchFamily="50" charset="-128"/>
              <a:ea typeface="游ゴシック" panose="020B0400000000000000" pitchFamily="50" charset="-128"/>
              <a:sym typeface="Arial"/>
            </a:endParaRPr>
          </a:p>
        </p:txBody>
      </p:sp>
      <p:graphicFrame>
        <p:nvGraphicFramePr>
          <p:cNvPr id="337" name="Google Shape;337;p11">
            <a:extLst>
              <a:ext uri="{FF2B5EF4-FFF2-40B4-BE49-F238E27FC236}">
                <a16:creationId xmlns:a16="http://schemas.microsoft.com/office/drawing/2014/main" id="{2DF0B8AA-8246-C881-7D04-F3C1A17EA5DA}"/>
              </a:ext>
            </a:extLst>
          </p:cNvPr>
          <p:cNvGraphicFramePr/>
          <p:nvPr>
            <p:extLst>
              <p:ext uri="{D42A27DB-BD31-4B8C-83A1-F6EECF244321}">
                <p14:modId xmlns:p14="http://schemas.microsoft.com/office/powerpoint/2010/main" val="690121527"/>
              </p:ext>
            </p:extLst>
          </p:nvPr>
        </p:nvGraphicFramePr>
        <p:xfrm>
          <a:off x="4584939" y="1280001"/>
          <a:ext cx="4200300" cy="2299410"/>
        </p:xfrm>
        <a:graphic>
          <a:graphicData uri="http://schemas.openxmlformats.org/drawingml/2006/table">
            <a:tbl>
              <a:tblPr>
                <a:noFill/>
                <a:tableStyleId>{27133808-EE09-42F5-BE28-2390A46D2D9E}</a:tableStyleId>
              </a:tblPr>
              <a:tblGrid>
                <a:gridCol w="954725">
                  <a:extLst>
                    <a:ext uri="{9D8B030D-6E8A-4147-A177-3AD203B41FA5}">
                      <a16:colId xmlns:a16="http://schemas.microsoft.com/office/drawing/2014/main" val="20000"/>
                    </a:ext>
                  </a:extLst>
                </a:gridCol>
                <a:gridCol w="1870300">
                  <a:extLst>
                    <a:ext uri="{9D8B030D-6E8A-4147-A177-3AD203B41FA5}">
                      <a16:colId xmlns:a16="http://schemas.microsoft.com/office/drawing/2014/main" val="20001"/>
                    </a:ext>
                  </a:extLst>
                </a:gridCol>
                <a:gridCol w="1375275">
                  <a:extLst>
                    <a:ext uri="{9D8B030D-6E8A-4147-A177-3AD203B41FA5}">
                      <a16:colId xmlns:a16="http://schemas.microsoft.com/office/drawing/2014/main" val="20002"/>
                    </a:ext>
                  </a:extLst>
                </a:gridCol>
              </a:tblGrid>
              <a:tr h="252000">
                <a:tc>
                  <a:txBody>
                    <a:bodyPr/>
                    <a:lstStyle/>
                    <a:p>
                      <a:pPr marL="0" marR="0" lvl="0" indent="0" algn="ctr" rtl="0">
                        <a:lnSpc>
                          <a:spcPct val="100000"/>
                        </a:lnSpc>
                        <a:spcBef>
                          <a:spcPts val="0"/>
                        </a:spcBef>
                        <a:spcAft>
                          <a:spcPts val="0"/>
                        </a:spcAft>
                        <a:buClr>
                          <a:schemeClr val="lt1"/>
                        </a:buClr>
                        <a:buSzPts val="800"/>
                        <a:buFont typeface="Meiryo"/>
                        <a:buNone/>
                      </a:pPr>
                      <a:r>
                        <a:rPr lang="ja-JP" sz="800" b="0" i="0" u="none" strike="noStrike" cap="none" dirty="0">
                          <a:solidFill>
                            <a:schemeClr val="lt1"/>
                          </a:solidFill>
                          <a:latin typeface="游ゴシック" panose="020B0400000000000000" pitchFamily="50" charset="-128"/>
                          <a:ea typeface="游ゴシック" panose="020B0400000000000000" pitchFamily="50" charset="-128"/>
                          <a:cs typeface="Arial"/>
                          <a:sym typeface="Arial"/>
                        </a:rPr>
                        <a:t>メニュー名</a:t>
                      </a:r>
                      <a:endParaRPr sz="800" b="0" i="0" u="none" strike="noStrike" cap="none" dirty="0">
                        <a:solidFill>
                          <a:schemeClr val="lt1"/>
                        </a:solidFill>
                        <a:latin typeface="游ゴシック" panose="020B0400000000000000" pitchFamily="50" charset="-128"/>
                        <a:ea typeface="游ゴシック" panose="020B0400000000000000" pitchFamily="50" charset="-128"/>
                        <a:cs typeface="Arial"/>
                        <a:sym typeface="Arial"/>
                      </a:endParaRPr>
                    </a:p>
                  </a:txBody>
                  <a:tcPr marL="101725" marR="101725" marT="48825" marB="488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dk1"/>
                    </a:solidFill>
                  </a:tcPr>
                </a:tc>
                <a:tc gridSpan="2">
                  <a:txBody>
                    <a:bodyPr/>
                    <a:lstStyle/>
                    <a:p>
                      <a:pPr marL="0" marR="0" lvl="0" indent="0" algn="ctr" rtl="0">
                        <a:lnSpc>
                          <a:spcPct val="100000"/>
                        </a:lnSpc>
                        <a:spcBef>
                          <a:spcPts val="0"/>
                        </a:spcBef>
                        <a:spcAft>
                          <a:spcPts val="0"/>
                        </a:spcAft>
                        <a:buClr>
                          <a:schemeClr val="lt1"/>
                        </a:buClr>
                        <a:buSzPts val="900"/>
                        <a:buFont typeface="Meiryo"/>
                        <a:buNone/>
                      </a:pPr>
                      <a:r>
                        <a:rPr lang="ja-JP" altLang="en-US" sz="900" b="0" i="0" u="none" strike="noStrike" cap="none" dirty="0">
                          <a:solidFill>
                            <a:schemeClr val="lt1"/>
                          </a:solidFill>
                          <a:latin typeface="游ゴシック" panose="020B0400000000000000" pitchFamily="50" charset="-128"/>
                          <a:ea typeface="游ゴシック" panose="020B0400000000000000" pitchFamily="50" charset="-128"/>
                          <a:cs typeface="Arial"/>
                          <a:sym typeface="Arial"/>
                        </a:rPr>
                        <a:t>エキサイト 簡易型記事広告（</a:t>
                      </a:r>
                      <a:r>
                        <a:rPr lang="en-US" altLang="ja-JP" sz="900" b="0" i="0" u="none" strike="noStrike" cap="none" dirty="0">
                          <a:solidFill>
                            <a:schemeClr val="lt1"/>
                          </a:solidFill>
                          <a:latin typeface="游ゴシック" panose="020B0400000000000000" pitchFamily="50" charset="-128"/>
                          <a:ea typeface="游ゴシック" panose="020B0400000000000000" pitchFamily="50" charset="-128"/>
                          <a:cs typeface="Arial"/>
                          <a:sym typeface="Arial"/>
                        </a:rPr>
                        <a:t>X</a:t>
                      </a:r>
                      <a:r>
                        <a:rPr lang="ja-JP" altLang="en-US" sz="900" b="0" i="0" u="none" strike="noStrike" cap="none" dirty="0">
                          <a:solidFill>
                            <a:schemeClr val="lt1"/>
                          </a:solidFill>
                          <a:latin typeface="游ゴシック" panose="020B0400000000000000" pitchFamily="50" charset="-128"/>
                          <a:ea typeface="游ゴシック" panose="020B0400000000000000" pitchFamily="50" charset="-128"/>
                          <a:cs typeface="Arial"/>
                          <a:sym typeface="Arial"/>
                        </a:rPr>
                        <a:t>投稿付き）</a:t>
                      </a:r>
                    </a:p>
                  </a:txBody>
                  <a:tcPr marL="101725" marR="101725" marT="48825" marB="488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dk1"/>
                    </a:solidFill>
                  </a:tcPr>
                </a:tc>
                <a:tc hMerge="1">
                  <a:txBody>
                    <a:bodyPr/>
                    <a:lstStyle/>
                    <a:p>
                      <a:endParaRPr lang="ja-JP"/>
                    </a:p>
                  </a:txBody>
                  <a:tcPr/>
                </a:tc>
                <a:extLst>
                  <a:ext uri="{0D108BD9-81ED-4DB2-BD59-A6C34878D82A}">
                    <a16:rowId xmlns:a16="http://schemas.microsoft.com/office/drawing/2014/main" val="10000"/>
                  </a:ext>
                </a:extLst>
              </a:tr>
              <a:tr h="396000">
                <a:tc>
                  <a:txBody>
                    <a:bodyPr/>
                    <a:lstStyle/>
                    <a:p>
                      <a:pPr marL="0" marR="0" lvl="0" indent="0" algn="ctr" rtl="0">
                        <a:lnSpc>
                          <a:spcPct val="100000"/>
                        </a:lnSpc>
                        <a:spcBef>
                          <a:spcPts val="0"/>
                        </a:spcBef>
                        <a:spcAft>
                          <a:spcPts val="0"/>
                        </a:spcAft>
                        <a:buClr>
                          <a:schemeClr val="dk1"/>
                        </a:buClr>
                        <a:buSzPts val="800"/>
                        <a:buFont typeface="Meiryo"/>
                        <a:buNone/>
                      </a:pP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誘導枠</a:t>
                      </a:r>
                      <a:endParaRPr sz="1400" u="none" strike="noStrike" cap="none" dirty="0">
                        <a:latin typeface="游ゴシック" panose="020B0400000000000000" pitchFamily="50" charset="-128"/>
                        <a:ea typeface="游ゴシック" panose="020B0400000000000000" pitchFamily="50" charset="-128"/>
                        <a:cs typeface="Arial"/>
                        <a:sym typeface="Arial"/>
                      </a:endParaRPr>
                    </a:p>
                  </a:txBody>
                  <a:tcPr marL="101725" marR="101725" marT="48825" marB="488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800"/>
                        <a:buFont typeface="Meiryo"/>
                        <a:buNone/>
                      </a:pP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状況に応じてエキサイトで判断し、以下より一部実施</a:t>
                      </a:r>
                    </a:p>
                    <a:p>
                      <a:pPr marL="0" marR="0" lvl="0" indent="0" algn="l" rtl="0">
                        <a:lnSpc>
                          <a:spcPct val="100000"/>
                        </a:lnSpc>
                        <a:spcBef>
                          <a:spcPts val="0"/>
                        </a:spcBef>
                        <a:spcAft>
                          <a:spcPts val="0"/>
                        </a:spcAft>
                        <a:buClr>
                          <a:schemeClr val="dk1"/>
                        </a:buClr>
                        <a:buSzPts val="800"/>
                        <a:buFont typeface="Meiryo"/>
                        <a:buNone/>
                      </a:pP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・ウーマンエキサイトトップページ・中面</a:t>
                      </a:r>
                    </a:p>
                    <a:p>
                      <a:pPr marL="0" marR="0" lvl="0" indent="0" algn="l" rtl="0">
                        <a:lnSpc>
                          <a:spcPct val="100000"/>
                        </a:lnSpc>
                        <a:spcBef>
                          <a:spcPts val="0"/>
                        </a:spcBef>
                        <a:spcAft>
                          <a:spcPts val="0"/>
                        </a:spcAft>
                        <a:buClr>
                          <a:schemeClr val="dk1"/>
                        </a:buClr>
                        <a:buSzPts val="800"/>
                        <a:buFont typeface="Meiryo"/>
                        <a:buNone/>
                      </a:pP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・キュレーションサイト等</a:t>
                      </a:r>
                    </a:p>
                  </a:txBody>
                  <a:tcPr marL="101725" marR="101725" marT="48825" marB="488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hMerge="1">
                  <a:txBody>
                    <a:bodyPr/>
                    <a:lstStyle/>
                    <a:p>
                      <a:endParaRPr lang="ja-JP"/>
                    </a:p>
                  </a:txBody>
                  <a:tcPr/>
                </a:tc>
                <a:extLst>
                  <a:ext uri="{0D108BD9-81ED-4DB2-BD59-A6C34878D82A}">
                    <a16:rowId xmlns:a16="http://schemas.microsoft.com/office/drawing/2014/main" val="10001"/>
                  </a:ext>
                </a:extLst>
              </a:tr>
              <a:tr h="396000">
                <a:tc rowSpan="2">
                  <a:txBody>
                    <a:bodyPr/>
                    <a:lstStyle/>
                    <a:p>
                      <a:pPr marL="0" marR="0" lvl="0" indent="0" algn="ctr" rtl="0">
                        <a:lnSpc>
                          <a:spcPct val="100000"/>
                        </a:lnSpc>
                        <a:spcBef>
                          <a:spcPts val="0"/>
                        </a:spcBef>
                        <a:spcAft>
                          <a:spcPts val="0"/>
                        </a:spcAft>
                        <a:buClr>
                          <a:schemeClr val="dk1"/>
                        </a:buClr>
                        <a:buSzPts val="800"/>
                        <a:buFont typeface="Meiryo"/>
                        <a:buNone/>
                      </a:pPr>
                      <a:r>
                        <a:rPr 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PV/掲載料金</a:t>
                      </a:r>
                      <a:endParaRPr lang="en-US" alt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endParaRPr>
                    </a:p>
                  </a:txBody>
                  <a:tcPr marL="101725" marR="101725" marT="48825" marB="488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8D8D8"/>
                    </a:solidFill>
                  </a:tcPr>
                </a:tc>
                <a:tc>
                  <a:txBody>
                    <a:bodyPr/>
                    <a:lstStyle/>
                    <a:p>
                      <a:pPr marL="0" marR="0" lvl="0" indent="0" algn="l" rtl="0">
                        <a:lnSpc>
                          <a:spcPct val="100000"/>
                        </a:lnSpc>
                        <a:spcBef>
                          <a:spcPts val="0"/>
                        </a:spcBef>
                        <a:spcAft>
                          <a:spcPts val="0"/>
                        </a:spcAft>
                        <a:buClr>
                          <a:schemeClr val="dk1"/>
                        </a:buClr>
                        <a:buSzPts val="800"/>
                        <a:buFont typeface="Meiryo"/>
                        <a:buNone/>
                      </a:pPr>
                      <a:r>
                        <a:rPr lang="en-US" alt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3</a:t>
                      </a:r>
                      <a:r>
                        <a:rPr 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,000</a:t>
                      </a: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a:t>
                      </a:r>
                      <a:r>
                        <a:rPr lang="en-US" alt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5,000</a:t>
                      </a:r>
                      <a:r>
                        <a:rPr 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PV</a:t>
                      </a: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想定</a:t>
                      </a:r>
                      <a:r>
                        <a:rPr 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a:t>
                      </a:r>
                      <a:r>
                        <a:rPr lang="en-US" alt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2</a:t>
                      </a:r>
                      <a:r>
                        <a:rPr 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週間）　　</a:t>
                      </a:r>
                      <a:endParaRPr sz="1400" u="none" strike="noStrike" cap="none" dirty="0">
                        <a:latin typeface="游ゴシック" panose="020B0400000000000000" pitchFamily="50" charset="-128"/>
                        <a:ea typeface="游ゴシック" panose="020B0400000000000000" pitchFamily="50" charset="-128"/>
                        <a:cs typeface="Arial"/>
                        <a:sym typeface="Arial"/>
                      </a:endParaRPr>
                    </a:p>
                  </a:txBody>
                  <a:tcPr marL="101725" marR="101725" marT="48825" marB="488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Meiryo"/>
                        <a:buNone/>
                      </a:pP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　</a:t>
                      </a:r>
                      <a:r>
                        <a:rPr lang="en-US" alt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500,000</a:t>
                      </a: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円</a:t>
                      </a:r>
                    </a:p>
                  </a:txBody>
                  <a:tcPr marL="101725" marR="101725" marT="48825" marB="4882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396000">
                <a:tc vMerge="1">
                  <a:txBody>
                    <a:bodyPr/>
                    <a:lstStyle/>
                    <a:p>
                      <a:pPr marL="0" marR="0" lvl="0" indent="0" algn="ctr" rtl="0">
                        <a:lnSpc>
                          <a:spcPct val="100000"/>
                        </a:lnSpc>
                        <a:spcBef>
                          <a:spcPts val="0"/>
                        </a:spcBef>
                        <a:spcAft>
                          <a:spcPts val="0"/>
                        </a:spcAft>
                        <a:buClr>
                          <a:schemeClr val="dk1"/>
                        </a:buClr>
                        <a:buSzPts val="800"/>
                        <a:buFont typeface="Meiryo"/>
                        <a:buNone/>
                      </a:pPr>
                      <a:endParaRPr lang="en-US" alt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endParaRPr>
                    </a:p>
                  </a:txBody>
                  <a:tcPr marL="101725" marR="101725" marT="48825" marB="48825" anchor="ctr">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8D8D8"/>
                    </a:solidFill>
                  </a:tcPr>
                </a:tc>
                <a:tc>
                  <a:txBody>
                    <a:bodyPr/>
                    <a:lstStyle/>
                    <a:p>
                      <a:pPr marL="0" marR="0" lvl="0" indent="0" algn="l" defTabSz="914400" rtl="0" eaLnBrk="1" fontAlgn="auto" latinLnBrk="0" hangingPunct="1">
                        <a:lnSpc>
                          <a:spcPct val="100000"/>
                        </a:lnSpc>
                        <a:spcBef>
                          <a:spcPts val="0"/>
                        </a:spcBef>
                        <a:spcAft>
                          <a:spcPts val="0"/>
                        </a:spcAft>
                        <a:buClr>
                          <a:schemeClr val="dk1"/>
                        </a:buClr>
                        <a:buSzPts val="800"/>
                        <a:buFont typeface="Meiryo"/>
                        <a:buNone/>
                        <a:tabLst/>
                        <a:defRPr/>
                      </a:pPr>
                      <a:r>
                        <a:rPr lang="en-US" alt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10,000PV</a:t>
                      </a: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保証</a:t>
                      </a:r>
                      <a:r>
                        <a:rPr lang="zh-TW"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a:t>
                      </a:r>
                      <a:r>
                        <a:rPr lang="en-US" alt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4</a:t>
                      </a:r>
                      <a:r>
                        <a:rPr lang="zh-TW"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週間）　　</a:t>
                      </a:r>
                      <a:endParaRPr lang="zh-TW" altLang="en-US" sz="2800" u="none" strike="noStrike" cap="none" dirty="0">
                        <a:latin typeface="游ゴシック" panose="020B0400000000000000" pitchFamily="50" charset="-128"/>
                        <a:ea typeface="游ゴシック" panose="020B0400000000000000" pitchFamily="50" charset="-128"/>
                        <a:cs typeface="Arial"/>
                        <a:sym typeface="Arial"/>
                      </a:endParaRPr>
                    </a:p>
                  </a:txBody>
                  <a:tcPr marL="101725" marR="101725" marT="48825" marB="48825"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800"/>
                        <a:buFont typeface="Meiryo"/>
                        <a:buNone/>
                      </a:pPr>
                      <a:r>
                        <a:rPr lang="en-US" alt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1,000,000</a:t>
                      </a: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円</a:t>
                      </a:r>
                    </a:p>
                  </a:txBody>
                  <a:tcPr marL="101725" marR="101725" marT="48825" marB="48825"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4103704896"/>
                  </a:ext>
                </a:extLst>
              </a:tr>
              <a:tr h="396000">
                <a:tc>
                  <a:txBody>
                    <a:bodyPr/>
                    <a:lstStyle/>
                    <a:p>
                      <a:pPr marL="0" marR="0" lvl="0" indent="0" algn="ctr" rtl="0">
                        <a:lnSpc>
                          <a:spcPct val="100000"/>
                        </a:lnSpc>
                        <a:spcBef>
                          <a:spcPts val="0"/>
                        </a:spcBef>
                        <a:spcAft>
                          <a:spcPts val="0"/>
                        </a:spcAft>
                        <a:buClr>
                          <a:schemeClr val="dk1"/>
                        </a:buClr>
                        <a:buSzPts val="800"/>
                        <a:buFont typeface="Meiryo"/>
                        <a:buNone/>
                      </a:pPr>
                      <a:r>
                        <a:rPr 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レポート</a:t>
                      </a:r>
                      <a:endParaRPr sz="1400" u="none" strike="noStrike" cap="none" dirty="0">
                        <a:latin typeface="游ゴシック" panose="020B0400000000000000" pitchFamily="50" charset="-128"/>
                        <a:ea typeface="游ゴシック" panose="020B0400000000000000" pitchFamily="50" charset="-128"/>
                        <a:cs typeface="Arial"/>
                        <a:sym typeface="Arial"/>
                      </a:endParaRPr>
                    </a:p>
                  </a:txBody>
                  <a:tcPr marL="90000" marR="90000" marT="43200" marB="43200" anchor="ctr">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800"/>
                        <a:buFont typeface="Meiryo"/>
                        <a:buNone/>
                      </a:pPr>
                      <a:r>
                        <a:rPr lang="en-US" alt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PV</a:t>
                      </a: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、クリック、</a:t>
                      </a:r>
                      <a:r>
                        <a:rPr lang="en-US" alt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CTR</a:t>
                      </a: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、総評</a:t>
                      </a:r>
                      <a:endParaRPr sz="1400" u="none" strike="noStrike" cap="none" dirty="0">
                        <a:latin typeface="游ゴシック" panose="020B0400000000000000" pitchFamily="50" charset="-128"/>
                        <a:ea typeface="游ゴシック" panose="020B0400000000000000" pitchFamily="50" charset="-128"/>
                        <a:cs typeface="Arial"/>
                        <a:sym typeface="Arial"/>
                      </a:endParaRPr>
                    </a:p>
                  </a:txBody>
                  <a:tcPr marL="90000" marR="90000" marT="43200" marB="43200"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solidFill>
                      <a:schemeClr val="lt1"/>
                    </a:solidFill>
                  </a:tcPr>
                </a:tc>
                <a:tc hMerge="1">
                  <a:txBody>
                    <a:bodyPr/>
                    <a:lstStyle/>
                    <a:p>
                      <a:endParaRPr lang="ja-JP"/>
                    </a:p>
                  </a:txBody>
                  <a:tcPr/>
                </a:tc>
                <a:extLst>
                  <a:ext uri="{0D108BD9-81ED-4DB2-BD59-A6C34878D82A}">
                    <a16:rowId xmlns:a16="http://schemas.microsoft.com/office/drawing/2014/main" val="10004"/>
                  </a:ext>
                </a:extLst>
              </a:tr>
              <a:tr h="396000">
                <a:tc>
                  <a:txBody>
                    <a:bodyPr/>
                    <a:lstStyle/>
                    <a:p>
                      <a:pPr marL="0" marR="0" lvl="0" indent="0" algn="ctr" rtl="0">
                        <a:lnSpc>
                          <a:spcPct val="100000"/>
                        </a:lnSpc>
                        <a:spcBef>
                          <a:spcPts val="0"/>
                        </a:spcBef>
                        <a:spcAft>
                          <a:spcPts val="0"/>
                        </a:spcAft>
                        <a:buClr>
                          <a:schemeClr val="dk1"/>
                        </a:buClr>
                        <a:buSzPts val="800"/>
                        <a:buFont typeface="Meiryo"/>
                        <a:buNone/>
                      </a:pP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記事構成</a:t>
                      </a:r>
                      <a:endParaRPr sz="1400" u="none" strike="noStrike" cap="none" dirty="0">
                        <a:latin typeface="游ゴシック" panose="020B0400000000000000" pitchFamily="50" charset="-128"/>
                        <a:ea typeface="游ゴシック" panose="020B0400000000000000" pitchFamily="50" charset="-128"/>
                        <a:cs typeface="Arial"/>
                        <a:sym typeface="Arial"/>
                      </a:endParaRPr>
                    </a:p>
                  </a:txBody>
                  <a:tcPr marL="90000" marR="90000" marT="43200" marB="43200" anchor="ctr">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D8D8D8"/>
                    </a:solidFill>
                  </a:tcPr>
                </a:tc>
                <a:tc gridSpan="2">
                  <a:txBody>
                    <a:bodyPr/>
                    <a:lstStyle/>
                    <a:p>
                      <a:pPr marL="0" marR="0" lvl="0" indent="0" algn="l" rtl="0">
                        <a:lnSpc>
                          <a:spcPct val="100000"/>
                        </a:lnSpc>
                        <a:spcBef>
                          <a:spcPts val="0"/>
                        </a:spcBef>
                        <a:spcAft>
                          <a:spcPts val="0"/>
                        </a:spcAft>
                        <a:buClr>
                          <a:schemeClr val="dk1"/>
                        </a:buClr>
                        <a:buSzPts val="800"/>
                        <a:buFont typeface="Meiryo"/>
                        <a:buNone/>
                      </a:pP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リリースベースの簡易記事</a:t>
                      </a:r>
                    </a:p>
                    <a:p>
                      <a:pPr marL="0" marR="0" lvl="0" indent="0" algn="l" rtl="0">
                        <a:lnSpc>
                          <a:spcPct val="100000"/>
                        </a:lnSpc>
                        <a:spcBef>
                          <a:spcPts val="0"/>
                        </a:spcBef>
                        <a:spcAft>
                          <a:spcPts val="0"/>
                        </a:spcAft>
                        <a:buClr>
                          <a:schemeClr val="dk1"/>
                        </a:buClr>
                        <a:buSzPts val="800"/>
                        <a:buFont typeface="Meiryo"/>
                        <a:buNone/>
                      </a:pPr>
                      <a:r>
                        <a:rPr lang="en-US" altLang="ja-JP"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a:t>
                      </a: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cs typeface="Arial"/>
                          <a:sym typeface="Arial"/>
                        </a:rPr>
                        <a:t>切り口案提出なし、初稿プレビューにてご確認</a:t>
                      </a:r>
                    </a:p>
                  </a:txBody>
                  <a:tcPr marL="90000" marR="90000" marT="43200" marB="43200"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hMerge="1">
                  <a:txBody>
                    <a:bodyPr/>
                    <a:lstStyle/>
                    <a:p>
                      <a:endParaRPr lang="ja-JP"/>
                    </a:p>
                  </a:txBody>
                  <a:tcPr/>
                </a:tc>
                <a:extLst>
                  <a:ext uri="{0D108BD9-81ED-4DB2-BD59-A6C34878D82A}">
                    <a16:rowId xmlns:a16="http://schemas.microsoft.com/office/drawing/2014/main" val="2436595659"/>
                  </a:ext>
                </a:extLst>
              </a:tr>
            </a:tbl>
          </a:graphicData>
        </a:graphic>
      </p:graphicFrame>
      <p:sp>
        <p:nvSpPr>
          <p:cNvPr id="338" name="Google Shape;338;p11">
            <a:extLst>
              <a:ext uri="{FF2B5EF4-FFF2-40B4-BE49-F238E27FC236}">
                <a16:creationId xmlns:a16="http://schemas.microsoft.com/office/drawing/2014/main" id="{1F0DB327-5FCB-ADC4-9CFE-9F205231248C}"/>
              </a:ext>
            </a:extLst>
          </p:cNvPr>
          <p:cNvSpPr/>
          <p:nvPr/>
        </p:nvSpPr>
        <p:spPr>
          <a:xfrm>
            <a:off x="4435494" y="3777339"/>
            <a:ext cx="4456113" cy="116951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00"/>
              <a:buFont typeface="Arial"/>
              <a:buNone/>
            </a:pPr>
            <a:r>
              <a:rPr lang="en-US" altLang="ja-JP" sz="700" b="0" i="0" u="none" strike="noStrike" cap="none" dirty="0">
                <a:solidFill>
                  <a:srgbClr val="7F7F7F"/>
                </a:solidFill>
                <a:latin typeface="游ゴシック" panose="020B0400000000000000" pitchFamily="50" charset="-128"/>
                <a:ea typeface="游ゴシック" panose="020B0400000000000000" pitchFamily="50" charset="-128"/>
                <a:sym typeface="Arial"/>
              </a:rPr>
              <a:t>【</a:t>
            </a:r>
            <a:r>
              <a:rPr lang="ja-JP" altLang="en-US" sz="700" b="0" i="0" u="none" strike="noStrike" cap="none" dirty="0">
                <a:solidFill>
                  <a:srgbClr val="7F7F7F"/>
                </a:solidFill>
                <a:latin typeface="游ゴシック" panose="020B0400000000000000" pitchFamily="50" charset="-128"/>
                <a:ea typeface="游ゴシック" panose="020B0400000000000000" pitchFamily="50" charset="-128"/>
                <a:sym typeface="Arial"/>
              </a:rPr>
              <a:t>備考</a:t>
            </a:r>
            <a:r>
              <a:rPr lang="en-US" altLang="ja-JP" sz="700" b="0" i="0" u="none" strike="noStrike" cap="none" dirty="0">
                <a:solidFill>
                  <a:srgbClr val="7F7F7F"/>
                </a:solidFill>
                <a:latin typeface="游ゴシック" panose="020B0400000000000000" pitchFamily="50" charset="-128"/>
                <a:ea typeface="游ゴシック" panose="020B0400000000000000" pitchFamily="50" charset="-128"/>
                <a:sym typeface="Arial"/>
              </a:rPr>
              <a:t>】</a:t>
            </a:r>
          </a:p>
          <a:p>
            <a:pPr marL="0" marR="0" lvl="0" indent="0" algn="l" rtl="0">
              <a:lnSpc>
                <a:spcPct val="100000"/>
              </a:lnSpc>
              <a:spcBef>
                <a:spcPts val="0"/>
              </a:spcBef>
              <a:spcAft>
                <a:spcPts val="0"/>
              </a:spcAft>
              <a:buClr>
                <a:srgbClr val="000000"/>
              </a:buClr>
              <a:buSzPts val="700"/>
              <a:buFont typeface="Arial"/>
              <a:buNone/>
            </a:pPr>
            <a:r>
              <a:rPr lang="en-US" altLang="ja-JP" sz="700" b="0" i="0" u="none" strike="noStrike" cap="none" dirty="0">
                <a:solidFill>
                  <a:srgbClr val="C00000"/>
                </a:solidFill>
                <a:latin typeface="游ゴシック" panose="020B0400000000000000" pitchFamily="50" charset="-128"/>
                <a:ea typeface="游ゴシック" panose="020B0400000000000000" pitchFamily="50" charset="-128"/>
                <a:sym typeface="Arial"/>
              </a:rPr>
              <a:t>※</a:t>
            </a:r>
            <a:r>
              <a:rPr lang="ja-JP" altLang="en-US" sz="700" b="0" i="0" u="none" strike="noStrike" cap="none" dirty="0">
                <a:solidFill>
                  <a:srgbClr val="C00000"/>
                </a:solidFill>
                <a:latin typeface="游ゴシック" panose="020B0400000000000000" pitchFamily="50" charset="-128"/>
                <a:ea typeface="游ゴシック" panose="020B0400000000000000" pitchFamily="50" charset="-128"/>
                <a:sym typeface="Arial"/>
              </a:rPr>
              <a:t>キュレーションサイト外部誘導は、</a:t>
            </a:r>
            <a:r>
              <a:rPr lang="en-US" altLang="ja-JP" sz="700" b="0" i="0" u="none" strike="noStrike" cap="none" dirty="0">
                <a:solidFill>
                  <a:srgbClr val="C00000"/>
                </a:solidFill>
                <a:latin typeface="游ゴシック" panose="020B0400000000000000" pitchFamily="50" charset="-128"/>
                <a:ea typeface="游ゴシック" panose="020B0400000000000000" pitchFamily="50" charset="-128"/>
                <a:sym typeface="Arial"/>
              </a:rPr>
              <a:t>PV</a:t>
            </a:r>
            <a:r>
              <a:rPr lang="ja-JP" altLang="en-US" sz="700" b="0" i="0" u="none" strike="noStrike" cap="none" dirty="0">
                <a:solidFill>
                  <a:srgbClr val="C00000"/>
                </a:solidFill>
                <a:latin typeface="游ゴシック" panose="020B0400000000000000" pitchFamily="50" charset="-128"/>
                <a:ea typeface="游ゴシック" panose="020B0400000000000000" pitchFamily="50" charset="-128"/>
                <a:sym typeface="Arial"/>
              </a:rPr>
              <a:t>進捗状況により実施しない場合があります。</a:t>
            </a:r>
          </a:p>
          <a:p>
            <a:pPr marL="0" marR="0" lvl="0" indent="0" algn="l" rtl="0">
              <a:lnSpc>
                <a:spcPct val="100000"/>
              </a:lnSpc>
              <a:spcBef>
                <a:spcPts val="0"/>
              </a:spcBef>
              <a:spcAft>
                <a:spcPts val="0"/>
              </a:spcAft>
              <a:buClr>
                <a:srgbClr val="000000"/>
              </a:buClr>
              <a:buSzPts val="700"/>
              <a:buFont typeface="Arial"/>
              <a:buNone/>
            </a:pPr>
            <a:r>
              <a:rPr lang="ja-JP" altLang="en-US" sz="700" b="0" i="0" u="none" strike="noStrike" cap="none" dirty="0">
                <a:solidFill>
                  <a:srgbClr val="7F7F7F"/>
                </a:solidFill>
                <a:latin typeface="游ゴシック" panose="020B0400000000000000" pitchFamily="50" charset="-128"/>
                <a:ea typeface="游ゴシック" panose="020B0400000000000000" pitchFamily="50" charset="-128"/>
                <a:sym typeface="Arial"/>
              </a:rPr>
              <a:t>・掲載開始日の</a:t>
            </a:r>
            <a:r>
              <a:rPr lang="en-US" altLang="ja-JP" sz="700" b="0" i="0" u="none" strike="noStrike" cap="none" dirty="0">
                <a:solidFill>
                  <a:srgbClr val="7F7F7F"/>
                </a:solidFill>
                <a:latin typeface="游ゴシック" panose="020B0400000000000000" pitchFamily="50" charset="-128"/>
                <a:ea typeface="游ゴシック" panose="020B0400000000000000" pitchFamily="50" charset="-128"/>
                <a:sym typeface="Arial"/>
              </a:rPr>
              <a:t>10</a:t>
            </a:r>
            <a:r>
              <a:rPr lang="ja-JP" altLang="en-US" sz="700" b="0" i="0" u="none" strike="noStrike" cap="none" dirty="0">
                <a:solidFill>
                  <a:srgbClr val="7F7F7F"/>
                </a:solidFill>
                <a:latin typeface="游ゴシック" panose="020B0400000000000000" pitchFamily="50" charset="-128"/>
                <a:ea typeface="游ゴシック" panose="020B0400000000000000" pitchFamily="50" charset="-128"/>
                <a:sym typeface="Arial"/>
              </a:rPr>
              <a:t>営業日前までに商品・リリース等の情報提供にご協力ください。</a:t>
            </a:r>
          </a:p>
          <a:p>
            <a:pPr marL="0" marR="0" lvl="0" indent="0" algn="l" rtl="0">
              <a:lnSpc>
                <a:spcPct val="100000"/>
              </a:lnSpc>
              <a:spcBef>
                <a:spcPts val="0"/>
              </a:spcBef>
              <a:spcAft>
                <a:spcPts val="0"/>
              </a:spcAft>
              <a:buClr>
                <a:srgbClr val="000000"/>
              </a:buClr>
              <a:buSzPts val="700"/>
              <a:buFont typeface="Arial"/>
              <a:buNone/>
            </a:pPr>
            <a:r>
              <a:rPr lang="ja-JP" altLang="en-US" sz="700" b="0" i="0" u="none" strike="noStrike" cap="none" dirty="0">
                <a:solidFill>
                  <a:srgbClr val="7F7F7F"/>
                </a:solidFill>
                <a:latin typeface="游ゴシック" panose="020B0400000000000000" pitchFamily="50" charset="-128"/>
                <a:ea typeface="游ゴシック" panose="020B0400000000000000" pitchFamily="50" charset="-128"/>
                <a:sym typeface="Arial"/>
              </a:rPr>
              <a:t>・誘導部分、記事ページ内に</a:t>
            </a:r>
            <a:r>
              <a:rPr lang="en-US" altLang="ja-JP" sz="700" b="0" i="0" u="none" strike="noStrike" cap="none" dirty="0">
                <a:solidFill>
                  <a:srgbClr val="7F7F7F"/>
                </a:solidFill>
                <a:latin typeface="游ゴシック" panose="020B0400000000000000" pitchFamily="50" charset="-128"/>
                <a:ea typeface="游ゴシック" panose="020B0400000000000000" pitchFamily="50" charset="-128"/>
                <a:sym typeface="Arial"/>
              </a:rPr>
              <a:t>PR</a:t>
            </a:r>
            <a:r>
              <a:rPr lang="ja-JP" altLang="en-US" sz="700" b="0" i="0" u="none" strike="noStrike" cap="none" dirty="0">
                <a:solidFill>
                  <a:srgbClr val="7F7F7F"/>
                </a:solidFill>
                <a:latin typeface="游ゴシック" panose="020B0400000000000000" pitchFamily="50" charset="-128"/>
                <a:ea typeface="游ゴシック" panose="020B0400000000000000" pitchFamily="50" charset="-128"/>
                <a:sym typeface="Arial"/>
              </a:rPr>
              <a:t>表記が入ります。企業ロゴ・ブランドロゴの掲載は不可です。</a:t>
            </a:r>
          </a:p>
          <a:p>
            <a:pPr marL="0" marR="0" lvl="0" indent="0" algn="l" rtl="0">
              <a:lnSpc>
                <a:spcPct val="100000"/>
              </a:lnSpc>
              <a:spcBef>
                <a:spcPts val="0"/>
              </a:spcBef>
              <a:spcAft>
                <a:spcPts val="0"/>
              </a:spcAft>
              <a:buClr>
                <a:srgbClr val="000000"/>
              </a:buClr>
              <a:buSzPts val="700"/>
              <a:buFont typeface="Arial"/>
              <a:buNone/>
            </a:pPr>
            <a:r>
              <a:rPr lang="ja-JP" altLang="en-US" sz="700" b="0" i="0" u="none" strike="noStrike" cap="none" dirty="0">
                <a:solidFill>
                  <a:srgbClr val="7F7F7F"/>
                </a:solidFill>
                <a:latin typeface="游ゴシック" panose="020B0400000000000000" pitchFamily="50" charset="-128"/>
                <a:ea typeface="游ゴシック" panose="020B0400000000000000" pitchFamily="50" charset="-128"/>
                <a:sym typeface="Arial"/>
              </a:rPr>
              <a:t>・ライター指名の場合は別途料金が発生する場合がございます。</a:t>
            </a:r>
          </a:p>
          <a:p>
            <a:pPr marL="0" marR="0" lvl="0" indent="0" algn="l" rtl="0">
              <a:lnSpc>
                <a:spcPct val="100000"/>
              </a:lnSpc>
              <a:spcBef>
                <a:spcPts val="0"/>
              </a:spcBef>
              <a:spcAft>
                <a:spcPts val="0"/>
              </a:spcAft>
              <a:buClr>
                <a:srgbClr val="000000"/>
              </a:buClr>
              <a:buSzPts val="700"/>
              <a:buFont typeface="Arial"/>
              <a:buNone/>
            </a:pPr>
            <a:r>
              <a:rPr lang="ja-JP" altLang="en-US" sz="700" b="0" i="0" u="none" strike="noStrike" cap="none" dirty="0">
                <a:solidFill>
                  <a:srgbClr val="7F7F7F"/>
                </a:solidFill>
                <a:latin typeface="游ゴシック" panose="020B0400000000000000" pitchFamily="50" charset="-128"/>
                <a:ea typeface="游ゴシック" panose="020B0400000000000000" pitchFamily="50" charset="-128"/>
                <a:sym typeface="Arial"/>
              </a:rPr>
              <a:t>・掲載基準は各オリジナルニュースに準じたものといたしますので事前にご確認ください。</a:t>
            </a:r>
          </a:p>
          <a:p>
            <a:pPr marL="0" marR="0" lvl="0" indent="0" algn="l" rtl="0">
              <a:lnSpc>
                <a:spcPct val="100000"/>
              </a:lnSpc>
              <a:spcBef>
                <a:spcPts val="0"/>
              </a:spcBef>
              <a:spcAft>
                <a:spcPts val="0"/>
              </a:spcAft>
              <a:buClr>
                <a:srgbClr val="000000"/>
              </a:buClr>
              <a:buSzPts val="700"/>
              <a:buFont typeface="Arial"/>
              <a:buNone/>
            </a:pPr>
            <a:r>
              <a:rPr lang="ja-JP" altLang="en-US" sz="700" b="0" i="0" u="none" strike="noStrike" cap="none" dirty="0">
                <a:solidFill>
                  <a:srgbClr val="7F7F7F"/>
                </a:solidFill>
                <a:latin typeface="游ゴシック" panose="020B0400000000000000" pitchFamily="50" charset="-128"/>
                <a:ea typeface="游ゴシック" panose="020B0400000000000000" pitchFamily="50" charset="-128"/>
                <a:sym typeface="Arial"/>
              </a:rPr>
              <a:t>・弊社側発信のコンテンツとなるため、原稿内容の修正は基本的にお受けできません。</a:t>
            </a:r>
          </a:p>
          <a:p>
            <a:pPr marL="0" marR="0" lvl="0" indent="0" algn="l" rtl="0">
              <a:lnSpc>
                <a:spcPct val="100000"/>
              </a:lnSpc>
              <a:spcBef>
                <a:spcPts val="0"/>
              </a:spcBef>
              <a:spcAft>
                <a:spcPts val="0"/>
              </a:spcAft>
              <a:buClr>
                <a:srgbClr val="000000"/>
              </a:buClr>
              <a:buSzPts val="700"/>
              <a:buFont typeface="Arial"/>
              <a:buNone/>
            </a:pPr>
            <a:r>
              <a:rPr lang="ja-JP" altLang="en-US" sz="700" b="0" i="0" u="none" strike="noStrike" cap="none" dirty="0">
                <a:solidFill>
                  <a:srgbClr val="7F7F7F"/>
                </a:solidFill>
                <a:latin typeface="游ゴシック" panose="020B0400000000000000" pitchFamily="50" charset="-128"/>
                <a:ea typeface="游ゴシック" panose="020B0400000000000000" pitchFamily="50" charset="-128"/>
                <a:sym typeface="Arial"/>
              </a:rPr>
              <a:t>・記事内に他社広告が掲載される場合がございます。</a:t>
            </a:r>
          </a:p>
          <a:p>
            <a:pPr marL="0" marR="0" lvl="0" indent="0" algn="l" rtl="0">
              <a:lnSpc>
                <a:spcPct val="100000"/>
              </a:lnSpc>
              <a:spcBef>
                <a:spcPts val="0"/>
              </a:spcBef>
              <a:spcAft>
                <a:spcPts val="0"/>
              </a:spcAft>
              <a:buClr>
                <a:srgbClr val="000000"/>
              </a:buClr>
              <a:buSzPts val="700"/>
              <a:buFont typeface="Arial"/>
              <a:buNone/>
            </a:pPr>
            <a:r>
              <a:rPr lang="ja-JP" altLang="en-US" sz="700" b="0" i="0" u="none" strike="noStrike" cap="none" dirty="0">
                <a:solidFill>
                  <a:srgbClr val="7F7F7F"/>
                </a:solidFill>
                <a:latin typeface="游ゴシック" panose="020B0400000000000000" pitchFamily="50" charset="-128"/>
                <a:ea typeface="游ゴシック" panose="020B0400000000000000" pitchFamily="50" charset="-128"/>
                <a:sym typeface="Arial"/>
              </a:rPr>
              <a:t>・アーカイブされます。</a:t>
            </a:r>
          </a:p>
          <a:p>
            <a:pPr marL="0" marR="0" lvl="0" indent="0" algn="l" rtl="0">
              <a:lnSpc>
                <a:spcPct val="100000"/>
              </a:lnSpc>
              <a:spcBef>
                <a:spcPts val="0"/>
              </a:spcBef>
              <a:spcAft>
                <a:spcPts val="0"/>
              </a:spcAft>
              <a:buClr>
                <a:srgbClr val="000000"/>
              </a:buClr>
              <a:buSzPts val="700"/>
              <a:buFont typeface="Arial"/>
              <a:buNone/>
            </a:pPr>
            <a:r>
              <a:rPr lang="ja-JP" altLang="en-US" sz="700" b="0" i="0" u="none" strike="noStrike" cap="none">
                <a:solidFill>
                  <a:srgbClr val="7F7F7F"/>
                </a:solidFill>
                <a:latin typeface="游ゴシック" panose="020B0400000000000000" pitchFamily="50" charset="-128"/>
                <a:ea typeface="游ゴシック" panose="020B0400000000000000" pitchFamily="50" charset="-128"/>
                <a:sym typeface="Arial"/>
              </a:rPr>
              <a:t>・</a:t>
            </a:r>
            <a:r>
              <a:rPr lang="ja-JP" altLang="en-US" sz="700" b="0" i="0" u="none" strike="noStrike" cap="none" dirty="0">
                <a:solidFill>
                  <a:srgbClr val="7F7F7F"/>
                </a:solidFill>
                <a:latin typeface="游ゴシック" panose="020B0400000000000000" pitchFamily="50" charset="-128"/>
                <a:ea typeface="游ゴシック" panose="020B0400000000000000" pitchFamily="50" charset="-128"/>
                <a:sym typeface="Arial"/>
              </a:rPr>
              <a:t>月間の掲載本数に制限があるため、空き枠についてはお問い合わせ</a:t>
            </a:r>
            <a:r>
              <a:rPr lang="ja-JP" altLang="en-US" sz="700" b="0" i="0" u="none" strike="noStrike" cap="none">
                <a:solidFill>
                  <a:srgbClr val="7F7F7F"/>
                </a:solidFill>
                <a:latin typeface="游ゴシック" panose="020B0400000000000000" pitchFamily="50" charset="-128"/>
                <a:ea typeface="游ゴシック" panose="020B0400000000000000" pitchFamily="50" charset="-128"/>
                <a:sym typeface="Arial"/>
              </a:rPr>
              <a:t>ください。</a:t>
            </a:r>
            <a:endParaRPr lang="ja-JP" altLang="en-US" sz="700" b="0" i="0" u="none" strike="noStrike" cap="none" dirty="0">
              <a:solidFill>
                <a:srgbClr val="7F7F7F"/>
              </a:solidFill>
              <a:latin typeface="游ゴシック" panose="020B0400000000000000" pitchFamily="50" charset="-128"/>
              <a:ea typeface="游ゴシック" panose="020B0400000000000000" pitchFamily="50" charset="-128"/>
              <a:sym typeface="Arial"/>
            </a:endParaRPr>
          </a:p>
        </p:txBody>
      </p:sp>
      <p:sp>
        <p:nvSpPr>
          <p:cNvPr id="339" name="Google Shape;339;p11">
            <a:extLst>
              <a:ext uri="{FF2B5EF4-FFF2-40B4-BE49-F238E27FC236}">
                <a16:creationId xmlns:a16="http://schemas.microsoft.com/office/drawing/2014/main" id="{052EA84C-16AB-983F-0980-8F1C3718707A}"/>
              </a:ext>
            </a:extLst>
          </p:cNvPr>
          <p:cNvSpPr/>
          <p:nvPr/>
        </p:nvSpPr>
        <p:spPr>
          <a:xfrm>
            <a:off x="4667950" y="5524238"/>
            <a:ext cx="2656614" cy="476682"/>
          </a:xfrm>
          <a:prstGeom prst="roundRect">
            <a:avLst>
              <a:gd name="adj" fmla="val 16667"/>
            </a:avLst>
          </a:prstGeom>
          <a:solidFill>
            <a:srgbClr val="D9D9D9"/>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rgbClr val="7F7F7F"/>
                </a:solidFill>
                <a:latin typeface="游ゴシック" panose="020B0400000000000000" pitchFamily="50" charset="-128"/>
                <a:ea typeface="游ゴシック" panose="020B0400000000000000" pitchFamily="50" charset="-128"/>
                <a:sym typeface="Arial"/>
              </a:rPr>
              <a:t>基本記事スペック</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rgbClr val="7F7F7F"/>
                </a:solidFill>
                <a:latin typeface="游ゴシック" panose="020B0400000000000000" pitchFamily="50" charset="-128"/>
                <a:ea typeface="游ゴシック" panose="020B0400000000000000" pitchFamily="50" charset="-128"/>
                <a:sym typeface="Arial"/>
              </a:rPr>
              <a:t>・最大1,200文字＋写真3点程度</a:t>
            </a:r>
            <a:endParaRPr lang="en-US" altLang="ja-JP" sz="700" b="0" i="0" u="none" strike="noStrike" cap="none" dirty="0">
              <a:solidFill>
                <a:srgbClr val="7F7F7F"/>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en-US" altLang="ja-JP" sz="700" dirty="0">
                <a:solidFill>
                  <a:srgbClr val="7F7F7F"/>
                </a:solidFill>
                <a:latin typeface="游ゴシック" panose="020B0400000000000000" pitchFamily="50" charset="-128"/>
                <a:ea typeface="游ゴシック" panose="020B0400000000000000" pitchFamily="50" charset="-128"/>
              </a:rPr>
              <a:t>※</a:t>
            </a:r>
            <a:r>
              <a:rPr lang="ja-JP" altLang="en-US" sz="700" dirty="0">
                <a:solidFill>
                  <a:srgbClr val="7F7F7F"/>
                </a:solidFill>
                <a:latin typeface="游ゴシック" panose="020B0400000000000000" pitchFamily="50" charset="-128"/>
                <a:ea typeface="游ゴシック" panose="020B0400000000000000" pitchFamily="50" charset="-128"/>
              </a:rPr>
              <a:t>ご支給いただく素材点数により異なります。</a:t>
            </a:r>
            <a:endParaRPr sz="700" b="0" i="0" u="none" strike="noStrike" cap="none" dirty="0">
              <a:solidFill>
                <a:srgbClr val="7F7F7F"/>
              </a:solidFill>
              <a:latin typeface="游ゴシック" panose="020B0400000000000000" pitchFamily="50" charset="-128"/>
              <a:ea typeface="游ゴシック" panose="020B0400000000000000" pitchFamily="50" charset="-128"/>
              <a:sym typeface="Arial"/>
            </a:endParaRPr>
          </a:p>
        </p:txBody>
      </p:sp>
      <p:sp>
        <p:nvSpPr>
          <p:cNvPr id="340" name="Google Shape;340;p11">
            <a:extLst>
              <a:ext uri="{FF2B5EF4-FFF2-40B4-BE49-F238E27FC236}">
                <a16:creationId xmlns:a16="http://schemas.microsoft.com/office/drawing/2014/main" id="{6D71185F-B0EF-AB2A-ED92-37A1FA910160}"/>
              </a:ext>
            </a:extLst>
          </p:cNvPr>
          <p:cNvSpPr/>
          <p:nvPr/>
        </p:nvSpPr>
        <p:spPr>
          <a:xfrm>
            <a:off x="0" y="789083"/>
            <a:ext cx="9144000" cy="248562"/>
          </a:xfrm>
          <a:prstGeom prst="roundRect">
            <a:avLst>
              <a:gd name="adj" fmla="val 2629"/>
            </a:avLst>
          </a:prstGeom>
          <a:noFill/>
          <a:ln>
            <a:noFill/>
          </a:ln>
          <a:effectLst>
            <a:outerShdw dist="20000" sx="999" sy="999" rotWithShape="0">
              <a:srgbClr val="000000"/>
            </a:outerShdw>
          </a:effectLst>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1000"/>
              <a:buFont typeface="Arial"/>
              <a:buNone/>
            </a:pPr>
            <a:r>
              <a:rPr lang="ja-JP" altLang="en-US" sz="1000" b="0" i="0" u="none" strike="noStrike" cap="none" dirty="0">
                <a:solidFill>
                  <a:srgbClr val="C00000"/>
                </a:solidFill>
                <a:latin typeface="游ゴシック" panose="020B0400000000000000" pitchFamily="50" charset="-128"/>
                <a:ea typeface="游ゴシック" panose="020B0400000000000000" pitchFamily="50" charset="-128"/>
                <a:sym typeface="Arial"/>
              </a:rPr>
              <a:t>エキサイトニュースが、貴社リリースやご提供素材を元に記事を制作・掲載します。</a:t>
            </a:r>
          </a:p>
        </p:txBody>
      </p:sp>
      <p:sp>
        <p:nvSpPr>
          <p:cNvPr id="341" name="Google Shape;341;p11">
            <a:extLst>
              <a:ext uri="{FF2B5EF4-FFF2-40B4-BE49-F238E27FC236}">
                <a16:creationId xmlns:a16="http://schemas.microsoft.com/office/drawing/2014/main" id="{F830FBD0-D0DA-19F0-66B3-F632C7657006}"/>
              </a:ext>
            </a:extLst>
          </p:cNvPr>
          <p:cNvSpPr/>
          <p:nvPr/>
        </p:nvSpPr>
        <p:spPr>
          <a:xfrm>
            <a:off x="455519" y="1574728"/>
            <a:ext cx="1893887" cy="21431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游ゴシック" panose="020B0400000000000000" pitchFamily="50" charset="-128"/>
                <a:ea typeface="游ゴシック" panose="020B0400000000000000" pitchFamily="50" charset="-128"/>
                <a:sym typeface="Arial"/>
              </a:rPr>
              <a:t>【PC</a:t>
            </a:r>
            <a:r>
              <a:rPr lang="ja-JP" altLang="en-US" sz="800" b="0" i="0" u="none" strike="noStrike" cap="none" dirty="0">
                <a:solidFill>
                  <a:schemeClr val="dk1"/>
                </a:solidFill>
                <a:latin typeface="游ゴシック" panose="020B0400000000000000" pitchFamily="50" charset="-128"/>
                <a:ea typeface="游ゴシック" panose="020B0400000000000000" pitchFamily="50" charset="-128"/>
                <a:sym typeface="Arial"/>
              </a:rPr>
              <a:t>・</a:t>
            </a:r>
            <a:r>
              <a:rPr lang="en-US" altLang="ja-JP" sz="800" b="0" i="0" u="none" strike="noStrike" cap="none" dirty="0">
                <a:solidFill>
                  <a:schemeClr val="dk1"/>
                </a:solidFill>
                <a:latin typeface="游ゴシック" panose="020B0400000000000000" pitchFamily="50" charset="-128"/>
                <a:ea typeface="游ゴシック" panose="020B0400000000000000" pitchFamily="50" charset="-128"/>
                <a:sym typeface="Arial"/>
              </a:rPr>
              <a:t>SP</a:t>
            </a:r>
            <a:r>
              <a:rPr lang="ja-JP" sz="800" b="0" i="0" u="none" strike="noStrike" cap="none" dirty="0">
                <a:solidFill>
                  <a:schemeClr val="dk1"/>
                </a:solidFill>
                <a:latin typeface="游ゴシック" panose="020B0400000000000000" pitchFamily="50" charset="-128"/>
                <a:ea typeface="游ゴシック" panose="020B0400000000000000" pitchFamily="50" charset="-128"/>
                <a:sym typeface="Arial"/>
              </a:rPr>
              <a:t>ページ各所】</a:t>
            </a:r>
            <a:endParaRPr sz="800" b="1" i="0" u="none" strike="noStrike" cap="none" dirty="0">
              <a:solidFill>
                <a:schemeClr val="dk1"/>
              </a:solidFill>
              <a:latin typeface="游ゴシック" panose="020B0400000000000000" pitchFamily="50" charset="-128"/>
              <a:ea typeface="游ゴシック" panose="020B0400000000000000" pitchFamily="50" charset="-128"/>
              <a:sym typeface="Arial"/>
            </a:endParaRPr>
          </a:p>
        </p:txBody>
      </p:sp>
      <p:sp>
        <p:nvSpPr>
          <p:cNvPr id="342" name="Google Shape;342;p11">
            <a:extLst>
              <a:ext uri="{FF2B5EF4-FFF2-40B4-BE49-F238E27FC236}">
                <a16:creationId xmlns:a16="http://schemas.microsoft.com/office/drawing/2014/main" id="{C284726B-B377-85BB-D70C-646E3976DF42}"/>
              </a:ext>
            </a:extLst>
          </p:cNvPr>
          <p:cNvSpPr/>
          <p:nvPr/>
        </p:nvSpPr>
        <p:spPr>
          <a:xfrm>
            <a:off x="162679" y="3548381"/>
            <a:ext cx="2086090" cy="2159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游ゴシック" panose="020B0400000000000000" pitchFamily="50" charset="-128"/>
                <a:ea typeface="游ゴシック" panose="020B0400000000000000" pitchFamily="50" charset="-128"/>
                <a:sym typeface="Arial"/>
              </a:rPr>
              <a:t>【</a:t>
            </a:r>
            <a:r>
              <a:rPr lang="ja-JP" altLang="en-US" sz="800" b="0" i="0" u="none" strike="noStrike" cap="none">
                <a:solidFill>
                  <a:schemeClr val="dk1"/>
                </a:solidFill>
                <a:latin typeface="游ゴシック" panose="020B0400000000000000" pitchFamily="50" charset="-128"/>
                <a:ea typeface="游ゴシック" panose="020B0400000000000000" pitchFamily="50" charset="-128"/>
                <a:sym typeface="Arial"/>
              </a:rPr>
              <a:t>エキサイト公式</a:t>
            </a:r>
            <a:r>
              <a:rPr lang="en-US" altLang="ja-JP" sz="800" b="0" i="0" u="none" strike="noStrike" cap="none" dirty="0">
                <a:solidFill>
                  <a:schemeClr val="dk1"/>
                </a:solidFill>
                <a:latin typeface="游ゴシック" panose="020B0400000000000000" pitchFamily="50" charset="-128"/>
                <a:ea typeface="游ゴシック" panose="020B0400000000000000" pitchFamily="50" charset="-128"/>
                <a:sym typeface="Arial"/>
              </a:rPr>
              <a:t> X</a:t>
            </a:r>
            <a:r>
              <a:rPr lang="ja-JP" sz="800" b="0" i="0" u="none" strike="noStrike" cap="none">
                <a:solidFill>
                  <a:schemeClr val="dk1"/>
                </a:solidFill>
                <a:latin typeface="游ゴシック" panose="020B0400000000000000" pitchFamily="50" charset="-128"/>
                <a:ea typeface="游ゴシック" panose="020B0400000000000000" pitchFamily="50" charset="-128"/>
                <a:sym typeface="Arial"/>
              </a:rPr>
              <a:t>】</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sp>
        <p:nvSpPr>
          <p:cNvPr id="343" name="Google Shape;343;p11">
            <a:extLst>
              <a:ext uri="{FF2B5EF4-FFF2-40B4-BE49-F238E27FC236}">
                <a16:creationId xmlns:a16="http://schemas.microsoft.com/office/drawing/2014/main" id="{F9E04E07-D735-A6D6-58C3-6D2DFAA565C5}"/>
              </a:ext>
            </a:extLst>
          </p:cNvPr>
          <p:cNvSpPr/>
          <p:nvPr/>
        </p:nvSpPr>
        <p:spPr>
          <a:xfrm>
            <a:off x="873780" y="1223924"/>
            <a:ext cx="1082400" cy="25971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dirty="0">
                <a:solidFill>
                  <a:schemeClr val="lt1"/>
                </a:solidFill>
                <a:latin typeface="游ゴシック" panose="020B0400000000000000" pitchFamily="50" charset="-128"/>
                <a:ea typeface="游ゴシック" panose="020B0400000000000000" pitchFamily="50" charset="-128"/>
                <a:cs typeface="Meiryo"/>
                <a:sym typeface="Meiryo"/>
              </a:rPr>
              <a:t>記事誘導面</a:t>
            </a:r>
            <a:endParaRPr sz="900" b="0" i="0" u="none" strike="noStrike" cap="none" dirty="0">
              <a:solidFill>
                <a:schemeClr val="lt1"/>
              </a:solidFill>
              <a:latin typeface="游ゴシック" panose="020B0400000000000000" pitchFamily="50" charset="-128"/>
              <a:ea typeface="游ゴシック" panose="020B0400000000000000" pitchFamily="50" charset="-128"/>
              <a:cs typeface="Meiryo"/>
              <a:sym typeface="Meiryo"/>
            </a:endParaRPr>
          </a:p>
        </p:txBody>
      </p:sp>
      <p:sp>
        <p:nvSpPr>
          <p:cNvPr id="344" name="Google Shape;344;p11">
            <a:extLst>
              <a:ext uri="{FF2B5EF4-FFF2-40B4-BE49-F238E27FC236}">
                <a16:creationId xmlns:a16="http://schemas.microsoft.com/office/drawing/2014/main" id="{72960A7E-D0B6-D5A5-5297-6068A23A7403}"/>
              </a:ext>
            </a:extLst>
          </p:cNvPr>
          <p:cNvSpPr/>
          <p:nvPr/>
        </p:nvSpPr>
        <p:spPr>
          <a:xfrm>
            <a:off x="2349406" y="3507157"/>
            <a:ext cx="2086088" cy="21544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游ゴシック" panose="020B0400000000000000" pitchFamily="50" charset="-128"/>
                <a:ea typeface="游ゴシック" panose="020B0400000000000000" pitchFamily="50" charset="-128"/>
                <a:sym typeface="Arial"/>
              </a:rPr>
              <a:t>【SPページ記事詳細】</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sp>
        <p:nvSpPr>
          <p:cNvPr id="345" name="Google Shape;345;p11">
            <a:extLst>
              <a:ext uri="{FF2B5EF4-FFF2-40B4-BE49-F238E27FC236}">
                <a16:creationId xmlns:a16="http://schemas.microsoft.com/office/drawing/2014/main" id="{373FC31C-931C-6724-F5EF-CDBDC7187AB2}"/>
              </a:ext>
            </a:extLst>
          </p:cNvPr>
          <p:cNvSpPr/>
          <p:nvPr/>
        </p:nvSpPr>
        <p:spPr>
          <a:xfrm>
            <a:off x="2367804" y="1594967"/>
            <a:ext cx="2066840" cy="21590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游ゴシック" panose="020B0400000000000000" pitchFamily="50" charset="-128"/>
                <a:ea typeface="游ゴシック" panose="020B0400000000000000" pitchFamily="50" charset="-128"/>
                <a:sym typeface="Arial"/>
              </a:rPr>
              <a:t>【PC記事詳細】</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p:txBody>
      </p:sp>
      <p:sp>
        <p:nvSpPr>
          <p:cNvPr id="356" name="Google Shape;356;p11">
            <a:extLst>
              <a:ext uri="{FF2B5EF4-FFF2-40B4-BE49-F238E27FC236}">
                <a16:creationId xmlns:a16="http://schemas.microsoft.com/office/drawing/2014/main" id="{0E79C3E5-CD60-8B77-EA47-8FDB8DB0C4AF}"/>
              </a:ext>
            </a:extLst>
          </p:cNvPr>
          <p:cNvSpPr/>
          <p:nvPr/>
        </p:nvSpPr>
        <p:spPr>
          <a:xfrm>
            <a:off x="3700851" y="2089991"/>
            <a:ext cx="568287" cy="51715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sp>
        <p:nvSpPr>
          <p:cNvPr id="361" name="Google Shape;361;p11">
            <a:extLst>
              <a:ext uri="{FF2B5EF4-FFF2-40B4-BE49-F238E27FC236}">
                <a16:creationId xmlns:a16="http://schemas.microsoft.com/office/drawing/2014/main" id="{4544DEE4-CF02-CEBC-4F9D-E7E1AB989885}"/>
              </a:ext>
            </a:extLst>
          </p:cNvPr>
          <p:cNvSpPr txBox="1"/>
          <p:nvPr/>
        </p:nvSpPr>
        <p:spPr>
          <a:xfrm>
            <a:off x="361518" y="271451"/>
            <a:ext cx="2698089" cy="331353"/>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1500"/>
              <a:buFont typeface="Arial"/>
              <a:buNone/>
            </a:pPr>
            <a:r>
              <a:rPr lang="ja-JP" altLang="en-US" sz="1500" b="1" dirty="0">
                <a:solidFill>
                  <a:srgbClr val="7F7F7F"/>
                </a:solidFill>
                <a:latin typeface="游ゴシック" panose="020B0400000000000000" pitchFamily="50" charset="-128"/>
                <a:ea typeface="游ゴシック" panose="020B0400000000000000" pitchFamily="50" charset="-128"/>
              </a:rPr>
              <a:t>簡易</a:t>
            </a:r>
            <a:r>
              <a:rPr lang="ja-JP" sz="1500" b="1" i="0" u="none" strike="noStrike" cap="none" dirty="0">
                <a:solidFill>
                  <a:srgbClr val="7F7F7F"/>
                </a:solidFill>
                <a:latin typeface="游ゴシック" panose="020B0400000000000000" pitchFamily="50" charset="-128"/>
                <a:ea typeface="游ゴシック" panose="020B0400000000000000" pitchFamily="50" charset="-128"/>
                <a:sym typeface="Arial"/>
              </a:rPr>
              <a:t>記事広告</a:t>
            </a:r>
            <a:r>
              <a:rPr lang="ja-JP" altLang="en-US" sz="1500" b="1" dirty="0">
                <a:solidFill>
                  <a:srgbClr val="7F7F7F"/>
                </a:solidFill>
                <a:latin typeface="游ゴシック" panose="020B0400000000000000" pitchFamily="50" charset="-128"/>
                <a:ea typeface="游ゴシック" panose="020B0400000000000000" pitchFamily="50" charset="-128"/>
              </a:rPr>
              <a:t>（</a:t>
            </a:r>
            <a:r>
              <a:rPr lang="en-US" altLang="ja-JP" sz="1500" b="1" i="0" u="none" strike="noStrike" cap="none" dirty="0">
                <a:solidFill>
                  <a:srgbClr val="7F7F7F"/>
                </a:solidFill>
                <a:latin typeface="游ゴシック" panose="020B0400000000000000" pitchFamily="50" charset="-128"/>
                <a:ea typeface="游ゴシック" panose="020B0400000000000000" pitchFamily="50" charset="-128"/>
                <a:sym typeface="Arial"/>
              </a:rPr>
              <a:t>X</a:t>
            </a:r>
            <a:r>
              <a:rPr lang="ja-JP" altLang="en-US" sz="1500" b="1" i="0" u="none" strike="noStrike" cap="none" dirty="0">
                <a:solidFill>
                  <a:srgbClr val="7F7F7F"/>
                </a:solidFill>
                <a:latin typeface="游ゴシック" panose="020B0400000000000000" pitchFamily="50" charset="-128"/>
                <a:ea typeface="游ゴシック" panose="020B0400000000000000" pitchFamily="50" charset="-128"/>
                <a:sym typeface="Arial"/>
              </a:rPr>
              <a:t>投稿付き）</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cxnSp>
        <p:nvCxnSpPr>
          <p:cNvPr id="362" name="Google Shape;362;p11">
            <a:extLst>
              <a:ext uri="{FF2B5EF4-FFF2-40B4-BE49-F238E27FC236}">
                <a16:creationId xmlns:a16="http://schemas.microsoft.com/office/drawing/2014/main" id="{80113F2D-C9B4-E750-3E18-C35D3EE71D5E}"/>
              </a:ext>
            </a:extLst>
          </p:cNvPr>
          <p:cNvCxnSpPr>
            <a:stCxn id="361" idx="3"/>
          </p:cNvCxnSpPr>
          <p:nvPr/>
        </p:nvCxnSpPr>
        <p:spPr>
          <a:xfrm rot="10800000" flipH="1">
            <a:off x="3059607" y="434727"/>
            <a:ext cx="5832000" cy="2400"/>
          </a:xfrm>
          <a:prstGeom prst="straightConnector1">
            <a:avLst/>
          </a:prstGeom>
          <a:noFill/>
          <a:ln w="9525" cap="rnd" cmpd="sng">
            <a:solidFill>
              <a:srgbClr val="CCCCCC"/>
            </a:solidFill>
            <a:prstDash val="solid"/>
            <a:miter lim="800000"/>
            <a:headEnd type="none" w="sm" len="sm"/>
            <a:tailEnd type="none" w="sm" len="sm"/>
          </a:ln>
        </p:spPr>
      </p:cxnSp>
      <p:sp>
        <p:nvSpPr>
          <p:cNvPr id="363" name="Google Shape;363;p11">
            <a:extLst>
              <a:ext uri="{FF2B5EF4-FFF2-40B4-BE49-F238E27FC236}">
                <a16:creationId xmlns:a16="http://schemas.microsoft.com/office/drawing/2014/main" id="{B24BF4BF-B857-91E9-AB21-14365AE20D13}"/>
              </a:ext>
            </a:extLst>
          </p:cNvPr>
          <p:cNvSpPr/>
          <p:nvPr/>
        </p:nvSpPr>
        <p:spPr>
          <a:xfrm rot="-5400000">
            <a:off x="2224169" y="3410115"/>
            <a:ext cx="442675" cy="409527"/>
          </a:xfrm>
          <a:prstGeom prst="downArrow">
            <a:avLst>
              <a:gd name="adj1" fmla="val 50000"/>
              <a:gd name="adj2" fmla="val 48153"/>
            </a:avLst>
          </a:prstGeom>
          <a:solidFill>
            <a:srgbClr val="C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sp>
        <p:nvSpPr>
          <p:cNvPr id="364" name="Google Shape;364;p11">
            <a:extLst>
              <a:ext uri="{FF2B5EF4-FFF2-40B4-BE49-F238E27FC236}">
                <a16:creationId xmlns:a16="http://schemas.microsoft.com/office/drawing/2014/main" id="{74D212B3-A62D-7CA9-63C4-4CFAA9A2E01A}"/>
              </a:ext>
            </a:extLst>
          </p:cNvPr>
          <p:cNvSpPr/>
          <p:nvPr/>
        </p:nvSpPr>
        <p:spPr>
          <a:xfrm>
            <a:off x="2860024" y="1227528"/>
            <a:ext cx="1082400" cy="259717"/>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chemeClr val="lt1"/>
                </a:solidFill>
                <a:latin typeface="游ゴシック" panose="020B0400000000000000" pitchFamily="50" charset="-128"/>
                <a:ea typeface="游ゴシック" panose="020B0400000000000000" pitchFamily="50" charset="-128"/>
                <a:cs typeface="Meiryo"/>
                <a:sym typeface="Meiryo"/>
              </a:rPr>
              <a:t>記事ページ</a:t>
            </a:r>
            <a:endParaRPr sz="900" b="0" i="0" u="none" strike="noStrike" cap="none">
              <a:solidFill>
                <a:schemeClr val="lt1"/>
              </a:solidFill>
              <a:latin typeface="游ゴシック" panose="020B0400000000000000" pitchFamily="50" charset="-128"/>
              <a:ea typeface="游ゴシック" panose="020B0400000000000000" pitchFamily="50" charset="-128"/>
              <a:cs typeface="Meiryo"/>
              <a:sym typeface="Meiryo"/>
            </a:endParaRPr>
          </a:p>
        </p:txBody>
      </p:sp>
      <p:grpSp>
        <p:nvGrpSpPr>
          <p:cNvPr id="365" name="Google Shape;365;p11">
            <a:extLst>
              <a:ext uri="{FF2B5EF4-FFF2-40B4-BE49-F238E27FC236}">
                <a16:creationId xmlns:a16="http://schemas.microsoft.com/office/drawing/2014/main" id="{C82A8140-30C1-9230-4A3E-6CA1B475A0C3}"/>
              </a:ext>
            </a:extLst>
          </p:cNvPr>
          <p:cNvGrpSpPr/>
          <p:nvPr/>
        </p:nvGrpSpPr>
        <p:grpSpPr>
          <a:xfrm>
            <a:off x="6879948" y="-11189"/>
            <a:ext cx="1905276" cy="340065"/>
            <a:chOff x="6879948" y="-11189"/>
            <a:chExt cx="1905276" cy="340065"/>
          </a:xfrm>
        </p:grpSpPr>
        <p:sp>
          <p:nvSpPr>
            <p:cNvPr id="366" name="Google Shape;366;p11">
              <a:extLst>
                <a:ext uri="{FF2B5EF4-FFF2-40B4-BE49-F238E27FC236}">
                  <a16:creationId xmlns:a16="http://schemas.microsoft.com/office/drawing/2014/main" id="{7205E493-DD53-BEC2-88B6-45E60B5EAABA}"/>
                </a:ext>
              </a:extLst>
            </p:cNvPr>
            <p:cNvSpPr/>
            <p:nvPr/>
          </p:nvSpPr>
          <p:spPr>
            <a:xfrm rot="10800000">
              <a:off x="6879948" y="-11189"/>
              <a:ext cx="889233" cy="328877"/>
            </a:xfrm>
            <a:prstGeom prst="snip2SameRect">
              <a:avLst>
                <a:gd name="adj1" fmla="val 50000"/>
                <a:gd name="adj2" fmla="val 0"/>
              </a:avLst>
            </a:prstGeom>
            <a:solidFill>
              <a:srgbClr val="C00000"/>
            </a:solidFill>
            <a:ln>
              <a:noFill/>
            </a:ln>
          </p:spPr>
          <p:txBody>
            <a:bodyPr spcFirstLastPara="1" wrap="square" lIns="72000" tIns="36000" rIns="72000" bIns="36000" anchor="ctr"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游ゴシック" panose="020B0400000000000000" pitchFamily="50" charset="-128"/>
                <a:ea typeface="游ゴシック" panose="020B0400000000000000" pitchFamily="50" charset="-128"/>
                <a:sym typeface="Arial"/>
              </a:endParaRPr>
            </a:p>
          </p:txBody>
        </p:sp>
        <p:sp>
          <p:nvSpPr>
            <p:cNvPr id="367" name="Google Shape;367;p11">
              <a:extLst>
                <a:ext uri="{FF2B5EF4-FFF2-40B4-BE49-F238E27FC236}">
                  <a16:creationId xmlns:a16="http://schemas.microsoft.com/office/drawing/2014/main" id="{EF5FF6A3-35F3-28F0-92A1-D6E8AF255FE4}"/>
                </a:ext>
              </a:extLst>
            </p:cNvPr>
            <p:cNvSpPr/>
            <p:nvPr/>
          </p:nvSpPr>
          <p:spPr>
            <a:xfrm rot="10800000">
              <a:off x="7895991" y="-1"/>
              <a:ext cx="889233" cy="328877"/>
            </a:xfrm>
            <a:prstGeom prst="snip2SameRect">
              <a:avLst>
                <a:gd name="adj1" fmla="val 50000"/>
                <a:gd name="adj2" fmla="val 0"/>
              </a:avLst>
            </a:prstGeom>
            <a:solidFill>
              <a:srgbClr val="D9D9D9"/>
            </a:solidFill>
            <a:ln>
              <a:noFill/>
            </a:ln>
          </p:spPr>
          <p:txBody>
            <a:bodyPr spcFirstLastPara="1" wrap="square" lIns="72000" tIns="36000" rIns="72000" bIns="36000" anchor="ctr"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游ゴシック" panose="020B0400000000000000" pitchFamily="50" charset="-128"/>
                <a:ea typeface="游ゴシック" panose="020B0400000000000000" pitchFamily="50" charset="-128"/>
                <a:sym typeface="Arial"/>
              </a:endParaRPr>
            </a:p>
          </p:txBody>
        </p:sp>
        <p:sp>
          <p:nvSpPr>
            <p:cNvPr id="368" name="Google Shape;368;p11">
              <a:extLst>
                <a:ext uri="{FF2B5EF4-FFF2-40B4-BE49-F238E27FC236}">
                  <a16:creationId xmlns:a16="http://schemas.microsoft.com/office/drawing/2014/main" id="{37E6B081-E6CA-DF42-E20E-E983A8194021}"/>
                </a:ext>
              </a:extLst>
            </p:cNvPr>
            <p:cNvSpPr txBox="1"/>
            <p:nvPr/>
          </p:nvSpPr>
          <p:spPr>
            <a:xfrm>
              <a:off x="6926087" y="45296"/>
              <a:ext cx="796954" cy="21544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lt1"/>
                  </a:solidFill>
                  <a:latin typeface="游ゴシック" panose="020B0400000000000000" pitchFamily="50" charset="-128"/>
                  <a:ea typeface="游ゴシック" panose="020B0400000000000000" pitchFamily="50" charset="-128"/>
                  <a:sym typeface="Arial"/>
                </a:rPr>
                <a:t>タイアップ</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p:txBody>
        </p:sp>
        <p:sp>
          <p:nvSpPr>
            <p:cNvPr id="369" name="Google Shape;369;p11">
              <a:extLst>
                <a:ext uri="{FF2B5EF4-FFF2-40B4-BE49-F238E27FC236}">
                  <a16:creationId xmlns:a16="http://schemas.microsoft.com/office/drawing/2014/main" id="{D327EF22-1369-CC2E-1AEC-44506395CBE8}"/>
                </a:ext>
              </a:extLst>
            </p:cNvPr>
            <p:cNvSpPr txBox="1"/>
            <p:nvPr/>
          </p:nvSpPr>
          <p:spPr>
            <a:xfrm>
              <a:off x="7942130" y="45296"/>
              <a:ext cx="796954" cy="21544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游ゴシック" panose="020B0400000000000000" pitchFamily="50" charset="-128"/>
                  <a:ea typeface="游ゴシック" panose="020B0400000000000000" pitchFamily="50" charset="-128"/>
                  <a:sym typeface="Arial"/>
                </a:rPr>
                <a:t>オプション</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p:txBody>
        </p:sp>
      </p:grpSp>
      <p:pic>
        <p:nvPicPr>
          <p:cNvPr id="3" name="図 2">
            <a:extLst>
              <a:ext uri="{FF2B5EF4-FFF2-40B4-BE49-F238E27FC236}">
                <a16:creationId xmlns:a16="http://schemas.microsoft.com/office/drawing/2014/main" id="{3BB1B774-4831-2F4D-9085-C148AA5AB728}"/>
              </a:ext>
            </a:extLst>
          </p:cNvPr>
          <p:cNvPicPr>
            <a:picLocks noChangeAspect="1"/>
          </p:cNvPicPr>
          <p:nvPr/>
        </p:nvPicPr>
        <p:blipFill rotWithShape="1">
          <a:blip r:embed="rId3"/>
          <a:srcRect l="32806" t="29880" r="17425" b="25789"/>
          <a:stretch/>
        </p:blipFill>
        <p:spPr>
          <a:xfrm>
            <a:off x="2445507" y="1810867"/>
            <a:ext cx="1893886" cy="1124635"/>
          </a:xfrm>
          <a:prstGeom prst="rect">
            <a:avLst/>
          </a:prstGeom>
          <a:ln>
            <a:solidFill>
              <a:schemeClr val="bg1">
                <a:lumMod val="65000"/>
              </a:schemeClr>
            </a:solidFill>
          </a:ln>
        </p:spPr>
      </p:pic>
      <p:sp>
        <p:nvSpPr>
          <p:cNvPr id="10" name="正方形/長方形 9">
            <a:extLst>
              <a:ext uri="{FF2B5EF4-FFF2-40B4-BE49-F238E27FC236}">
                <a16:creationId xmlns:a16="http://schemas.microsoft.com/office/drawing/2014/main" id="{899A19BD-5D1A-C0CF-93D4-909B975B50C1}"/>
              </a:ext>
            </a:extLst>
          </p:cNvPr>
          <p:cNvSpPr/>
          <p:nvPr/>
        </p:nvSpPr>
        <p:spPr>
          <a:xfrm>
            <a:off x="1403971" y="2049249"/>
            <a:ext cx="381000" cy="7429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409B8DE8-EF3E-44D2-93C8-C1505F5FAD68}"/>
              </a:ext>
            </a:extLst>
          </p:cNvPr>
          <p:cNvCxnSpPr/>
          <p:nvPr/>
        </p:nvCxnSpPr>
        <p:spPr>
          <a:xfrm>
            <a:off x="511796" y="2261974"/>
            <a:ext cx="3238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35C22DC9-42CE-E20A-3335-8251F1B71FB5}"/>
              </a:ext>
            </a:extLst>
          </p:cNvPr>
          <p:cNvCxnSpPr/>
          <p:nvPr/>
        </p:nvCxnSpPr>
        <p:spPr>
          <a:xfrm>
            <a:off x="508621" y="2300074"/>
            <a:ext cx="32385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42" name="Google Shape;166;p5">
            <a:extLst>
              <a:ext uri="{FF2B5EF4-FFF2-40B4-BE49-F238E27FC236}">
                <a16:creationId xmlns:a16="http://schemas.microsoft.com/office/drawing/2014/main" id="{B0481763-0690-0219-CE3A-EC20F26C08A9}"/>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225772" y="3857582"/>
            <a:ext cx="970027" cy="1830616"/>
          </a:xfrm>
          <a:prstGeom prst="rect">
            <a:avLst/>
          </a:prstGeom>
          <a:noFill/>
          <a:ln>
            <a:noFill/>
          </a:ln>
        </p:spPr>
      </p:pic>
      <p:pic>
        <p:nvPicPr>
          <p:cNvPr id="43" name="図 42">
            <a:extLst>
              <a:ext uri="{FF2B5EF4-FFF2-40B4-BE49-F238E27FC236}">
                <a16:creationId xmlns:a16="http://schemas.microsoft.com/office/drawing/2014/main" id="{9119EDBE-8603-808E-FEAB-DDA2F542ED5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263907" y="3974207"/>
            <a:ext cx="884224" cy="1654822"/>
          </a:xfrm>
          <a:prstGeom prst="rect">
            <a:avLst/>
          </a:prstGeom>
        </p:spPr>
      </p:pic>
      <p:sp>
        <p:nvSpPr>
          <p:cNvPr id="44" name="正方形/長方形 43">
            <a:extLst>
              <a:ext uri="{FF2B5EF4-FFF2-40B4-BE49-F238E27FC236}">
                <a16:creationId xmlns:a16="http://schemas.microsoft.com/office/drawing/2014/main" id="{0DDEC7C1-4E69-31E9-C8E9-468247577FBE}"/>
              </a:ext>
            </a:extLst>
          </p:cNvPr>
          <p:cNvSpPr/>
          <p:nvPr/>
        </p:nvSpPr>
        <p:spPr>
          <a:xfrm>
            <a:off x="1279293" y="5075279"/>
            <a:ext cx="868838" cy="55374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panose="020B0604030504040204" pitchFamily="34" charset="-128"/>
              <a:ea typeface="Meiryo" panose="020B0604030504040204" pitchFamily="34" charset="-128"/>
            </a:endParaRPr>
          </a:p>
        </p:txBody>
      </p:sp>
      <p:sp>
        <p:nvSpPr>
          <p:cNvPr id="45" name="Google Shape;345;p11">
            <a:extLst>
              <a:ext uri="{FF2B5EF4-FFF2-40B4-BE49-F238E27FC236}">
                <a16:creationId xmlns:a16="http://schemas.microsoft.com/office/drawing/2014/main" id="{E0E01526-BE59-C41A-745B-7F91BACA8BA7}"/>
              </a:ext>
            </a:extLst>
          </p:cNvPr>
          <p:cNvSpPr/>
          <p:nvPr/>
        </p:nvSpPr>
        <p:spPr>
          <a:xfrm>
            <a:off x="97592" y="4982200"/>
            <a:ext cx="1085442" cy="215403"/>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en-US" altLang="ja-JP" sz="800" dirty="0">
                <a:solidFill>
                  <a:srgbClr val="C00000"/>
                </a:solidFill>
                <a:latin typeface="Meiryo" panose="020B0604030504040204" pitchFamily="34" charset="-128"/>
                <a:ea typeface="Meiryo" panose="020B0604030504040204" pitchFamily="34" charset="-128"/>
              </a:rPr>
              <a:t>14.6</a:t>
            </a:r>
            <a:r>
              <a:rPr lang="ja-JP" altLang="en-US" sz="800" b="0" i="0" u="none" strike="noStrike" cap="none" dirty="0">
                <a:solidFill>
                  <a:srgbClr val="C00000"/>
                </a:solidFill>
                <a:latin typeface="Meiryo" panose="020B0604030504040204" pitchFamily="34" charset="-128"/>
                <a:ea typeface="Meiryo" panose="020B0604030504040204" pitchFamily="34" charset="-128"/>
                <a:sym typeface="Arial"/>
              </a:rPr>
              <a:t>万フォロワー</a:t>
            </a:r>
            <a:endParaRPr sz="800" b="0" i="0" u="none" strike="noStrike" cap="none" dirty="0">
              <a:solidFill>
                <a:srgbClr val="C00000"/>
              </a:solidFill>
              <a:latin typeface="Meiryo" panose="020B0604030504040204" pitchFamily="34" charset="-128"/>
              <a:ea typeface="Meiryo" panose="020B0604030504040204" pitchFamily="34" charset="-128"/>
              <a:sym typeface="Arial"/>
            </a:endParaRPr>
          </a:p>
        </p:txBody>
      </p:sp>
      <p:pic>
        <p:nvPicPr>
          <p:cNvPr id="1026" name="Picture 2" descr="X」のロゴ、そういえばアレに似てない？ - ITmedia NEWS">
            <a:extLst>
              <a:ext uri="{FF2B5EF4-FFF2-40B4-BE49-F238E27FC236}">
                <a16:creationId xmlns:a16="http://schemas.microsoft.com/office/drawing/2014/main" id="{C2BF0E6A-D9BA-CA03-C8F3-B3B8036F4F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522" y="4481942"/>
            <a:ext cx="558607" cy="418955"/>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グラフィカル ユーザー インターフェイス, Web サイト&#10;&#10;自動的に生成された説明">
            <a:extLst>
              <a:ext uri="{FF2B5EF4-FFF2-40B4-BE49-F238E27FC236}">
                <a16:creationId xmlns:a16="http://schemas.microsoft.com/office/drawing/2014/main" id="{B20C42BE-6AF2-8D75-B4C7-71E9D0FCEB08}"/>
              </a:ext>
            </a:extLst>
          </p:cNvPr>
          <p:cNvPicPr>
            <a:picLocks noChangeAspect="1"/>
          </p:cNvPicPr>
          <p:nvPr/>
        </p:nvPicPr>
        <p:blipFill>
          <a:blip r:embed="rId7"/>
          <a:stretch>
            <a:fillRect/>
          </a:stretch>
        </p:blipFill>
        <p:spPr>
          <a:xfrm>
            <a:off x="397496" y="1873229"/>
            <a:ext cx="1516753" cy="1101432"/>
          </a:xfrm>
          <a:prstGeom prst="rect">
            <a:avLst/>
          </a:prstGeom>
        </p:spPr>
      </p:pic>
      <p:pic>
        <p:nvPicPr>
          <p:cNvPr id="11" name="Google Shape;745;p26">
            <a:extLst>
              <a:ext uri="{FF2B5EF4-FFF2-40B4-BE49-F238E27FC236}">
                <a16:creationId xmlns:a16="http://schemas.microsoft.com/office/drawing/2014/main" id="{9B55848B-30E2-9DD7-C71A-41E31A2E0EA8}"/>
              </a:ext>
            </a:extLst>
          </p:cNvPr>
          <p:cNvPicPr preferRelativeResize="0"/>
          <p:nvPr/>
        </p:nvPicPr>
        <p:blipFill rotWithShape="1">
          <a:blip r:embed="rId8" cstate="print">
            <a:alphaModFix/>
            <a:extLst>
              <a:ext uri="{28A0092B-C50C-407E-A947-70E740481C1C}">
                <a14:useLocalDpi xmlns:a14="http://schemas.microsoft.com/office/drawing/2010/main"/>
              </a:ext>
            </a:extLst>
          </a:blip>
          <a:srcRect t="-1343"/>
          <a:stretch/>
        </p:blipFill>
        <p:spPr>
          <a:xfrm>
            <a:off x="1397621" y="2049912"/>
            <a:ext cx="510278" cy="425783"/>
          </a:xfrm>
          <a:prstGeom prst="rect">
            <a:avLst/>
          </a:prstGeom>
          <a:noFill/>
          <a:ln>
            <a:noFill/>
          </a:ln>
        </p:spPr>
      </p:pic>
      <p:grpSp>
        <p:nvGrpSpPr>
          <p:cNvPr id="6" name="グループ化 5">
            <a:extLst>
              <a:ext uri="{FF2B5EF4-FFF2-40B4-BE49-F238E27FC236}">
                <a16:creationId xmlns:a16="http://schemas.microsoft.com/office/drawing/2014/main" id="{A8181D95-80F7-F038-2F52-779163ACF559}"/>
              </a:ext>
            </a:extLst>
          </p:cNvPr>
          <p:cNvGrpSpPr/>
          <p:nvPr/>
        </p:nvGrpSpPr>
        <p:grpSpPr>
          <a:xfrm>
            <a:off x="1712507" y="2175622"/>
            <a:ext cx="582404" cy="1187938"/>
            <a:chOff x="-1470761" y="925977"/>
            <a:chExt cx="582404" cy="1187938"/>
          </a:xfrm>
        </p:grpSpPr>
        <p:sp>
          <p:nvSpPr>
            <p:cNvPr id="4" name="角丸四角形 3">
              <a:extLst>
                <a:ext uri="{FF2B5EF4-FFF2-40B4-BE49-F238E27FC236}">
                  <a16:creationId xmlns:a16="http://schemas.microsoft.com/office/drawing/2014/main" id="{5A33CB9A-49B3-E8C3-7BD0-14200F548F96}"/>
                </a:ext>
              </a:extLst>
            </p:cNvPr>
            <p:cNvSpPr/>
            <p:nvPr/>
          </p:nvSpPr>
          <p:spPr>
            <a:xfrm>
              <a:off x="-1469988" y="925977"/>
              <a:ext cx="581631" cy="116401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a:extLst>
                <a:ext uri="{FF2B5EF4-FFF2-40B4-BE49-F238E27FC236}">
                  <a16:creationId xmlns:a16="http://schemas.microsoft.com/office/drawing/2014/main" id="{31CEAEC4-4AC8-796F-70E9-3466B54AC696}"/>
                </a:ext>
              </a:extLst>
            </p:cNvPr>
            <p:cNvPicPr>
              <a:picLocks noChangeAspect="1"/>
            </p:cNvPicPr>
            <p:nvPr/>
          </p:nvPicPr>
          <p:blipFill>
            <a:blip r:embed="rId9"/>
            <a:stretch>
              <a:fillRect/>
            </a:stretch>
          </p:blipFill>
          <p:spPr>
            <a:xfrm>
              <a:off x="-1470761" y="925977"/>
              <a:ext cx="581631" cy="1187938"/>
            </a:xfrm>
            <a:prstGeom prst="rect">
              <a:avLst/>
            </a:prstGeom>
          </p:spPr>
        </p:pic>
      </p:grpSp>
      <p:sp>
        <p:nvSpPr>
          <p:cNvPr id="7" name="正方形/長方形 6">
            <a:extLst>
              <a:ext uri="{FF2B5EF4-FFF2-40B4-BE49-F238E27FC236}">
                <a16:creationId xmlns:a16="http://schemas.microsoft.com/office/drawing/2014/main" id="{CBF2FDE3-5EED-CB50-B77B-F66C94CD4DEE}"/>
              </a:ext>
            </a:extLst>
          </p:cNvPr>
          <p:cNvSpPr/>
          <p:nvPr/>
        </p:nvSpPr>
        <p:spPr>
          <a:xfrm>
            <a:off x="2678815" y="2327594"/>
            <a:ext cx="930005" cy="6079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Picture 2">
            <a:extLst>
              <a:ext uri="{FF2B5EF4-FFF2-40B4-BE49-F238E27FC236}">
                <a16:creationId xmlns:a16="http://schemas.microsoft.com/office/drawing/2014/main" id="{F9B0219A-ED26-411E-69A5-1E54D36DB6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78815" y="2327594"/>
            <a:ext cx="930005" cy="486799"/>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descr="テキスト&#10;&#10;AI によって生成されたコンテンツは間違っている可能性があります。">
            <a:extLst>
              <a:ext uri="{FF2B5EF4-FFF2-40B4-BE49-F238E27FC236}">
                <a16:creationId xmlns:a16="http://schemas.microsoft.com/office/drawing/2014/main" id="{47DCAA02-22D3-E318-B034-BB5FDA10F84A}"/>
              </a:ext>
            </a:extLst>
          </p:cNvPr>
          <p:cNvPicPr>
            <a:picLocks noChangeAspect="1"/>
          </p:cNvPicPr>
          <p:nvPr/>
        </p:nvPicPr>
        <p:blipFill>
          <a:blip r:embed="rId11"/>
          <a:stretch>
            <a:fillRect/>
          </a:stretch>
        </p:blipFill>
        <p:spPr>
          <a:xfrm>
            <a:off x="2678815" y="2007493"/>
            <a:ext cx="875905" cy="133672"/>
          </a:xfrm>
          <a:prstGeom prst="rect">
            <a:avLst/>
          </a:prstGeom>
        </p:spPr>
      </p:pic>
      <p:pic>
        <p:nvPicPr>
          <p:cNvPr id="18" name="図 17">
            <a:extLst>
              <a:ext uri="{FF2B5EF4-FFF2-40B4-BE49-F238E27FC236}">
                <a16:creationId xmlns:a16="http://schemas.microsoft.com/office/drawing/2014/main" id="{608D7AD2-BE7D-9BB1-B1B7-A408996A1410}"/>
              </a:ext>
            </a:extLst>
          </p:cNvPr>
          <p:cNvPicPr>
            <a:picLocks noChangeAspect="1"/>
          </p:cNvPicPr>
          <p:nvPr/>
        </p:nvPicPr>
        <p:blipFill>
          <a:blip r:embed="rId12"/>
          <a:stretch>
            <a:fillRect/>
          </a:stretch>
        </p:blipFill>
        <p:spPr>
          <a:xfrm>
            <a:off x="2693456" y="2221703"/>
            <a:ext cx="912144" cy="92475"/>
          </a:xfrm>
          <a:prstGeom prst="rect">
            <a:avLst/>
          </a:prstGeom>
        </p:spPr>
      </p:pic>
      <p:grpSp>
        <p:nvGrpSpPr>
          <p:cNvPr id="28" name="グループ化 27">
            <a:extLst>
              <a:ext uri="{FF2B5EF4-FFF2-40B4-BE49-F238E27FC236}">
                <a16:creationId xmlns:a16="http://schemas.microsoft.com/office/drawing/2014/main" id="{8FFB73EC-846C-BAE9-1EC9-53FB0D880060}"/>
              </a:ext>
            </a:extLst>
          </p:cNvPr>
          <p:cNvGrpSpPr/>
          <p:nvPr/>
        </p:nvGrpSpPr>
        <p:grpSpPr>
          <a:xfrm>
            <a:off x="2888501" y="3775644"/>
            <a:ext cx="1004123" cy="2051948"/>
            <a:chOff x="2888501" y="3775644"/>
            <a:chExt cx="1004123" cy="2051948"/>
          </a:xfrm>
        </p:grpSpPr>
        <p:pic>
          <p:nvPicPr>
            <p:cNvPr id="21" name="図 20">
              <a:extLst>
                <a:ext uri="{FF2B5EF4-FFF2-40B4-BE49-F238E27FC236}">
                  <a16:creationId xmlns:a16="http://schemas.microsoft.com/office/drawing/2014/main" id="{B1DCF754-6868-1DD5-A3A1-B5A035017B09}"/>
                </a:ext>
              </a:extLst>
            </p:cNvPr>
            <p:cNvPicPr>
              <a:picLocks noChangeAspect="1"/>
            </p:cNvPicPr>
            <p:nvPr/>
          </p:nvPicPr>
          <p:blipFill rotWithShape="1">
            <a:blip r:embed="rId13"/>
            <a:srcRect l="1669" t="28164" r="78999" b="21204"/>
            <a:stretch/>
          </p:blipFill>
          <p:spPr>
            <a:xfrm>
              <a:off x="2920067" y="3881241"/>
              <a:ext cx="940989" cy="1642997"/>
            </a:xfrm>
            <a:prstGeom prst="rect">
              <a:avLst/>
            </a:prstGeom>
          </p:spPr>
        </p:pic>
        <p:pic>
          <p:nvPicPr>
            <p:cNvPr id="19" name="図 18">
              <a:extLst>
                <a:ext uri="{FF2B5EF4-FFF2-40B4-BE49-F238E27FC236}">
                  <a16:creationId xmlns:a16="http://schemas.microsoft.com/office/drawing/2014/main" id="{E4C7E885-FFAB-76B0-15C2-34652F48CEB8}"/>
                </a:ext>
              </a:extLst>
            </p:cNvPr>
            <p:cNvPicPr>
              <a:picLocks noChangeAspect="1"/>
            </p:cNvPicPr>
            <p:nvPr/>
          </p:nvPicPr>
          <p:blipFill>
            <a:blip r:embed="rId12"/>
            <a:stretch>
              <a:fillRect/>
            </a:stretch>
          </p:blipFill>
          <p:spPr>
            <a:xfrm>
              <a:off x="2989312" y="4275162"/>
              <a:ext cx="839042" cy="89222"/>
            </a:xfrm>
            <a:prstGeom prst="rect">
              <a:avLst/>
            </a:prstGeom>
          </p:spPr>
        </p:pic>
        <p:pic>
          <p:nvPicPr>
            <p:cNvPr id="22" name="図 21" descr="テキスト&#10;&#10;AI によって生成されたコンテンツは間違っている可能性があります。">
              <a:extLst>
                <a:ext uri="{FF2B5EF4-FFF2-40B4-BE49-F238E27FC236}">
                  <a16:creationId xmlns:a16="http://schemas.microsoft.com/office/drawing/2014/main" id="{644BD671-FCE7-E401-1E42-774D49AEF5D5}"/>
                </a:ext>
              </a:extLst>
            </p:cNvPr>
            <p:cNvPicPr>
              <a:picLocks noChangeAspect="1"/>
            </p:cNvPicPr>
            <p:nvPr/>
          </p:nvPicPr>
          <p:blipFill>
            <a:blip r:embed="rId11"/>
            <a:stretch>
              <a:fillRect/>
            </a:stretch>
          </p:blipFill>
          <p:spPr>
            <a:xfrm>
              <a:off x="2934862" y="4010467"/>
              <a:ext cx="893492" cy="137665"/>
            </a:xfrm>
            <a:prstGeom prst="rect">
              <a:avLst/>
            </a:prstGeom>
          </p:spPr>
        </p:pic>
        <p:pic>
          <p:nvPicPr>
            <p:cNvPr id="27" name="図 26" descr="テキスト, 手紙&#10;&#10;AI によって生成されたコンテンツは間違っている可能性があります。">
              <a:extLst>
                <a:ext uri="{FF2B5EF4-FFF2-40B4-BE49-F238E27FC236}">
                  <a16:creationId xmlns:a16="http://schemas.microsoft.com/office/drawing/2014/main" id="{D8DC751D-5D6E-D04A-F6E9-D463A23B3D76}"/>
                </a:ext>
              </a:extLst>
            </p:cNvPr>
            <p:cNvPicPr>
              <a:picLocks noChangeAspect="1"/>
            </p:cNvPicPr>
            <p:nvPr/>
          </p:nvPicPr>
          <p:blipFill>
            <a:blip r:embed="rId14"/>
            <a:srcRect t="5" b="28513"/>
            <a:stretch/>
          </p:blipFill>
          <p:spPr>
            <a:xfrm>
              <a:off x="2934862" y="4415920"/>
              <a:ext cx="926194" cy="1366446"/>
            </a:xfrm>
            <a:prstGeom prst="rect">
              <a:avLst/>
            </a:prstGeom>
          </p:spPr>
        </p:pic>
        <p:pic>
          <p:nvPicPr>
            <p:cNvPr id="20" name="Google Shape;166;p5">
              <a:extLst>
                <a:ext uri="{FF2B5EF4-FFF2-40B4-BE49-F238E27FC236}">
                  <a16:creationId xmlns:a16="http://schemas.microsoft.com/office/drawing/2014/main" id="{33F62A6E-5AD6-B23E-6126-B711B5902302}"/>
                </a:ext>
              </a:extLst>
            </p:cNvPr>
            <p:cNvPicPr preferRelativeResize="0"/>
            <p:nvPr/>
          </p:nvPicPr>
          <p:blipFill rotWithShape="1">
            <a:blip r:embed="rId15" cstate="print">
              <a:alphaModFix/>
              <a:extLst>
                <a:ext uri="{28A0092B-C50C-407E-A947-70E740481C1C}">
                  <a14:useLocalDpi xmlns:a14="http://schemas.microsoft.com/office/drawing/2010/main"/>
                </a:ext>
              </a:extLst>
            </a:blip>
            <a:srcRect/>
            <a:stretch/>
          </p:blipFill>
          <p:spPr>
            <a:xfrm>
              <a:off x="2888501" y="3775644"/>
              <a:ext cx="1004123" cy="2051948"/>
            </a:xfrm>
            <a:prstGeom prst="rect">
              <a:avLst/>
            </a:prstGeom>
            <a:noFill/>
            <a:ln>
              <a:noFill/>
            </a:ln>
          </p:spPr>
        </p:pic>
      </p:grpSp>
    </p:spTree>
    <p:extLst>
      <p:ext uri="{BB962C8B-B14F-4D97-AF65-F5344CB8AC3E}">
        <p14:creationId xmlns:p14="http://schemas.microsoft.com/office/powerpoint/2010/main" val="44698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80" name="Google Shape;480;p14"/>
          <p:cNvSpPr txBox="1"/>
          <p:nvPr/>
        </p:nvSpPr>
        <p:spPr>
          <a:xfrm>
            <a:off x="361520" y="271453"/>
            <a:ext cx="1769123" cy="331353"/>
          </a:xfrm>
          <a:prstGeom prst="rect">
            <a:avLst/>
          </a:prstGeom>
          <a:noFill/>
          <a:ln>
            <a:noFill/>
          </a:ln>
        </p:spPr>
        <p:txBody>
          <a:bodyPr spcFirstLastPara="1" wrap="square" lIns="91425" tIns="91425" rIns="91425" bIns="91425" anchor="ctr" anchorCtr="0">
            <a:noAutofit/>
          </a:bodyPr>
          <a:lstStyle/>
          <a:p>
            <a:pPr>
              <a:lnSpc>
                <a:spcPct val="110000"/>
              </a:lnSpc>
              <a:buClr>
                <a:srgbClr val="000000"/>
              </a:buClr>
              <a:buSzPts val="1500"/>
            </a:pPr>
            <a:r>
              <a:rPr lang="ja-JP" altLang="en-US" sz="1500" b="1" dirty="0">
                <a:solidFill>
                  <a:srgbClr val="7F7F7F"/>
                </a:solidFill>
                <a:latin typeface="游ゴシック" panose="020B0400000000000000" pitchFamily="50" charset="-128"/>
                <a:ea typeface="游ゴシック" panose="020B0400000000000000" pitchFamily="50" charset="-128"/>
                <a:sym typeface="Arial"/>
              </a:rPr>
              <a:t>公式</a:t>
            </a:r>
            <a:r>
              <a:rPr lang="en-US" altLang="ja-JP" sz="1500" b="1" dirty="0">
                <a:solidFill>
                  <a:srgbClr val="7F7F7F"/>
                </a:solidFill>
                <a:latin typeface="游ゴシック" panose="020B0400000000000000" pitchFamily="50" charset="-128"/>
                <a:ea typeface="游ゴシック" panose="020B0400000000000000" pitchFamily="50" charset="-128"/>
                <a:sym typeface="Arial"/>
              </a:rPr>
              <a:t>SNS</a:t>
            </a:r>
            <a:r>
              <a:rPr lang="ja-JP" altLang="en-US" sz="1500" b="1" dirty="0">
                <a:solidFill>
                  <a:srgbClr val="7F7F7F"/>
                </a:solidFill>
                <a:latin typeface="游ゴシック" panose="020B0400000000000000" pitchFamily="50" charset="-128"/>
                <a:ea typeface="游ゴシック" panose="020B0400000000000000" pitchFamily="50" charset="-128"/>
                <a:sym typeface="Arial"/>
              </a:rPr>
              <a:t>ブースト</a:t>
            </a:r>
            <a:endParaRPr sz="1400" dirty="0">
              <a:solidFill>
                <a:srgbClr val="000000"/>
              </a:solidFill>
              <a:latin typeface="游ゴシック" panose="020B0400000000000000" pitchFamily="50" charset="-128"/>
              <a:ea typeface="游ゴシック" panose="020B0400000000000000" pitchFamily="50" charset="-128"/>
              <a:sym typeface="Arial"/>
            </a:endParaRPr>
          </a:p>
        </p:txBody>
      </p:sp>
      <p:cxnSp>
        <p:nvCxnSpPr>
          <p:cNvPr id="481" name="Google Shape;481;p14"/>
          <p:cNvCxnSpPr>
            <a:stCxn id="480" idx="3"/>
          </p:cNvCxnSpPr>
          <p:nvPr/>
        </p:nvCxnSpPr>
        <p:spPr>
          <a:xfrm rot="10800000" flipH="1">
            <a:off x="2130641" y="434727"/>
            <a:ext cx="6761100" cy="2400"/>
          </a:xfrm>
          <a:prstGeom prst="straightConnector1">
            <a:avLst/>
          </a:prstGeom>
          <a:noFill/>
          <a:ln w="9525" cap="rnd" cmpd="sng">
            <a:solidFill>
              <a:srgbClr val="CCCCCC"/>
            </a:solidFill>
            <a:prstDash val="solid"/>
            <a:miter lim="800000"/>
            <a:headEnd type="none" w="sm" len="sm"/>
            <a:tailEnd type="none" w="sm" len="sm"/>
          </a:ln>
        </p:spPr>
      </p:cxnSp>
      <p:grpSp>
        <p:nvGrpSpPr>
          <p:cNvPr id="482" name="Google Shape;482;p14"/>
          <p:cNvGrpSpPr/>
          <p:nvPr/>
        </p:nvGrpSpPr>
        <p:grpSpPr>
          <a:xfrm>
            <a:off x="6879948" y="-2800"/>
            <a:ext cx="1905274" cy="328877"/>
            <a:chOff x="6879948" y="-2800"/>
            <a:chExt cx="1905274" cy="328877"/>
          </a:xfrm>
        </p:grpSpPr>
        <p:sp>
          <p:nvSpPr>
            <p:cNvPr id="483" name="Google Shape;483;p14"/>
            <p:cNvSpPr/>
            <p:nvPr/>
          </p:nvSpPr>
          <p:spPr>
            <a:xfrm rot="10800000">
              <a:off x="6879948" y="-2800"/>
              <a:ext cx="889233" cy="328877"/>
            </a:xfrm>
            <a:prstGeom prst="snip2SameRect">
              <a:avLst>
                <a:gd name="adj1" fmla="val 50000"/>
                <a:gd name="adj2" fmla="val 0"/>
              </a:avLst>
            </a:prstGeom>
            <a:solidFill>
              <a:srgbClr val="D9D9D9"/>
            </a:solidFill>
            <a:ln>
              <a:noFill/>
            </a:ln>
          </p:spPr>
          <p:txBody>
            <a:bodyPr spcFirstLastPara="1" wrap="square" lIns="72000" tIns="36000" rIns="72000" bIns="36000" anchor="ctr" anchorCtr="0">
              <a:noAutofit/>
            </a:bodyPr>
            <a:lstStyle/>
            <a:p>
              <a:pPr>
                <a:buClr>
                  <a:schemeClr val="dk1"/>
                </a:buClr>
                <a:buSzPts val="900"/>
              </a:pPr>
              <a:endParaRPr sz="900">
                <a:solidFill>
                  <a:schemeClr val="dk1"/>
                </a:solidFill>
                <a:latin typeface="游ゴシック" panose="020B0400000000000000" pitchFamily="50" charset="-128"/>
                <a:ea typeface="游ゴシック" panose="020B0400000000000000" pitchFamily="50" charset="-128"/>
                <a:sym typeface="Arial"/>
              </a:endParaRPr>
            </a:p>
          </p:txBody>
        </p:sp>
        <p:sp>
          <p:nvSpPr>
            <p:cNvPr id="484" name="Google Shape;484;p14"/>
            <p:cNvSpPr/>
            <p:nvPr/>
          </p:nvSpPr>
          <p:spPr>
            <a:xfrm rot="10800000">
              <a:off x="7895990" y="-1"/>
              <a:ext cx="889233" cy="326078"/>
            </a:xfrm>
            <a:prstGeom prst="snip2SameRect">
              <a:avLst>
                <a:gd name="adj1" fmla="val 50000"/>
                <a:gd name="adj2" fmla="val 0"/>
              </a:avLst>
            </a:prstGeom>
            <a:solidFill>
              <a:srgbClr val="C00000"/>
            </a:solidFill>
            <a:ln>
              <a:noFill/>
            </a:ln>
          </p:spPr>
          <p:txBody>
            <a:bodyPr spcFirstLastPara="1" wrap="square" lIns="72000" tIns="36000" rIns="72000" bIns="36000" anchor="ctr" anchorCtr="0">
              <a:noAutofit/>
            </a:bodyPr>
            <a:lstStyle/>
            <a:p>
              <a:pPr>
                <a:buClr>
                  <a:schemeClr val="dk1"/>
                </a:buClr>
                <a:buSzPts val="900"/>
              </a:pPr>
              <a:endParaRPr sz="900">
                <a:solidFill>
                  <a:schemeClr val="dk1"/>
                </a:solidFill>
                <a:latin typeface="游ゴシック" panose="020B0400000000000000" pitchFamily="50" charset="-128"/>
                <a:ea typeface="游ゴシック" panose="020B0400000000000000" pitchFamily="50" charset="-128"/>
                <a:sym typeface="Arial"/>
              </a:endParaRPr>
            </a:p>
          </p:txBody>
        </p:sp>
        <p:sp>
          <p:nvSpPr>
            <p:cNvPr id="485" name="Google Shape;485;p14"/>
            <p:cNvSpPr txBox="1"/>
            <p:nvPr/>
          </p:nvSpPr>
          <p:spPr>
            <a:xfrm>
              <a:off x="6926087" y="45296"/>
              <a:ext cx="796954" cy="215444"/>
            </a:xfrm>
            <a:prstGeom prst="rect">
              <a:avLst/>
            </a:prstGeom>
            <a:noFill/>
            <a:ln>
              <a:noFill/>
            </a:ln>
          </p:spPr>
          <p:txBody>
            <a:bodyPr spcFirstLastPara="1" wrap="square" lIns="91425" tIns="45700" rIns="91425" bIns="45700" anchor="ctr" anchorCtr="0">
              <a:spAutoFit/>
            </a:bodyPr>
            <a:lstStyle/>
            <a:p>
              <a:pPr algn="ctr">
                <a:buClr>
                  <a:srgbClr val="000000"/>
                </a:buClr>
                <a:buSzPts val="800"/>
              </a:pPr>
              <a:r>
                <a:rPr lang="ja-JP" altLang="en-US" sz="800">
                  <a:solidFill>
                    <a:schemeClr val="dk1"/>
                  </a:solidFill>
                  <a:latin typeface="游ゴシック" panose="020B0400000000000000" pitchFamily="50" charset="-128"/>
                  <a:ea typeface="游ゴシック" panose="020B0400000000000000" pitchFamily="50" charset="-128"/>
                  <a:sym typeface="Arial"/>
                </a:rPr>
                <a:t>タイアップ</a:t>
              </a:r>
              <a:endParaRPr sz="1400">
                <a:solidFill>
                  <a:srgbClr val="000000"/>
                </a:solidFill>
                <a:latin typeface="游ゴシック" panose="020B0400000000000000" pitchFamily="50" charset="-128"/>
                <a:ea typeface="游ゴシック" panose="020B0400000000000000" pitchFamily="50" charset="-128"/>
                <a:sym typeface="Arial"/>
              </a:endParaRPr>
            </a:p>
          </p:txBody>
        </p:sp>
        <p:sp>
          <p:nvSpPr>
            <p:cNvPr id="486" name="Google Shape;486;p14"/>
            <p:cNvSpPr txBox="1"/>
            <p:nvPr/>
          </p:nvSpPr>
          <p:spPr>
            <a:xfrm>
              <a:off x="7942130" y="45296"/>
              <a:ext cx="796954" cy="215444"/>
            </a:xfrm>
            <a:prstGeom prst="rect">
              <a:avLst/>
            </a:prstGeom>
            <a:noFill/>
            <a:ln>
              <a:noFill/>
            </a:ln>
          </p:spPr>
          <p:txBody>
            <a:bodyPr spcFirstLastPara="1" wrap="square" lIns="91425" tIns="45700" rIns="91425" bIns="45700" anchor="ctr" anchorCtr="0">
              <a:spAutoFit/>
            </a:bodyPr>
            <a:lstStyle/>
            <a:p>
              <a:pPr algn="ctr">
                <a:buClr>
                  <a:srgbClr val="000000"/>
                </a:buClr>
                <a:buSzPts val="800"/>
              </a:pPr>
              <a:r>
                <a:rPr lang="ja-JP" altLang="en-US" sz="800">
                  <a:solidFill>
                    <a:schemeClr val="lt1"/>
                  </a:solidFill>
                  <a:latin typeface="游ゴシック" panose="020B0400000000000000" pitchFamily="50" charset="-128"/>
                  <a:ea typeface="游ゴシック" panose="020B0400000000000000" pitchFamily="50" charset="-128"/>
                  <a:sym typeface="Arial"/>
                </a:rPr>
                <a:t>オプション</a:t>
              </a:r>
              <a:endParaRPr sz="1400">
                <a:solidFill>
                  <a:srgbClr val="000000"/>
                </a:solidFill>
                <a:latin typeface="游ゴシック" panose="020B0400000000000000" pitchFamily="50" charset="-128"/>
                <a:ea typeface="游ゴシック" panose="020B0400000000000000" pitchFamily="50" charset="-128"/>
                <a:sym typeface="Arial"/>
              </a:endParaRPr>
            </a:p>
          </p:txBody>
        </p:sp>
      </p:grpSp>
      <p:sp>
        <p:nvSpPr>
          <p:cNvPr id="25" name="Google Shape;471;p14">
            <a:extLst>
              <a:ext uri="{FF2B5EF4-FFF2-40B4-BE49-F238E27FC236}">
                <a16:creationId xmlns:a16="http://schemas.microsoft.com/office/drawing/2014/main" id="{204AAFF2-42B3-47A8-A351-4AF6CB65B9C6}"/>
              </a:ext>
            </a:extLst>
          </p:cNvPr>
          <p:cNvSpPr/>
          <p:nvPr/>
        </p:nvSpPr>
        <p:spPr>
          <a:xfrm>
            <a:off x="498905" y="5249949"/>
            <a:ext cx="5395107" cy="422088"/>
          </a:xfrm>
          <a:prstGeom prst="rect">
            <a:avLst/>
          </a:prstGeom>
          <a:noFill/>
          <a:ln>
            <a:noFill/>
          </a:ln>
        </p:spPr>
        <p:txBody>
          <a:bodyPr spcFirstLastPara="1" wrap="square" lIns="72000" tIns="36000" rIns="72000" bIns="36000" anchor="ctr" anchorCtr="0">
            <a:noAutofit/>
          </a:bodyPr>
          <a:lstStyle/>
          <a:p>
            <a:pPr>
              <a:buClr>
                <a:srgbClr val="000000"/>
              </a:buClr>
              <a:buSzPts val="700"/>
            </a:pPr>
            <a:r>
              <a:rPr lang="ja-JP" altLang="en-US" sz="700" dirty="0">
                <a:solidFill>
                  <a:srgbClr val="3F3F3F"/>
                </a:solidFill>
                <a:latin typeface="游ゴシック" panose="020B0400000000000000" pitchFamily="50" charset="-128"/>
                <a:ea typeface="游ゴシック" panose="020B0400000000000000" pitchFamily="50" charset="-128"/>
                <a:sym typeface="Arial"/>
              </a:rPr>
              <a:t>・画像はイメージです。・ご予算とターゲットに応じたシミュレーションをご提出いたします。営業までお問い合わせください。</a:t>
            </a:r>
            <a:endParaRPr lang="en-US" altLang="ja-JP" sz="700" dirty="0">
              <a:solidFill>
                <a:srgbClr val="3F3F3F"/>
              </a:solidFill>
              <a:latin typeface="游ゴシック" panose="020B0400000000000000" pitchFamily="50" charset="-128"/>
              <a:ea typeface="游ゴシック" panose="020B0400000000000000" pitchFamily="50" charset="-128"/>
              <a:sym typeface="Arial"/>
            </a:endParaRPr>
          </a:p>
          <a:p>
            <a:pPr>
              <a:buClr>
                <a:srgbClr val="000000"/>
              </a:buClr>
              <a:buSzPts val="700"/>
            </a:pPr>
            <a:r>
              <a:rPr lang="ja-JP" altLang="en-US" sz="700" dirty="0">
                <a:solidFill>
                  <a:srgbClr val="3F3F3F"/>
                </a:solidFill>
                <a:latin typeface="游ゴシック" panose="020B0400000000000000" pitchFamily="50" charset="-128"/>
                <a:ea typeface="游ゴシック" panose="020B0400000000000000" pitchFamily="50" charset="-128"/>
              </a:rPr>
              <a:t>・別途、</a:t>
            </a:r>
            <a:r>
              <a:rPr lang="en-US" altLang="ja-JP" sz="700" dirty="0">
                <a:solidFill>
                  <a:srgbClr val="3F3F3F"/>
                </a:solidFill>
                <a:latin typeface="游ゴシック" panose="020B0400000000000000" pitchFamily="50" charset="-128"/>
                <a:ea typeface="游ゴシック" panose="020B0400000000000000" pitchFamily="50" charset="-128"/>
              </a:rPr>
              <a:t>X</a:t>
            </a:r>
            <a:r>
              <a:rPr lang="ja-JP" altLang="en-US" sz="700" dirty="0">
                <a:solidFill>
                  <a:srgbClr val="3F3F3F"/>
                </a:solidFill>
                <a:latin typeface="游ゴシック" panose="020B0400000000000000" pitchFamily="50" charset="-128"/>
                <a:ea typeface="游ゴシック" panose="020B0400000000000000" pitchFamily="50" charset="-128"/>
              </a:rPr>
              <a:t>の掲載可否審査がございます。</a:t>
            </a:r>
            <a:r>
              <a:rPr lang="ja-JP" altLang="en-US" sz="700" dirty="0">
                <a:solidFill>
                  <a:srgbClr val="3F3F3F"/>
                </a:solidFill>
                <a:latin typeface="游ゴシック" panose="020B0400000000000000" pitchFamily="50" charset="-128"/>
                <a:ea typeface="游ゴシック" panose="020B0400000000000000" pitchFamily="50" charset="-128"/>
                <a:sym typeface="Arial"/>
              </a:rPr>
              <a:t> </a:t>
            </a:r>
            <a:endParaRPr sz="1400" dirty="0">
              <a:solidFill>
                <a:srgbClr val="3F3F3F"/>
              </a:solidFill>
              <a:latin typeface="游ゴシック" panose="020B0400000000000000" pitchFamily="50" charset="-128"/>
              <a:ea typeface="游ゴシック" panose="020B0400000000000000" pitchFamily="50" charset="-128"/>
              <a:sym typeface="Arial"/>
            </a:endParaRPr>
          </a:p>
        </p:txBody>
      </p:sp>
      <p:sp>
        <p:nvSpPr>
          <p:cNvPr id="29" name="Google Shape;472;p14">
            <a:extLst>
              <a:ext uri="{FF2B5EF4-FFF2-40B4-BE49-F238E27FC236}">
                <a16:creationId xmlns:a16="http://schemas.microsoft.com/office/drawing/2014/main" id="{B250B073-E10E-4663-8031-0D44FEF158E4}"/>
              </a:ext>
            </a:extLst>
          </p:cNvPr>
          <p:cNvSpPr/>
          <p:nvPr/>
        </p:nvSpPr>
        <p:spPr>
          <a:xfrm>
            <a:off x="6087444" y="1299892"/>
            <a:ext cx="2148668" cy="2068062"/>
          </a:xfrm>
          <a:prstGeom prst="ellipse">
            <a:avLst/>
          </a:prstGeom>
          <a:noFill/>
          <a:ln w="9525"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a:buClr>
                <a:srgbClr val="000000"/>
              </a:buClr>
              <a:buSzPts val="1000"/>
            </a:pPr>
            <a:endParaRPr sz="1000" b="1">
              <a:solidFill>
                <a:schemeClr val="lt1"/>
              </a:solidFill>
              <a:latin typeface="Meiryo"/>
              <a:ea typeface="Meiryo"/>
              <a:cs typeface="Meiryo"/>
              <a:sym typeface="Meiryo"/>
            </a:endParaRPr>
          </a:p>
        </p:txBody>
      </p:sp>
      <p:sp>
        <p:nvSpPr>
          <p:cNvPr id="30" name="Google Shape;473;p14">
            <a:extLst>
              <a:ext uri="{FF2B5EF4-FFF2-40B4-BE49-F238E27FC236}">
                <a16:creationId xmlns:a16="http://schemas.microsoft.com/office/drawing/2014/main" id="{39D59DFF-A5E3-405D-BB68-5EDA64A543F9}"/>
              </a:ext>
            </a:extLst>
          </p:cNvPr>
          <p:cNvSpPr/>
          <p:nvPr/>
        </p:nvSpPr>
        <p:spPr>
          <a:xfrm>
            <a:off x="6180998" y="3580120"/>
            <a:ext cx="2287132" cy="349039"/>
          </a:xfrm>
          <a:prstGeom prst="rect">
            <a:avLst/>
          </a:prstGeom>
          <a:noFill/>
          <a:ln>
            <a:noFill/>
          </a:ln>
        </p:spPr>
        <p:txBody>
          <a:bodyPr spcFirstLastPara="1" wrap="square" lIns="72000" tIns="36000" rIns="72000" bIns="36000" anchor="ctr" anchorCtr="0">
            <a:noAutofit/>
          </a:bodyPr>
          <a:lstStyle/>
          <a:p>
            <a:pPr>
              <a:buClr>
                <a:srgbClr val="000000"/>
              </a:buClr>
              <a:buSzPts val="700"/>
            </a:pPr>
            <a:r>
              <a:rPr lang="en-US" altLang="ja-JP" sz="700">
                <a:solidFill>
                  <a:srgbClr val="3F3F3F"/>
                </a:solidFill>
                <a:latin typeface="游ゴシック" panose="020B0400000000000000" pitchFamily="50" charset="-128"/>
                <a:ea typeface="游ゴシック" panose="020B0400000000000000" pitchFamily="50" charset="-128"/>
                <a:sym typeface="Arial"/>
              </a:rPr>
              <a:t>※</a:t>
            </a:r>
            <a:r>
              <a:rPr lang="ja-JP" altLang="en-US" sz="700">
                <a:solidFill>
                  <a:srgbClr val="3F3F3F"/>
                </a:solidFill>
                <a:latin typeface="游ゴシック" panose="020B0400000000000000" pitchFamily="50" charset="-128"/>
                <a:ea typeface="游ゴシック" panose="020B0400000000000000" pitchFamily="50" charset="-128"/>
                <a:sym typeface="Arial"/>
              </a:rPr>
              <a:t>誘導単価は目安です。時期や商材、</a:t>
            </a:r>
            <a:endParaRPr sz="700">
              <a:solidFill>
                <a:srgbClr val="3F3F3F"/>
              </a:solidFill>
              <a:latin typeface="游ゴシック" panose="020B0400000000000000" pitchFamily="50" charset="-128"/>
              <a:ea typeface="游ゴシック" panose="020B0400000000000000" pitchFamily="50" charset="-128"/>
              <a:sym typeface="Arial"/>
            </a:endParaRPr>
          </a:p>
          <a:p>
            <a:pPr>
              <a:buClr>
                <a:srgbClr val="000000"/>
              </a:buClr>
              <a:buSzPts val="700"/>
            </a:pPr>
            <a:r>
              <a:rPr lang="ja-JP" altLang="en-US" sz="700">
                <a:solidFill>
                  <a:srgbClr val="3F3F3F"/>
                </a:solidFill>
                <a:latin typeface="游ゴシック" panose="020B0400000000000000" pitchFamily="50" charset="-128"/>
                <a:ea typeface="游ゴシック" panose="020B0400000000000000" pitchFamily="50" charset="-128"/>
                <a:sym typeface="Arial"/>
              </a:rPr>
              <a:t>　クリエイティブにより都度お見積りとなります。</a:t>
            </a:r>
            <a:endParaRPr sz="700">
              <a:solidFill>
                <a:srgbClr val="3F3F3F"/>
              </a:solidFill>
              <a:latin typeface="游ゴシック" panose="020B0400000000000000" pitchFamily="50" charset="-128"/>
              <a:ea typeface="游ゴシック" panose="020B0400000000000000" pitchFamily="50" charset="-128"/>
              <a:sym typeface="Arial"/>
            </a:endParaRPr>
          </a:p>
        </p:txBody>
      </p:sp>
      <p:graphicFrame>
        <p:nvGraphicFramePr>
          <p:cNvPr id="31" name="Google Shape;474;p14">
            <a:extLst>
              <a:ext uri="{FF2B5EF4-FFF2-40B4-BE49-F238E27FC236}">
                <a16:creationId xmlns:a16="http://schemas.microsoft.com/office/drawing/2014/main" id="{5FD4FB9D-0F43-4CA6-8C6A-B25997EF0087}"/>
              </a:ext>
            </a:extLst>
          </p:cNvPr>
          <p:cNvGraphicFramePr/>
          <p:nvPr>
            <p:extLst>
              <p:ext uri="{D42A27DB-BD31-4B8C-83A1-F6EECF244321}">
                <p14:modId xmlns:p14="http://schemas.microsoft.com/office/powerpoint/2010/main" val="1583122967"/>
              </p:ext>
            </p:extLst>
          </p:nvPr>
        </p:nvGraphicFramePr>
        <p:xfrm>
          <a:off x="498905" y="4078712"/>
          <a:ext cx="8165375" cy="1109790"/>
        </p:xfrm>
        <a:graphic>
          <a:graphicData uri="http://schemas.openxmlformats.org/drawingml/2006/table">
            <a:tbl>
              <a:tblPr>
                <a:noFill/>
              </a:tblPr>
              <a:tblGrid>
                <a:gridCol w="1308575">
                  <a:extLst>
                    <a:ext uri="{9D8B030D-6E8A-4147-A177-3AD203B41FA5}">
                      <a16:colId xmlns:a16="http://schemas.microsoft.com/office/drawing/2014/main" val="20000"/>
                    </a:ext>
                  </a:extLst>
                </a:gridCol>
                <a:gridCol w="1308575">
                  <a:extLst>
                    <a:ext uri="{9D8B030D-6E8A-4147-A177-3AD203B41FA5}">
                      <a16:colId xmlns:a16="http://schemas.microsoft.com/office/drawing/2014/main" val="20001"/>
                    </a:ext>
                  </a:extLst>
                </a:gridCol>
                <a:gridCol w="2423600">
                  <a:extLst>
                    <a:ext uri="{9D8B030D-6E8A-4147-A177-3AD203B41FA5}">
                      <a16:colId xmlns:a16="http://schemas.microsoft.com/office/drawing/2014/main" val="20002"/>
                    </a:ext>
                  </a:extLst>
                </a:gridCol>
                <a:gridCol w="3124625">
                  <a:extLst>
                    <a:ext uri="{9D8B030D-6E8A-4147-A177-3AD203B41FA5}">
                      <a16:colId xmlns:a16="http://schemas.microsoft.com/office/drawing/2014/main" val="20003"/>
                    </a:ext>
                  </a:extLst>
                </a:gridCol>
              </a:tblGrid>
              <a:tr h="252000">
                <a:tc>
                  <a:txBody>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dirty="0">
                          <a:solidFill>
                            <a:srgbClr val="FFFFFF"/>
                          </a:solidFill>
                          <a:latin typeface="游ゴシック" panose="020B0400000000000000" pitchFamily="50" charset="-128"/>
                          <a:ea typeface="游ゴシック" panose="020B0400000000000000" pitchFamily="50" charset="-128"/>
                          <a:cs typeface="Arial"/>
                          <a:sym typeface="Arial"/>
                        </a:rPr>
                        <a:t>サービス</a:t>
                      </a:r>
                      <a:endParaRPr sz="1400" u="none" strike="noStrike" cap="none" dirty="0">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rgbClr val="FFFFFF"/>
                          </a:solidFill>
                          <a:latin typeface="游ゴシック" panose="020B0400000000000000" pitchFamily="50" charset="-128"/>
                          <a:ea typeface="游ゴシック" panose="020B0400000000000000" pitchFamily="50" charset="-128"/>
                          <a:cs typeface="Arial"/>
                          <a:sym typeface="Arial"/>
                        </a:rPr>
                        <a:t>掲載箇所</a:t>
                      </a:r>
                      <a:endParaRPr sz="1400" u="none" strike="noStrike" cap="none">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dirty="0">
                          <a:solidFill>
                            <a:srgbClr val="FFFFFF"/>
                          </a:solidFill>
                          <a:latin typeface="游ゴシック" panose="020B0400000000000000" pitchFamily="50" charset="-128"/>
                          <a:ea typeface="游ゴシック" panose="020B0400000000000000" pitchFamily="50" charset="-128"/>
                          <a:cs typeface="Arial"/>
                          <a:sym typeface="Arial"/>
                        </a:rPr>
                        <a:t>特徴・ターゲティング</a:t>
                      </a:r>
                      <a:endParaRPr sz="1400" u="none" strike="noStrike" cap="none" dirty="0">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rgbClr val="FFFFFF"/>
                          </a:solidFill>
                          <a:latin typeface="游ゴシック" panose="020B0400000000000000" pitchFamily="50" charset="-128"/>
                          <a:ea typeface="游ゴシック" panose="020B0400000000000000" pitchFamily="50" charset="-128"/>
                          <a:cs typeface="Arial"/>
                          <a:sym typeface="Arial"/>
                        </a:rPr>
                        <a:t>備考</a:t>
                      </a:r>
                      <a:endParaRPr sz="1400" u="none" strike="noStrike" cap="none">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406475">
                <a:tc>
                  <a:txBody>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t>　フィード内</a:t>
                      </a:r>
                      <a:endParaRPr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t>　プロモ</a:t>
                      </a:r>
                      <a:r>
                        <a:rPr lang="ja-JP" altLang="en-US"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t>ポスト</a:t>
                      </a:r>
                      <a:endParaRPr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t>　(画像・動画素材)</a:t>
                      </a:r>
                      <a:endParaRPr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t>・二次拡散。</a:t>
                      </a:r>
                      <a:br>
                        <a:rPr lang="ja-JP"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br>
                      <a:r>
                        <a:rPr lang="ja-JP"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t>・情報取得目的のユーザーが多い。</a:t>
                      </a:r>
                      <a:endParaRPr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t>・商材に関連性の高いターゲティング。</a:t>
                      </a:r>
                      <a:endParaRPr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t>　例：言語/性別/地域/端末/キーワード/</a:t>
                      </a:r>
                      <a:endParaRPr sz="140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t>　　　フォロワー指定等</a:t>
                      </a:r>
                      <a:endParaRPr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t>・</a:t>
                      </a:r>
                      <a:r>
                        <a:rPr lang="en-US" altLang="ja-JP" sz="80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t>X</a:t>
                      </a:r>
                      <a:r>
                        <a:rPr lang="ja-JP" sz="80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t>広告クリエイティブの制作は別途お見積りになります。</a:t>
                      </a:r>
                      <a:endParaRPr sz="80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t>・動画ブーストの再生保証は別途ご相談ください。</a:t>
                      </a:r>
                      <a:endParaRPr sz="80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800"/>
                        <a:buFont typeface="Arial"/>
                        <a:buNone/>
                      </a:pPr>
                      <a:r>
                        <a:rPr lang="ja-JP" sz="80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t>・レポート項目(</a:t>
                      </a:r>
                      <a:r>
                        <a:rPr lang="ja-JP"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rPr>
                        <a:t>日別クリック数、日別クリック率、日別imp数など)</a:t>
                      </a:r>
                      <a:endParaRPr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sz="800" b="0" i="0" u="none" strike="noStrike" cap="none" dirty="0">
                        <a:solidFill>
                          <a:srgbClr val="3F3F3F"/>
                        </a:solidFill>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2" name="Google Shape;475;p14">
            <a:extLst>
              <a:ext uri="{FF2B5EF4-FFF2-40B4-BE49-F238E27FC236}">
                <a16:creationId xmlns:a16="http://schemas.microsoft.com/office/drawing/2014/main" id="{5E7A053D-E015-437E-B6C4-7E7E6FAA1CE6}"/>
              </a:ext>
            </a:extLst>
          </p:cNvPr>
          <p:cNvSpPr txBox="1"/>
          <p:nvPr/>
        </p:nvSpPr>
        <p:spPr>
          <a:xfrm>
            <a:off x="351985" y="800267"/>
            <a:ext cx="8433240" cy="784790"/>
          </a:xfrm>
          <a:prstGeom prst="rect">
            <a:avLst/>
          </a:prstGeom>
          <a:noFill/>
          <a:ln>
            <a:noFill/>
          </a:ln>
        </p:spPr>
        <p:txBody>
          <a:bodyPr spcFirstLastPara="1" wrap="square" lIns="91425" tIns="45700" rIns="91425" bIns="45700" anchor="t" anchorCtr="0">
            <a:spAutoFit/>
          </a:bodyPr>
          <a:lstStyle/>
          <a:p>
            <a:pPr>
              <a:lnSpc>
                <a:spcPct val="150000"/>
              </a:lnSpc>
              <a:buClr>
                <a:srgbClr val="000000"/>
              </a:buClr>
              <a:buSzPts val="1000"/>
            </a:pPr>
            <a:r>
              <a:rPr lang="ja-JP" altLang="en-US" sz="1000" dirty="0">
                <a:solidFill>
                  <a:srgbClr val="0F0F0F"/>
                </a:solidFill>
                <a:latin typeface="游ゴシック" panose="020B0400000000000000" pitchFamily="50" charset="-128"/>
                <a:ea typeface="游ゴシック" panose="020B0400000000000000" pitchFamily="50" charset="-128"/>
                <a:sym typeface="Arial"/>
              </a:rPr>
              <a:t>・</a:t>
            </a:r>
            <a:r>
              <a:rPr lang="ja-JP" altLang="en-US" sz="1000" dirty="0">
                <a:solidFill>
                  <a:srgbClr val="C00000"/>
                </a:solidFill>
                <a:latin typeface="游ゴシック" panose="020B0400000000000000" pitchFamily="50" charset="-128"/>
                <a:ea typeface="游ゴシック" panose="020B0400000000000000" pitchFamily="50" charset="-128"/>
                <a:sym typeface="Arial"/>
              </a:rPr>
              <a:t>エキサイトニュース公式アカウント</a:t>
            </a:r>
            <a:r>
              <a:rPr lang="ja-JP" altLang="en-US" sz="1000" dirty="0">
                <a:solidFill>
                  <a:srgbClr val="0F0F0F"/>
                </a:solidFill>
                <a:latin typeface="游ゴシック" panose="020B0400000000000000" pitchFamily="50" charset="-128"/>
                <a:ea typeface="游ゴシック" panose="020B0400000000000000" pitchFamily="50" charset="-128"/>
                <a:sym typeface="Arial"/>
              </a:rPr>
              <a:t>からの広告出稿により、「第三者視点」のコンテンツとして自然な形で訴求します</a:t>
            </a:r>
            <a:endParaRPr sz="1000" dirty="0">
              <a:solidFill>
                <a:srgbClr val="0F0F0F"/>
              </a:solidFill>
              <a:latin typeface="游ゴシック" panose="020B0400000000000000" pitchFamily="50" charset="-128"/>
              <a:ea typeface="游ゴシック" panose="020B0400000000000000" pitchFamily="50" charset="-128"/>
              <a:sym typeface="Arial"/>
            </a:endParaRPr>
          </a:p>
          <a:p>
            <a:pPr>
              <a:lnSpc>
                <a:spcPct val="150000"/>
              </a:lnSpc>
              <a:buClr>
                <a:srgbClr val="000000"/>
              </a:buClr>
              <a:buSzPts val="1000"/>
            </a:pPr>
            <a:r>
              <a:rPr lang="ja-JP" altLang="en-US" sz="1000" dirty="0">
                <a:solidFill>
                  <a:srgbClr val="0F0F0F"/>
                </a:solidFill>
                <a:latin typeface="游ゴシック" panose="020B0400000000000000" pitchFamily="50" charset="-128"/>
                <a:ea typeface="游ゴシック" panose="020B0400000000000000" pitchFamily="50" charset="-128"/>
                <a:sym typeface="Arial"/>
              </a:rPr>
              <a:t>・プロモーションに合わせて、</a:t>
            </a:r>
            <a:r>
              <a:rPr lang="ja-JP" altLang="en-US" sz="1000" dirty="0">
                <a:solidFill>
                  <a:srgbClr val="C00000"/>
                </a:solidFill>
                <a:latin typeface="游ゴシック" panose="020B0400000000000000" pitchFamily="50" charset="-128"/>
                <a:ea typeface="游ゴシック" panose="020B0400000000000000" pitchFamily="50" charset="-128"/>
                <a:sym typeface="Arial"/>
              </a:rPr>
              <a:t>リーチしたいターゲット</a:t>
            </a:r>
            <a:r>
              <a:rPr lang="ja-JP" altLang="en-US" sz="1000" dirty="0">
                <a:solidFill>
                  <a:schemeClr val="dk1"/>
                </a:solidFill>
                <a:latin typeface="游ゴシック" panose="020B0400000000000000" pitchFamily="50" charset="-128"/>
                <a:ea typeface="游ゴシック" panose="020B0400000000000000" pitchFamily="50" charset="-128"/>
                <a:sym typeface="Arial"/>
              </a:rPr>
              <a:t>をリスト化し</a:t>
            </a:r>
            <a:r>
              <a:rPr lang="ja-JP" altLang="en-US" sz="1000" dirty="0">
                <a:solidFill>
                  <a:srgbClr val="0F0F0F"/>
                </a:solidFill>
                <a:latin typeface="游ゴシック" panose="020B0400000000000000" pitchFamily="50" charset="-128"/>
                <a:ea typeface="游ゴシック" panose="020B0400000000000000" pitchFamily="50" charset="-128"/>
                <a:sym typeface="Arial"/>
              </a:rPr>
              <a:t>配信</a:t>
            </a:r>
            <a:endParaRPr sz="1000" dirty="0">
              <a:solidFill>
                <a:srgbClr val="0F0F0F"/>
              </a:solidFill>
              <a:latin typeface="游ゴシック" panose="020B0400000000000000" pitchFamily="50" charset="-128"/>
              <a:ea typeface="游ゴシック" panose="020B0400000000000000" pitchFamily="50" charset="-128"/>
              <a:sym typeface="Arial"/>
            </a:endParaRPr>
          </a:p>
          <a:p>
            <a:pPr>
              <a:lnSpc>
                <a:spcPct val="150000"/>
              </a:lnSpc>
              <a:buClr>
                <a:srgbClr val="000000"/>
              </a:buClr>
              <a:buSzPts val="1000"/>
            </a:pPr>
            <a:r>
              <a:rPr lang="ja-JP" altLang="en-US" sz="1000" dirty="0">
                <a:solidFill>
                  <a:srgbClr val="0F0F0F"/>
                </a:solidFill>
                <a:latin typeface="游ゴシック" panose="020B0400000000000000" pitchFamily="50" charset="-128"/>
                <a:ea typeface="游ゴシック" panose="020B0400000000000000" pitchFamily="50" charset="-128"/>
                <a:sym typeface="Arial"/>
              </a:rPr>
              <a:t>・実施後に</a:t>
            </a:r>
            <a:r>
              <a:rPr lang="ja-JP" altLang="en-US" sz="1000" dirty="0">
                <a:solidFill>
                  <a:srgbClr val="C00000"/>
                </a:solidFill>
                <a:latin typeface="游ゴシック" panose="020B0400000000000000" pitchFamily="50" charset="-128"/>
                <a:ea typeface="游ゴシック" panose="020B0400000000000000" pitchFamily="50" charset="-128"/>
                <a:sym typeface="Arial"/>
              </a:rPr>
              <a:t>ユーザーデータ</a:t>
            </a:r>
            <a:r>
              <a:rPr lang="en-US" altLang="ja-JP" sz="1000" dirty="0">
                <a:solidFill>
                  <a:srgbClr val="0F0F0F"/>
                </a:solidFill>
                <a:latin typeface="游ゴシック" panose="020B0400000000000000" pitchFamily="50" charset="-128"/>
                <a:ea typeface="游ゴシック" panose="020B0400000000000000" pitchFamily="50" charset="-128"/>
                <a:sym typeface="Arial"/>
              </a:rPr>
              <a:t>(</a:t>
            </a:r>
            <a:r>
              <a:rPr lang="ja-JP" altLang="en-US" sz="1000" dirty="0">
                <a:solidFill>
                  <a:srgbClr val="0F0F0F"/>
                </a:solidFill>
                <a:latin typeface="游ゴシック" panose="020B0400000000000000" pitchFamily="50" charset="-128"/>
                <a:ea typeface="游ゴシック" panose="020B0400000000000000" pitchFamily="50" charset="-128"/>
                <a:sym typeface="Arial"/>
              </a:rPr>
              <a:t>属性、興味関心など</a:t>
            </a:r>
            <a:r>
              <a:rPr lang="en-US" altLang="ja-JP" sz="1000" dirty="0">
                <a:solidFill>
                  <a:srgbClr val="0F0F0F"/>
                </a:solidFill>
                <a:latin typeface="游ゴシック" panose="020B0400000000000000" pitchFamily="50" charset="-128"/>
                <a:ea typeface="游ゴシック" panose="020B0400000000000000" pitchFamily="50" charset="-128"/>
                <a:sym typeface="Arial"/>
              </a:rPr>
              <a:t>)</a:t>
            </a:r>
            <a:r>
              <a:rPr lang="ja-JP" altLang="en-US" sz="1000" dirty="0">
                <a:solidFill>
                  <a:srgbClr val="0F0F0F"/>
                </a:solidFill>
                <a:latin typeface="游ゴシック" panose="020B0400000000000000" pitchFamily="50" charset="-128"/>
                <a:ea typeface="游ゴシック" panose="020B0400000000000000" pitchFamily="50" charset="-128"/>
                <a:sym typeface="Arial"/>
              </a:rPr>
              <a:t>の効果測定をレポートいたします</a:t>
            </a:r>
            <a:endParaRPr sz="1000" dirty="0">
              <a:solidFill>
                <a:schemeClr val="dk1"/>
              </a:solidFill>
              <a:latin typeface="游ゴシック" panose="020B0400000000000000" pitchFamily="50" charset="-128"/>
              <a:ea typeface="游ゴシック" panose="020B0400000000000000" pitchFamily="50" charset="-128"/>
              <a:sym typeface="Arial"/>
            </a:endParaRPr>
          </a:p>
        </p:txBody>
      </p:sp>
      <p:sp>
        <p:nvSpPr>
          <p:cNvPr id="34" name="Google Shape;477;p14">
            <a:extLst>
              <a:ext uri="{FF2B5EF4-FFF2-40B4-BE49-F238E27FC236}">
                <a16:creationId xmlns:a16="http://schemas.microsoft.com/office/drawing/2014/main" id="{17F1562C-94C0-4993-ADC9-8E0C39CA1C95}"/>
              </a:ext>
            </a:extLst>
          </p:cNvPr>
          <p:cNvSpPr txBox="1"/>
          <p:nvPr/>
        </p:nvSpPr>
        <p:spPr>
          <a:xfrm>
            <a:off x="6112767" y="1856891"/>
            <a:ext cx="2148668" cy="954067"/>
          </a:xfrm>
          <a:prstGeom prst="rect">
            <a:avLst/>
          </a:prstGeom>
          <a:noFill/>
          <a:ln>
            <a:noFill/>
          </a:ln>
        </p:spPr>
        <p:txBody>
          <a:bodyPr spcFirstLastPara="1" wrap="square" lIns="91425" tIns="45700" rIns="91425" bIns="45700" anchor="t" anchorCtr="0">
            <a:spAutoFit/>
          </a:bodyPr>
          <a:lstStyle/>
          <a:p>
            <a:pPr algn="ctr">
              <a:lnSpc>
                <a:spcPct val="150000"/>
              </a:lnSpc>
              <a:buClr>
                <a:srgbClr val="000000"/>
              </a:buClr>
              <a:buSzPts val="1200"/>
            </a:pPr>
            <a:r>
              <a:rPr lang="en-US" altLang="ja-JP" sz="1200" b="1">
                <a:solidFill>
                  <a:srgbClr val="C00000"/>
                </a:solidFill>
                <a:latin typeface="游ゴシック" panose="020B0400000000000000" pitchFamily="50" charset="-128"/>
                <a:ea typeface="游ゴシック" panose="020B0400000000000000" pitchFamily="50" charset="-128"/>
                <a:sym typeface="Arial"/>
              </a:rPr>
              <a:t>300,000</a:t>
            </a:r>
            <a:r>
              <a:rPr lang="ja-JP" altLang="en-US" sz="1200" b="1">
                <a:solidFill>
                  <a:srgbClr val="C00000"/>
                </a:solidFill>
                <a:latin typeface="游ゴシック" panose="020B0400000000000000" pitchFamily="50" charset="-128"/>
                <a:ea typeface="游ゴシック" panose="020B0400000000000000" pitchFamily="50" charset="-128"/>
                <a:sym typeface="Arial"/>
              </a:rPr>
              <a:t>円～ </a:t>
            </a:r>
            <a:r>
              <a:rPr lang="en-US" altLang="ja-JP" sz="1200" b="1">
                <a:solidFill>
                  <a:srgbClr val="C00000"/>
                </a:solidFill>
                <a:latin typeface="游ゴシック" panose="020B0400000000000000" pitchFamily="50" charset="-128"/>
                <a:ea typeface="游ゴシック" panose="020B0400000000000000" pitchFamily="50" charset="-128"/>
                <a:sym typeface="Arial"/>
              </a:rPr>
              <a:t>(</a:t>
            </a:r>
            <a:r>
              <a:rPr lang="ja-JP" altLang="en-US" sz="1200" b="1">
                <a:solidFill>
                  <a:srgbClr val="C00000"/>
                </a:solidFill>
                <a:latin typeface="游ゴシック" panose="020B0400000000000000" pitchFamily="50" charset="-128"/>
                <a:ea typeface="游ゴシック" panose="020B0400000000000000" pitchFamily="50" charset="-128"/>
                <a:sym typeface="Arial"/>
              </a:rPr>
              <a:t>ネット</a:t>
            </a:r>
            <a:r>
              <a:rPr lang="en-US" altLang="ja-JP" sz="1200" b="1">
                <a:solidFill>
                  <a:srgbClr val="C00000"/>
                </a:solidFill>
                <a:latin typeface="游ゴシック" panose="020B0400000000000000" pitchFamily="50" charset="-128"/>
                <a:ea typeface="游ゴシック" panose="020B0400000000000000" pitchFamily="50" charset="-128"/>
                <a:sym typeface="Arial"/>
              </a:rPr>
              <a:t>)</a:t>
            </a:r>
            <a:endParaRPr sz="1200" b="1">
              <a:solidFill>
                <a:srgbClr val="C00000"/>
              </a:solidFill>
              <a:latin typeface="游ゴシック" panose="020B0400000000000000" pitchFamily="50" charset="-128"/>
              <a:ea typeface="游ゴシック" panose="020B0400000000000000" pitchFamily="50" charset="-128"/>
              <a:sym typeface="Arial"/>
            </a:endParaRPr>
          </a:p>
          <a:p>
            <a:pPr algn="ctr">
              <a:lnSpc>
                <a:spcPct val="150000"/>
              </a:lnSpc>
              <a:buClr>
                <a:srgbClr val="000000"/>
              </a:buClr>
              <a:buSzPts val="1200"/>
            </a:pPr>
            <a:r>
              <a:rPr lang="en-US" altLang="ja-JP" sz="1200" b="1">
                <a:solidFill>
                  <a:srgbClr val="C00000"/>
                </a:solidFill>
                <a:latin typeface="游ゴシック" panose="020B0400000000000000" pitchFamily="50" charset="-128"/>
                <a:ea typeface="游ゴシック" panose="020B0400000000000000" pitchFamily="50" charset="-128"/>
                <a:sym typeface="Arial"/>
              </a:rPr>
              <a:t>2,000 </a:t>
            </a:r>
            <a:r>
              <a:rPr lang="ja-JP" altLang="en-US" sz="1200" b="1">
                <a:solidFill>
                  <a:srgbClr val="C00000"/>
                </a:solidFill>
                <a:latin typeface="游ゴシック" panose="020B0400000000000000" pitchFamily="50" charset="-128"/>
                <a:ea typeface="游ゴシック" panose="020B0400000000000000" pitchFamily="50" charset="-128"/>
                <a:sym typeface="Arial"/>
              </a:rPr>
              <a:t>クリック保証～</a:t>
            </a:r>
            <a:endParaRPr sz="1400">
              <a:solidFill>
                <a:srgbClr val="000000"/>
              </a:solidFill>
              <a:latin typeface="游ゴシック" panose="020B0400000000000000" pitchFamily="50" charset="-128"/>
              <a:ea typeface="游ゴシック" panose="020B0400000000000000" pitchFamily="50" charset="-128"/>
              <a:sym typeface="Arial"/>
            </a:endParaRPr>
          </a:p>
          <a:p>
            <a:pPr algn="ctr">
              <a:lnSpc>
                <a:spcPct val="150000"/>
              </a:lnSpc>
              <a:buClr>
                <a:srgbClr val="000000"/>
              </a:buClr>
              <a:buSzPts val="800"/>
            </a:pPr>
            <a:r>
              <a:rPr lang="en-US" altLang="ja-JP" sz="800">
                <a:solidFill>
                  <a:srgbClr val="C00000"/>
                </a:solidFill>
                <a:latin typeface="游ゴシック" panose="020B0400000000000000" pitchFamily="50" charset="-128"/>
                <a:ea typeface="游ゴシック" panose="020B0400000000000000" pitchFamily="50" charset="-128"/>
                <a:sym typeface="Arial"/>
              </a:rPr>
              <a:t>※</a:t>
            </a:r>
            <a:r>
              <a:rPr lang="ja-JP" altLang="en-US" sz="800">
                <a:solidFill>
                  <a:srgbClr val="C00000"/>
                </a:solidFill>
                <a:latin typeface="游ゴシック" panose="020B0400000000000000" pitchFamily="50" charset="-128"/>
                <a:ea typeface="游ゴシック" panose="020B0400000000000000" pitchFamily="50" charset="-128"/>
                <a:sym typeface="Arial"/>
              </a:rPr>
              <a:t>動画ブースト制作については</a:t>
            </a:r>
            <a:endParaRPr sz="800">
              <a:solidFill>
                <a:srgbClr val="C00000"/>
              </a:solidFill>
              <a:latin typeface="游ゴシック" panose="020B0400000000000000" pitchFamily="50" charset="-128"/>
              <a:ea typeface="游ゴシック" panose="020B0400000000000000" pitchFamily="50" charset="-128"/>
              <a:sym typeface="Arial"/>
            </a:endParaRPr>
          </a:p>
          <a:p>
            <a:pPr algn="ctr">
              <a:buClr>
                <a:srgbClr val="000000"/>
              </a:buClr>
              <a:buSzPts val="800"/>
            </a:pPr>
            <a:r>
              <a:rPr lang="ja-JP" altLang="en-US" sz="800">
                <a:solidFill>
                  <a:srgbClr val="C00000"/>
                </a:solidFill>
                <a:latin typeface="游ゴシック" panose="020B0400000000000000" pitchFamily="50" charset="-128"/>
                <a:ea typeface="游ゴシック" panose="020B0400000000000000" pitchFamily="50" charset="-128"/>
                <a:sym typeface="Arial"/>
              </a:rPr>
              <a:t>別途お見積りください</a:t>
            </a:r>
            <a:endParaRPr sz="1100">
              <a:solidFill>
                <a:srgbClr val="000000"/>
              </a:solidFill>
              <a:latin typeface="游ゴシック" panose="020B0400000000000000" pitchFamily="50" charset="-128"/>
              <a:ea typeface="游ゴシック" panose="020B0400000000000000" pitchFamily="50" charset="-128"/>
              <a:sym typeface="Arial"/>
            </a:endParaRPr>
          </a:p>
        </p:txBody>
      </p:sp>
      <p:sp>
        <p:nvSpPr>
          <p:cNvPr id="37" name="Google Shape;487;p14">
            <a:extLst>
              <a:ext uri="{FF2B5EF4-FFF2-40B4-BE49-F238E27FC236}">
                <a16:creationId xmlns:a16="http://schemas.microsoft.com/office/drawing/2014/main" id="{60A54CCB-614A-48A3-9773-05C75271D18E}"/>
              </a:ext>
            </a:extLst>
          </p:cNvPr>
          <p:cNvSpPr/>
          <p:nvPr/>
        </p:nvSpPr>
        <p:spPr>
          <a:xfrm rot="-5400000">
            <a:off x="2199437" y="2252434"/>
            <a:ext cx="677863" cy="478184"/>
          </a:xfrm>
          <a:prstGeom prst="downArrow">
            <a:avLst>
              <a:gd name="adj1" fmla="val 50000"/>
              <a:gd name="adj2" fmla="val 48153"/>
            </a:avLst>
          </a:prstGeom>
          <a:solidFill>
            <a:srgbClr val="C00000"/>
          </a:solidFill>
          <a:ln>
            <a:noFill/>
          </a:ln>
        </p:spPr>
        <p:txBody>
          <a:bodyPr spcFirstLastPara="1" wrap="square" lIns="91425" tIns="45700" rIns="91425" bIns="45700" anchor="ctr" anchorCtr="0">
            <a:noAutofit/>
          </a:bodyPr>
          <a:lstStyle/>
          <a:p>
            <a:pPr>
              <a:buClr>
                <a:srgbClr val="000000"/>
              </a:buClr>
              <a:buSzPts val="800"/>
            </a:pPr>
            <a:endParaRPr sz="800">
              <a:solidFill>
                <a:schemeClr val="dk1"/>
              </a:solidFill>
              <a:latin typeface="Arial"/>
              <a:ea typeface="Arial"/>
              <a:cs typeface="Arial"/>
              <a:sym typeface="Arial"/>
            </a:endParaRPr>
          </a:p>
        </p:txBody>
      </p:sp>
      <p:sp>
        <p:nvSpPr>
          <p:cNvPr id="38" name="Google Shape;488;p14">
            <a:extLst>
              <a:ext uri="{FF2B5EF4-FFF2-40B4-BE49-F238E27FC236}">
                <a16:creationId xmlns:a16="http://schemas.microsoft.com/office/drawing/2014/main" id="{B52FC43F-3BD5-4AAA-8CF7-AAD774807A4E}"/>
              </a:ext>
            </a:extLst>
          </p:cNvPr>
          <p:cNvSpPr/>
          <p:nvPr/>
        </p:nvSpPr>
        <p:spPr>
          <a:xfrm>
            <a:off x="878185" y="1693790"/>
            <a:ext cx="1252456" cy="259717"/>
          </a:xfrm>
          <a:prstGeom prst="rect">
            <a:avLst/>
          </a:prstGeom>
          <a:solidFill>
            <a:schemeClr val="tx1"/>
          </a:solidFill>
          <a:ln>
            <a:noFill/>
          </a:ln>
        </p:spPr>
        <p:txBody>
          <a:bodyPr spcFirstLastPara="1" wrap="square" lIns="91425" tIns="45700" rIns="91425" bIns="45700" anchor="ctr" anchorCtr="0">
            <a:noAutofit/>
          </a:bodyPr>
          <a:lstStyle/>
          <a:p>
            <a:pPr algn="ctr">
              <a:buClr>
                <a:srgbClr val="000000"/>
              </a:buClr>
              <a:buSzPts val="900"/>
            </a:pPr>
            <a:r>
              <a:rPr lang="en-US" altLang="ja-JP" sz="900" dirty="0">
                <a:solidFill>
                  <a:schemeClr val="lt1"/>
                </a:solidFill>
                <a:latin typeface="游ゴシック" panose="020B0400000000000000" pitchFamily="50" charset="-128"/>
                <a:ea typeface="游ゴシック" panose="020B0400000000000000" pitchFamily="50" charset="-128"/>
                <a:cs typeface="Meiryo"/>
                <a:sym typeface="Meiryo"/>
              </a:rPr>
              <a:t> X</a:t>
            </a:r>
            <a:r>
              <a:rPr lang="zh-CN" altLang="en-US" sz="900" dirty="0">
                <a:solidFill>
                  <a:schemeClr val="lt1"/>
                </a:solidFill>
                <a:latin typeface="游ゴシック" panose="020B0400000000000000" pitchFamily="50" charset="-128"/>
                <a:ea typeface="游ゴシック" panose="020B0400000000000000" pitchFamily="50" charset="-128"/>
                <a:cs typeface="Meiryo"/>
                <a:sym typeface="Meiryo"/>
              </a:rPr>
              <a:t>（旧名称：</a:t>
            </a:r>
            <a:r>
              <a:rPr lang="en-US" altLang="zh-CN" sz="900" dirty="0">
                <a:solidFill>
                  <a:schemeClr val="lt1"/>
                </a:solidFill>
                <a:latin typeface="游ゴシック" panose="020B0400000000000000" pitchFamily="50" charset="-128"/>
                <a:ea typeface="游ゴシック" panose="020B0400000000000000" pitchFamily="50" charset="-128"/>
                <a:cs typeface="Meiryo"/>
                <a:sym typeface="Meiryo"/>
              </a:rPr>
              <a:t>Twitter</a:t>
            </a:r>
            <a:r>
              <a:rPr lang="zh-CN" altLang="en-US" sz="900" dirty="0">
                <a:solidFill>
                  <a:schemeClr val="lt1"/>
                </a:solidFill>
                <a:latin typeface="游ゴシック" panose="020B0400000000000000" pitchFamily="50" charset="-128"/>
                <a:ea typeface="游ゴシック" panose="020B0400000000000000" pitchFamily="50" charset="-128"/>
                <a:cs typeface="Meiryo"/>
                <a:sym typeface="Meiryo"/>
              </a:rPr>
              <a:t>）</a:t>
            </a:r>
            <a:endParaRPr lang="en-US" sz="900" dirty="0">
              <a:solidFill>
                <a:schemeClr val="lt1"/>
              </a:solidFill>
              <a:latin typeface="游ゴシック" panose="020B0400000000000000" pitchFamily="50" charset="-128"/>
              <a:ea typeface="游ゴシック" panose="020B0400000000000000" pitchFamily="50" charset="-128"/>
              <a:cs typeface="Meiryo"/>
              <a:sym typeface="Meiryo"/>
            </a:endParaRPr>
          </a:p>
        </p:txBody>
      </p:sp>
      <p:sp>
        <p:nvSpPr>
          <p:cNvPr id="39" name="Google Shape;489;p14">
            <a:extLst>
              <a:ext uri="{FF2B5EF4-FFF2-40B4-BE49-F238E27FC236}">
                <a16:creationId xmlns:a16="http://schemas.microsoft.com/office/drawing/2014/main" id="{D9AD6A13-2736-4E2A-B9E5-B22958B79F54}"/>
              </a:ext>
            </a:extLst>
          </p:cNvPr>
          <p:cNvSpPr/>
          <p:nvPr/>
        </p:nvSpPr>
        <p:spPr>
          <a:xfrm>
            <a:off x="2847171" y="1693790"/>
            <a:ext cx="1252800" cy="259717"/>
          </a:xfrm>
          <a:prstGeom prst="rect">
            <a:avLst/>
          </a:prstGeom>
          <a:solidFill>
            <a:schemeClr val="tx1"/>
          </a:solidFill>
          <a:ln>
            <a:noFill/>
          </a:ln>
        </p:spPr>
        <p:txBody>
          <a:bodyPr spcFirstLastPara="1" wrap="square" lIns="91425" tIns="45700" rIns="91425" bIns="45700" anchor="ctr" anchorCtr="0">
            <a:noAutofit/>
          </a:bodyPr>
          <a:lstStyle/>
          <a:p>
            <a:pPr algn="ctr">
              <a:buClr>
                <a:srgbClr val="000000"/>
              </a:buClr>
              <a:buSzPts val="900"/>
            </a:pPr>
            <a:r>
              <a:rPr lang="ja-JP" altLang="en-US" sz="900" dirty="0">
                <a:solidFill>
                  <a:schemeClr val="lt1"/>
                </a:solidFill>
                <a:latin typeface="游ゴシック" panose="020B0400000000000000" pitchFamily="50" charset="-128"/>
                <a:ea typeface="游ゴシック" panose="020B0400000000000000" pitchFamily="50" charset="-128"/>
                <a:cs typeface="Meiryo"/>
                <a:sym typeface="Meiryo"/>
              </a:rPr>
              <a:t>エキサイトニュース</a:t>
            </a:r>
            <a:endParaRPr sz="900" dirty="0">
              <a:solidFill>
                <a:schemeClr val="lt1"/>
              </a:solidFill>
              <a:latin typeface="游ゴシック" panose="020B0400000000000000" pitchFamily="50" charset="-128"/>
              <a:ea typeface="游ゴシック" panose="020B0400000000000000" pitchFamily="50" charset="-128"/>
              <a:cs typeface="Meiryo"/>
              <a:sym typeface="Meiryo"/>
            </a:endParaRPr>
          </a:p>
        </p:txBody>
      </p:sp>
      <p:sp>
        <p:nvSpPr>
          <p:cNvPr id="40" name="Google Shape;490;p14">
            <a:extLst>
              <a:ext uri="{FF2B5EF4-FFF2-40B4-BE49-F238E27FC236}">
                <a16:creationId xmlns:a16="http://schemas.microsoft.com/office/drawing/2014/main" id="{A98A2FAF-79C3-44D7-B15F-EBD8F2493311}"/>
              </a:ext>
            </a:extLst>
          </p:cNvPr>
          <p:cNvSpPr/>
          <p:nvPr/>
        </p:nvSpPr>
        <p:spPr>
          <a:xfrm>
            <a:off x="498905" y="3684788"/>
            <a:ext cx="4073097" cy="255968"/>
          </a:xfrm>
          <a:prstGeom prst="roundRect">
            <a:avLst>
              <a:gd name="adj" fmla="val 16667"/>
            </a:avLst>
          </a:prstGeom>
          <a:solidFill>
            <a:srgbClr val="C00000"/>
          </a:solidFill>
          <a:ln>
            <a:noFill/>
          </a:ln>
        </p:spPr>
        <p:txBody>
          <a:bodyPr spcFirstLastPara="1" wrap="square" lIns="36000" tIns="45700" rIns="91425" bIns="45700" anchor="ctr" anchorCtr="0">
            <a:noAutofit/>
          </a:bodyPr>
          <a:lstStyle/>
          <a:p>
            <a:pPr algn="ctr">
              <a:buClr>
                <a:srgbClr val="000000"/>
              </a:buClr>
              <a:buSzPts val="1100"/>
            </a:pPr>
            <a:r>
              <a:rPr lang="en-US" altLang="ja-JP" sz="1100" dirty="0">
                <a:solidFill>
                  <a:srgbClr val="FFFFFF"/>
                </a:solidFill>
                <a:latin typeface="游ゴシック" panose="020B0400000000000000" pitchFamily="50" charset="-128"/>
                <a:ea typeface="游ゴシック" panose="020B0400000000000000" pitchFamily="50" charset="-128"/>
                <a:sym typeface="Arial"/>
              </a:rPr>
              <a:t>X</a:t>
            </a:r>
            <a:r>
              <a:rPr lang="ja-JP" altLang="en-US" sz="1100" dirty="0">
                <a:solidFill>
                  <a:srgbClr val="FFFFFF"/>
                </a:solidFill>
                <a:latin typeface="游ゴシック" panose="020B0400000000000000" pitchFamily="50" charset="-128"/>
                <a:ea typeface="游ゴシック" panose="020B0400000000000000" pitchFamily="50" charset="-128"/>
                <a:sym typeface="Arial"/>
              </a:rPr>
              <a:t>から記事広告・タイアップページに誘導</a:t>
            </a:r>
            <a:endParaRPr sz="1400" dirty="0">
              <a:solidFill>
                <a:srgbClr val="000000"/>
              </a:solidFill>
              <a:latin typeface="游ゴシック" panose="020B0400000000000000" pitchFamily="50" charset="-128"/>
              <a:ea typeface="游ゴシック" panose="020B0400000000000000" pitchFamily="50" charset="-128"/>
              <a:sym typeface="Arial"/>
            </a:endParaRPr>
          </a:p>
        </p:txBody>
      </p:sp>
      <p:pic>
        <p:nvPicPr>
          <p:cNvPr id="3" name="図 2">
            <a:extLst>
              <a:ext uri="{FF2B5EF4-FFF2-40B4-BE49-F238E27FC236}">
                <a16:creationId xmlns:a16="http://schemas.microsoft.com/office/drawing/2014/main" id="{8460AC1A-8CCC-50BF-F8CC-3AB982ED94A7}"/>
              </a:ext>
            </a:extLst>
          </p:cNvPr>
          <p:cNvPicPr>
            <a:picLocks noChangeAspect="1"/>
          </p:cNvPicPr>
          <p:nvPr/>
        </p:nvPicPr>
        <p:blipFill rotWithShape="1">
          <a:blip r:embed="rId3"/>
          <a:srcRect l="15369" t="32628" r="55786" b="23926"/>
          <a:stretch/>
        </p:blipFill>
        <p:spPr>
          <a:xfrm>
            <a:off x="956753" y="4533072"/>
            <a:ext cx="362116" cy="363600"/>
          </a:xfrm>
          <a:prstGeom prst="rect">
            <a:avLst/>
          </a:prstGeom>
        </p:spPr>
      </p:pic>
      <p:pic>
        <p:nvPicPr>
          <p:cNvPr id="6" name="図 5">
            <a:extLst>
              <a:ext uri="{FF2B5EF4-FFF2-40B4-BE49-F238E27FC236}">
                <a16:creationId xmlns:a16="http://schemas.microsoft.com/office/drawing/2014/main" id="{A2220ACF-FF40-18C1-9158-659151589D5D}"/>
              </a:ext>
            </a:extLst>
          </p:cNvPr>
          <p:cNvPicPr preferRelativeResize="0">
            <a:picLocks noChangeAspect="1"/>
          </p:cNvPicPr>
          <p:nvPr/>
        </p:nvPicPr>
        <p:blipFill rotWithShape="1">
          <a:blip r:embed="rId4"/>
          <a:srcRect l="18383" t="27487" r="64239" b="47510"/>
          <a:stretch/>
        </p:blipFill>
        <p:spPr>
          <a:xfrm>
            <a:off x="1001303" y="2103123"/>
            <a:ext cx="1007371" cy="955127"/>
          </a:xfrm>
          <a:prstGeom prst="rect">
            <a:avLst/>
          </a:prstGeom>
        </p:spPr>
      </p:pic>
      <p:pic>
        <p:nvPicPr>
          <p:cNvPr id="7" name="図 6">
            <a:extLst>
              <a:ext uri="{FF2B5EF4-FFF2-40B4-BE49-F238E27FC236}">
                <a16:creationId xmlns:a16="http://schemas.microsoft.com/office/drawing/2014/main" id="{2A0FCA17-9E97-DEAD-E743-FDCAE6DA6561}"/>
              </a:ext>
            </a:extLst>
          </p:cNvPr>
          <p:cNvPicPr>
            <a:picLocks noChangeAspect="1"/>
          </p:cNvPicPr>
          <p:nvPr/>
        </p:nvPicPr>
        <p:blipFill rotWithShape="1">
          <a:blip r:embed="rId5"/>
          <a:srcRect l="1925" t="28164" r="78999" b="35128"/>
          <a:stretch/>
        </p:blipFill>
        <p:spPr>
          <a:xfrm>
            <a:off x="2909800" y="2103060"/>
            <a:ext cx="1148976" cy="14740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graphicFrame>
        <p:nvGraphicFramePr>
          <p:cNvPr id="495" name="Google Shape;495;p15"/>
          <p:cNvGraphicFramePr/>
          <p:nvPr/>
        </p:nvGraphicFramePr>
        <p:xfrm>
          <a:off x="358775" y="614506"/>
          <a:ext cx="8401403" cy="1883811"/>
        </p:xfrm>
        <a:graphic>
          <a:graphicData uri="http://schemas.openxmlformats.org/drawingml/2006/table">
            <a:tbl>
              <a:tblPr>
                <a:noFill/>
                <a:tableStyleId>{27133808-EE09-42F5-BE28-2390A46D2D9E}</a:tableStyleId>
              </a:tblPr>
              <a:tblGrid>
                <a:gridCol w="1197075">
                  <a:extLst>
                    <a:ext uri="{9D8B030D-6E8A-4147-A177-3AD203B41FA5}">
                      <a16:colId xmlns:a16="http://schemas.microsoft.com/office/drawing/2014/main" val="20000"/>
                    </a:ext>
                  </a:extLst>
                </a:gridCol>
                <a:gridCol w="776300">
                  <a:extLst>
                    <a:ext uri="{9D8B030D-6E8A-4147-A177-3AD203B41FA5}">
                      <a16:colId xmlns:a16="http://schemas.microsoft.com/office/drawing/2014/main" val="20001"/>
                    </a:ext>
                  </a:extLst>
                </a:gridCol>
                <a:gridCol w="2239850">
                  <a:extLst>
                    <a:ext uri="{9D8B030D-6E8A-4147-A177-3AD203B41FA5}">
                      <a16:colId xmlns:a16="http://schemas.microsoft.com/office/drawing/2014/main" val="20002"/>
                    </a:ext>
                  </a:extLst>
                </a:gridCol>
                <a:gridCol w="2107359">
                  <a:extLst>
                    <a:ext uri="{9D8B030D-6E8A-4147-A177-3AD203B41FA5}">
                      <a16:colId xmlns:a16="http://schemas.microsoft.com/office/drawing/2014/main" val="20003"/>
                    </a:ext>
                  </a:extLst>
                </a:gridCol>
                <a:gridCol w="1256730">
                  <a:extLst>
                    <a:ext uri="{9D8B030D-6E8A-4147-A177-3AD203B41FA5}">
                      <a16:colId xmlns:a16="http://schemas.microsoft.com/office/drawing/2014/main" val="20004"/>
                    </a:ext>
                  </a:extLst>
                </a:gridCol>
                <a:gridCol w="824089">
                  <a:extLst>
                    <a:ext uri="{9D8B030D-6E8A-4147-A177-3AD203B41FA5}">
                      <a16:colId xmlns:a16="http://schemas.microsoft.com/office/drawing/2014/main" val="20005"/>
                    </a:ext>
                  </a:extLst>
                </a:gridCol>
              </a:tblGrid>
              <a:tr h="231346">
                <a:tc>
                  <a:txBody>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dirty="0">
                          <a:solidFill>
                            <a:srgbClr val="FFFFFF"/>
                          </a:solidFill>
                          <a:latin typeface="游ゴシック" panose="020B0400000000000000" pitchFamily="50" charset="-128"/>
                          <a:ea typeface="游ゴシック" panose="020B0400000000000000" pitchFamily="50" charset="-128"/>
                          <a:cs typeface="Arial"/>
                          <a:sym typeface="Arial"/>
                        </a:rPr>
                        <a:t>サービス名</a:t>
                      </a:r>
                      <a:endParaRPr sz="1400" u="none" strike="noStrike" cap="none" dirty="0">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rgbClr val="FFFFFF"/>
                          </a:solidFill>
                          <a:latin typeface="游ゴシック" panose="020B0400000000000000" pitchFamily="50" charset="-128"/>
                          <a:ea typeface="游ゴシック" panose="020B0400000000000000" pitchFamily="50" charset="-128"/>
                          <a:cs typeface="Arial"/>
                          <a:sym typeface="Arial"/>
                        </a:rPr>
                        <a:t>掲載箇所</a:t>
                      </a:r>
                      <a:endParaRPr sz="1400" u="none" strike="noStrike" cap="none">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rgbClr val="FFFFFF"/>
                          </a:solidFill>
                          <a:latin typeface="游ゴシック" panose="020B0400000000000000" pitchFamily="50" charset="-128"/>
                          <a:ea typeface="游ゴシック" panose="020B0400000000000000" pitchFamily="50" charset="-128"/>
                          <a:cs typeface="Arial"/>
                          <a:sym typeface="Arial"/>
                        </a:rPr>
                        <a:t>サービス特徴</a:t>
                      </a:r>
                      <a:endParaRPr sz="1400" u="none" strike="noStrike" cap="none">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rgbClr val="FFFFFF"/>
                          </a:solidFill>
                          <a:latin typeface="游ゴシック" panose="020B0400000000000000" pitchFamily="50" charset="-128"/>
                          <a:ea typeface="游ゴシック" panose="020B0400000000000000" pitchFamily="50" charset="-128"/>
                          <a:cs typeface="Arial"/>
                          <a:sym typeface="Arial"/>
                        </a:rPr>
                        <a:t>ターゲティング配信</a:t>
                      </a:r>
                      <a:endParaRPr sz="1400" u="none" strike="noStrike" cap="none">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dirty="0">
                          <a:solidFill>
                            <a:srgbClr val="FFFFFF"/>
                          </a:solidFill>
                          <a:latin typeface="游ゴシック" panose="020B0400000000000000" pitchFamily="50" charset="-128"/>
                          <a:ea typeface="游ゴシック" panose="020B0400000000000000" pitchFamily="50" charset="-128"/>
                          <a:cs typeface="Arial"/>
                          <a:sym typeface="Arial"/>
                        </a:rPr>
                        <a:t>メニュー</a:t>
                      </a:r>
                      <a:endParaRPr sz="1400" u="none" strike="noStrike" cap="none" dirty="0">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900"/>
                        <a:buFont typeface="Arial"/>
                        <a:buNone/>
                      </a:pPr>
                      <a:r>
                        <a:rPr lang="ja-JP" sz="900" b="0" i="0" u="none" strike="noStrike" cap="none">
                          <a:solidFill>
                            <a:srgbClr val="FFFFFF"/>
                          </a:solidFill>
                          <a:latin typeface="游ゴシック" panose="020B0400000000000000" pitchFamily="50" charset="-128"/>
                          <a:ea typeface="游ゴシック" panose="020B0400000000000000" pitchFamily="50" charset="-128"/>
                          <a:cs typeface="Arial"/>
                          <a:sym typeface="Arial"/>
                        </a:rPr>
                        <a:t>誘導単価感</a:t>
                      </a:r>
                      <a:endParaRPr sz="1400" u="none" strike="noStrike" cap="none">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1652465">
                <a:tc>
                  <a:txBody>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　</a:t>
                      </a:r>
                      <a:endParaRPr sz="1400" u="none" strike="noStrike" cap="none" dirty="0">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800"/>
                        <a:buFont typeface="Arial"/>
                        <a:buNone/>
                      </a:pPr>
                      <a:r>
                        <a:rPr lang="ja-JP" sz="8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rPr>
                        <a:t>アプリ</a:t>
                      </a:r>
                      <a:endParaRPr sz="8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endParaRPr>
                    </a:p>
                    <a:p>
                      <a:pPr marL="0" marR="0" lvl="0" indent="0" algn="ctr" rtl="0">
                        <a:lnSpc>
                          <a:spcPct val="150000"/>
                        </a:lnSpc>
                        <a:spcBef>
                          <a:spcPts val="0"/>
                        </a:spcBef>
                        <a:spcAft>
                          <a:spcPts val="0"/>
                        </a:spcAft>
                        <a:buClr>
                          <a:srgbClr val="000000"/>
                        </a:buClr>
                        <a:buSzPts val="800"/>
                        <a:buFont typeface="Arial"/>
                        <a:buNone/>
                      </a:pPr>
                      <a:r>
                        <a:rPr lang="ja-JP" sz="800" b="0" i="0" u="none" strike="noStrike" cap="none">
                          <a:solidFill>
                            <a:srgbClr val="000000"/>
                          </a:solidFill>
                          <a:latin typeface="游ゴシック" panose="020B0400000000000000" pitchFamily="50" charset="-128"/>
                          <a:ea typeface="游ゴシック" panose="020B0400000000000000" pitchFamily="50" charset="-128"/>
                          <a:cs typeface="Arial"/>
                          <a:sym typeface="Arial"/>
                        </a:rPr>
                        <a:t>フィード内</a:t>
                      </a:r>
                      <a:endParaRPr sz="1400" u="none" strike="noStrike" cap="none">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800"/>
                        <a:buFont typeface="Arial"/>
                        <a:buNone/>
                      </a:pP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・滞在時間とアクティブユーザー数が高い</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50000"/>
                        </a:lnSpc>
                        <a:spcBef>
                          <a:spcPts val="0"/>
                        </a:spcBef>
                        <a:spcAft>
                          <a:spcPts val="0"/>
                        </a:spcAft>
                        <a:buClr>
                          <a:srgbClr val="000000"/>
                        </a:buClr>
                        <a:buSzPts val="800"/>
                        <a:buFont typeface="Arial"/>
                        <a:buNone/>
                      </a:pP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・あらゆるテイストの記事を網羅しており、</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50000"/>
                        </a:lnSpc>
                        <a:spcBef>
                          <a:spcPts val="0"/>
                        </a:spcBef>
                        <a:spcAft>
                          <a:spcPts val="0"/>
                        </a:spcAft>
                        <a:buClr>
                          <a:srgbClr val="000000"/>
                        </a:buClr>
                        <a:buSzPts val="800"/>
                        <a:buFont typeface="Arial"/>
                        <a:buNone/>
                      </a:pP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　30代以上のみならず若年層ユーザーも増加中</a:t>
                      </a:r>
                      <a:b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b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・年収1,000万円を超える利用者が約1割</a:t>
                      </a:r>
                      <a:b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b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・男女比   </a:t>
                      </a: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 48.8</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a:t>
                      </a: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51.2</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chemeClr val="dk1"/>
                        </a:buClr>
                        <a:buSzPts val="800"/>
                        <a:buFont typeface="Arial"/>
                        <a:buNone/>
                      </a:pP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・性別</a:t>
                      </a:r>
                      <a:b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b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・年齢</a:t>
                      </a:r>
                      <a:r>
                        <a:rPr lang="ja-JP" altLang="en-US" sz="800" b="0" i="0" u="none" strike="noStrike" dirty="0">
                          <a:solidFill>
                            <a:schemeClr val="tx1"/>
                          </a:solidFill>
                          <a:latin typeface="Yu Gothic" panose="020B0400000000000000" pitchFamily="34" charset="-128"/>
                          <a:ea typeface="Yu Gothic" panose="020B0400000000000000" pitchFamily="34" charset="-128"/>
                          <a:cs typeface="Arial"/>
                          <a:sym typeface="Arial"/>
                        </a:rPr>
                        <a:t>（</a:t>
                      </a:r>
                      <a:r>
                        <a:rPr lang="en-US" altLang="ja-JP" sz="800" b="0" i="0" u="none" strike="noStrike" dirty="0">
                          <a:solidFill>
                            <a:schemeClr val="tx1"/>
                          </a:solidFill>
                          <a:latin typeface="Yu Gothic" panose="020B0400000000000000" pitchFamily="34" charset="-128"/>
                          <a:ea typeface="Yu Gothic" panose="020B0400000000000000" pitchFamily="34" charset="-128"/>
                          <a:cs typeface="Arial"/>
                          <a:sym typeface="Arial"/>
                        </a:rPr>
                        <a:t>-19/20-24/25-29/30-34/35-39/40-49/50-</a:t>
                      </a:r>
                      <a:r>
                        <a:rPr lang="ja-JP" altLang="en-US" sz="800" b="0" i="0" u="none" strike="noStrike" dirty="0">
                          <a:solidFill>
                            <a:schemeClr val="tx1"/>
                          </a:solidFill>
                          <a:latin typeface="Yu Gothic" panose="020B0400000000000000" pitchFamily="34" charset="-128"/>
                          <a:ea typeface="Yu Gothic" panose="020B0400000000000000" pitchFamily="34" charset="-128"/>
                          <a:cs typeface="Arial"/>
                          <a:sym typeface="Arial"/>
                        </a:rPr>
                        <a:t>）</a:t>
                      </a:r>
                      <a:endParaRPr lang="ja-JP" altLang="en-US" sz="800" dirty="0">
                        <a:solidFill>
                          <a:schemeClr val="tx1"/>
                        </a:solidFill>
                        <a:latin typeface="Yu Gothic" panose="020B0400000000000000" pitchFamily="34" charset="-128"/>
                        <a:ea typeface="Yu Gothic" panose="020B0400000000000000" pitchFamily="34" charset="-128"/>
                      </a:endParaRPr>
                    </a:p>
                    <a:p>
                      <a:pPr marL="0" marR="0" lvl="0" indent="0" algn="l" rtl="0">
                        <a:lnSpc>
                          <a:spcPct val="150000"/>
                        </a:lnSpc>
                        <a:spcBef>
                          <a:spcPts val="0"/>
                        </a:spcBef>
                        <a:spcAft>
                          <a:spcPts val="0"/>
                        </a:spcAft>
                        <a:buClr>
                          <a:srgbClr val="000000"/>
                        </a:buClr>
                        <a:buSzPts val="800"/>
                        <a:buFont typeface="Meiryo"/>
                        <a:buNone/>
                      </a:pP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・エリア</a:t>
                      </a:r>
                      <a:endParaRPr sz="1400" u="none" strike="noStrike" cap="none" dirty="0">
                        <a:latin typeface="游ゴシック" panose="020B0400000000000000" pitchFamily="50" charset="-128"/>
                        <a:ea typeface="游ゴシック" panose="020B0400000000000000" pitchFamily="50" charset="-128"/>
                        <a:cs typeface="Arial"/>
                        <a:sym typeface="Arial"/>
                      </a:endParaRPr>
                    </a:p>
                    <a:p>
                      <a:pPr marL="0" marR="0" lvl="0" indent="0" algn="l" rtl="0">
                        <a:lnSpc>
                          <a:spcPct val="150000"/>
                        </a:lnSpc>
                        <a:spcBef>
                          <a:spcPts val="0"/>
                        </a:spcBef>
                        <a:spcAft>
                          <a:spcPts val="0"/>
                        </a:spcAft>
                        <a:buClr>
                          <a:srgbClr val="000000"/>
                        </a:buClr>
                        <a:buSzPts val="800"/>
                        <a:buFont typeface="Meiryo"/>
                        <a:buNone/>
                      </a:pP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・OS</a:t>
                      </a:r>
                      <a:endParaRPr sz="1400" u="none" strike="noStrike" cap="none" dirty="0">
                        <a:latin typeface="游ゴシック" panose="020B0400000000000000" pitchFamily="50" charset="-128"/>
                        <a:ea typeface="游ゴシック" panose="020B0400000000000000" pitchFamily="50" charset="-128"/>
                        <a:cs typeface="Arial"/>
                        <a:sym typeface="Arial"/>
                      </a:endParaRPr>
                    </a:p>
                    <a:p>
                      <a:pPr marL="0" marR="0" lvl="0" indent="0" algn="l" rtl="0">
                        <a:lnSpc>
                          <a:spcPct val="150000"/>
                        </a:lnSpc>
                        <a:spcBef>
                          <a:spcPts val="0"/>
                        </a:spcBef>
                        <a:spcAft>
                          <a:spcPts val="0"/>
                        </a:spcAft>
                        <a:buClr>
                          <a:srgbClr val="000000"/>
                        </a:buClr>
                        <a:buSzPts val="800"/>
                        <a:buFont typeface="Meiryo"/>
                        <a:buNone/>
                      </a:pP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・携帯キャリア</a:t>
                      </a:r>
                      <a:endParaRPr sz="1400" u="none" strike="noStrike" cap="none" dirty="0">
                        <a:latin typeface="游ゴシック" panose="020B0400000000000000" pitchFamily="50" charset="-128"/>
                        <a:ea typeface="游ゴシック" panose="020B0400000000000000" pitchFamily="50" charset="-128"/>
                        <a:cs typeface="Arial"/>
                        <a:sym typeface="Arial"/>
                      </a:endParaRPr>
                    </a:p>
                    <a:p>
                      <a:pPr marL="0" marR="0" lvl="0" indent="0" algn="l" rtl="0">
                        <a:lnSpc>
                          <a:spcPct val="150000"/>
                        </a:lnSpc>
                        <a:spcBef>
                          <a:spcPts val="0"/>
                        </a:spcBef>
                        <a:spcAft>
                          <a:spcPts val="0"/>
                        </a:spcAft>
                        <a:buClr>
                          <a:srgbClr val="000000"/>
                        </a:buClr>
                        <a:buSzPts val="800"/>
                        <a:buFont typeface="Meiryo"/>
                        <a:buNone/>
                      </a:pP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・興味関心</a:t>
                      </a:r>
                      <a:endPar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50000"/>
                        </a:lnSpc>
                        <a:spcBef>
                          <a:spcPts val="0"/>
                        </a:spcBef>
                        <a:spcAft>
                          <a:spcPts val="0"/>
                        </a:spcAft>
                        <a:buClr>
                          <a:srgbClr val="000000"/>
                        </a:buClr>
                        <a:buSzPts val="800"/>
                        <a:buFont typeface="Meiryo"/>
                        <a:buNone/>
                      </a:pP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・記事キーワード</a:t>
                      </a:r>
                      <a:endParaRPr sz="1400" u="none" strike="noStrike" cap="none" dirty="0">
                        <a:latin typeface="游ゴシック" panose="020B0400000000000000" pitchFamily="50" charset="-128"/>
                        <a:ea typeface="游ゴシック" panose="020B0400000000000000" pitchFamily="50" charset="-128"/>
                        <a:cs typeface="Arial"/>
                        <a:sym typeface="Arial"/>
                      </a:endParaRPr>
                    </a:p>
                    <a:p>
                      <a:pPr marL="0" marR="0" lvl="0" indent="0" algn="l" rtl="0">
                        <a:lnSpc>
                          <a:spcPct val="150000"/>
                        </a:lnSpc>
                        <a:spcBef>
                          <a:spcPts val="0"/>
                        </a:spcBef>
                        <a:spcAft>
                          <a:spcPts val="0"/>
                        </a:spcAft>
                        <a:buClr>
                          <a:srgbClr val="000000"/>
                        </a:buClr>
                        <a:buSzPts val="800"/>
                        <a:buFont typeface="Meiryo"/>
                        <a:buNone/>
                      </a:pP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※要お見積り</a:t>
                      </a:r>
                      <a:endParaRPr sz="1400" u="none" strike="noStrike" cap="none" dirty="0">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800"/>
                        <a:buFont typeface="Arial"/>
                        <a:buNone/>
                      </a:pP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・クリック課金</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50000"/>
                        </a:lnSpc>
                        <a:spcBef>
                          <a:spcPts val="0"/>
                        </a:spcBef>
                        <a:spcAft>
                          <a:spcPts val="0"/>
                        </a:spcAft>
                        <a:buClr>
                          <a:srgbClr val="000000"/>
                        </a:buClr>
                        <a:buSzPts val="800"/>
                        <a:buFont typeface="Arial"/>
                        <a:buNone/>
                      </a:pP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・最低出稿金額</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50000"/>
                        </a:lnSpc>
                        <a:spcBef>
                          <a:spcPts val="0"/>
                        </a:spcBef>
                        <a:spcAft>
                          <a:spcPts val="0"/>
                        </a:spcAft>
                        <a:buClr>
                          <a:srgbClr val="000000"/>
                        </a:buClr>
                        <a:buSzPts val="800"/>
                        <a:buFont typeface="Arial"/>
                        <a:buNone/>
                      </a:pP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　300,000円～</a:t>
                      </a:r>
                      <a:endParaRPr sz="1400" u="none" strike="noStrike" cap="none" dirty="0">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800"/>
                        <a:buFont typeface="Arial"/>
                        <a:buNone/>
                      </a:pP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@10円～40円</a:t>
                      </a:r>
                      <a:endParaRPr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endParaRPr>
                    </a:p>
                    <a:p>
                      <a:pPr marL="0" marR="0" lvl="0" indent="0" algn="ctr" rtl="0">
                        <a:lnSpc>
                          <a:spcPct val="150000"/>
                        </a:lnSpc>
                        <a:spcBef>
                          <a:spcPts val="0"/>
                        </a:spcBef>
                        <a:spcAft>
                          <a:spcPts val="0"/>
                        </a:spcAft>
                        <a:buClr>
                          <a:srgbClr val="000000"/>
                        </a:buClr>
                        <a:buSzPts val="800"/>
                        <a:buFont typeface="Arial"/>
                        <a:buNone/>
                      </a:pPr>
                      <a:r>
                        <a:rPr 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程度（ネット）</a:t>
                      </a:r>
                      <a:endParaRPr sz="1400" u="none" strike="noStrike" cap="none" dirty="0">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496" name="Google Shape;496;p15" descr="WS000005.JPG"/>
          <p:cNvPicPr preferRelativeResize="0"/>
          <p:nvPr/>
        </p:nvPicPr>
        <p:blipFill rotWithShape="1">
          <a:blip r:embed="rId3">
            <a:alphaModFix/>
          </a:blip>
          <a:srcRect/>
          <a:stretch/>
        </p:blipFill>
        <p:spPr>
          <a:xfrm>
            <a:off x="406439" y="1485216"/>
            <a:ext cx="1102445" cy="247583"/>
          </a:xfrm>
          <a:prstGeom prst="rect">
            <a:avLst/>
          </a:prstGeom>
          <a:noFill/>
          <a:ln>
            <a:noFill/>
          </a:ln>
        </p:spPr>
      </p:pic>
      <p:sp>
        <p:nvSpPr>
          <p:cNvPr id="498" name="Google Shape;498;p15"/>
          <p:cNvSpPr/>
          <p:nvPr/>
        </p:nvSpPr>
        <p:spPr>
          <a:xfrm>
            <a:off x="1815935" y="4609726"/>
            <a:ext cx="6411396" cy="163275"/>
          </a:xfrm>
          <a:prstGeom prst="rect">
            <a:avLst/>
          </a:prstGeom>
          <a:noFill/>
          <a:ln>
            <a:noFill/>
          </a:ln>
        </p:spPr>
        <p:txBody>
          <a:bodyPr spcFirstLastPara="1" wrap="square" lIns="72000" tIns="36000" rIns="72000" bIns="36000" anchor="ctr" anchorCtr="0">
            <a:noAutofit/>
          </a:bodyPr>
          <a:lstStyle/>
          <a:p>
            <a:pPr marL="0" marR="0" lvl="0" indent="0" algn="l" rtl="0">
              <a:lnSpc>
                <a:spcPct val="100000"/>
              </a:lnSpc>
              <a:spcBef>
                <a:spcPts val="0"/>
              </a:spcBef>
              <a:spcAft>
                <a:spcPts val="0"/>
              </a:spcAft>
              <a:buClr>
                <a:srgbClr val="000000"/>
              </a:buClr>
              <a:buSzPts val="700"/>
              <a:buFont typeface="Meiryo"/>
              <a:buNone/>
            </a:pPr>
            <a:r>
              <a:rPr lang="ja-JP" sz="700" b="0" i="0" u="none" strike="noStrike" cap="none" dirty="0">
                <a:solidFill>
                  <a:srgbClr val="3F3F3F"/>
                </a:solidFill>
                <a:latin typeface="游ゴシック" panose="020B0400000000000000" pitchFamily="50" charset="-128"/>
                <a:ea typeface="游ゴシック" panose="020B0400000000000000" pitchFamily="50" charset="-128"/>
                <a:sym typeface="Arial"/>
              </a:rPr>
              <a:t>・内容は都度変更となる可能性がございます。・誘導単価は目安です。時期や商材、クリエイティブにより変動するため、都度お見積りとなります。</a:t>
            </a:r>
            <a:endParaRPr sz="700" b="0" i="0" u="none" strike="noStrike" cap="none" dirty="0">
              <a:solidFill>
                <a:srgbClr val="3F3F3F"/>
              </a:solidFill>
              <a:latin typeface="游ゴシック" panose="020B0400000000000000" pitchFamily="50" charset="-128"/>
              <a:ea typeface="游ゴシック" panose="020B0400000000000000" pitchFamily="50" charset="-128"/>
              <a:sym typeface="Arial"/>
            </a:endParaRPr>
          </a:p>
        </p:txBody>
      </p:sp>
      <p:sp>
        <p:nvSpPr>
          <p:cNvPr id="499" name="Google Shape;499;p15"/>
          <p:cNvSpPr txBox="1"/>
          <p:nvPr/>
        </p:nvSpPr>
        <p:spPr>
          <a:xfrm>
            <a:off x="361516" y="271451"/>
            <a:ext cx="1724736" cy="331353"/>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1500"/>
              <a:buFont typeface="Arial"/>
              <a:buNone/>
            </a:pPr>
            <a:r>
              <a:rPr lang="ja-JP" sz="1500" b="1" i="0" u="none" strike="noStrike" cap="none" dirty="0">
                <a:solidFill>
                  <a:srgbClr val="7F7F7F"/>
                </a:solidFill>
                <a:latin typeface="游ゴシック" panose="020B0400000000000000" pitchFamily="50" charset="-128"/>
                <a:ea typeface="游ゴシック" panose="020B0400000000000000" pitchFamily="50" charset="-128"/>
                <a:sym typeface="Arial"/>
              </a:rPr>
              <a:t>メディアブースト</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cxnSp>
        <p:nvCxnSpPr>
          <p:cNvPr id="500" name="Google Shape;500;p15"/>
          <p:cNvCxnSpPr>
            <a:stCxn id="499" idx="3"/>
          </p:cNvCxnSpPr>
          <p:nvPr/>
        </p:nvCxnSpPr>
        <p:spPr>
          <a:xfrm rot="10800000" flipH="1">
            <a:off x="2086252" y="434727"/>
            <a:ext cx="6805500" cy="2400"/>
          </a:xfrm>
          <a:prstGeom prst="straightConnector1">
            <a:avLst/>
          </a:prstGeom>
          <a:noFill/>
          <a:ln w="9525" cap="rnd" cmpd="sng">
            <a:solidFill>
              <a:srgbClr val="CCCCCC"/>
            </a:solidFill>
            <a:prstDash val="solid"/>
            <a:miter lim="800000"/>
            <a:headEnd type="none" w="sm" len="sm"/>
            <a:tailEnd type="none" w="sm" len="sm"/>
          </a:ln>
        </p:spPr>
      </p:cxnSp>
      <p:grpSp>
        <p:nvGrpSpPr>
          <p:cNvPr id="501" name="Google Shape;501;p15"/>
          <p:cNvGrpSpPr/>
          <p:nvPr/>
        </p:nvGrpSpPr>
        <p:grpSpPr>
          <a:xfrm>
            <a:off x="6879948" y="-2800"/>
            <a:ext cx="1905274" cy="328877"/>
            <a:chOff x="6879948" y="-2800"/>
            <a:chExt cx="1905274" cy="328877"/>
          </a:xfrm>
        </p:grpSpPr>
        <p:sp>
          <p:nvSpPr>
            <p:cNvPr id="502" name="Google Shape;502;p15"/>
            <p:cNvSpPr/>
            <p:nvPr/>
          </p:nvSpPr>
          <p:spPr>
            <a:xfrm rot="10800000">
              <a:off x="6879948" y="-2800"/>
              <a:ext cx="889233" cy="328877"/>
            </a:xfrm>
            <a:prstGeom prst="snip2SameRect">
              <a:avLst>
                <a:gd name="adj1" fmla="val 50000"/>
                <a:gd name="adj2" fmla="val 0"/>
              </a:avLst>
            </a:prstGeom>
            <a:solidFill>
              <a:srgbClr val="D9D9D9"/>
            </a:solidFill>
            <a:ln>
              <a:noFill/>
            </a:ln>
          </p:spPr>
          <p:txBody>
            <a:bodyPr spcFirstLastPara="1" wrap="square" lIns="72000" tIns="36000" rIns="72000" bIns="36000" anchor="ctr"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游ゴシック" panose="020B0400000000000000" pitchFamily="50" charset="-128"/>
                <a:ea typeface="游ゴシック" panose="020B0400000000000000" pitchFamily="50" charset="-128"/>
                <a:sym typeface="Arial"/>
              </a:endParaRPr>
            </a:p>
          </p:txBody>
        </p:sp>
        <p:sp>
          <p:nvSpPr>
            <p:cNvPr id="503" name="Google Shape;503;p15"/>
            <p:cNvSpPr/>
            <p:nvPr/>
          </p:nvSpPr>
          <p:spPr>
            <a:xfrm rot="10800000">
              <a:off x="7895990" y="-1"/>
              <a:ext cx="889233" cy="326078"/>
            </a:xfrm>
            <a:prstGeom prst="snip2SameRect">
              <a:avLst>
                <a:gd name="adj1" fmla="val 50000"/>
                <a:gd name="adj2" fmla="val 0"/>
              </a:avLst>
            </a:prstGeom>
            <a:solidFill>
              <a:srgbClr val="C00000"/>
            </a:solidFill>
            <a:ln>
              <a:noFill/>
            </a:ln>
          </p:spPr>
          <p:txBody>
            <a:bodyPr spcFirstLastPara="1" wrap="square" lIns="72000" tIns="36000" rIns="72000" bIns="36000" anchor="ctr" anchorCtr="0">
              <a:noAutofit/>
            </a:bodyPr>
            <a:lstStyle/>
            <a:p>
              <a:pPr marL="0" marR="0" lvl="0" indent="0" algn="l" rtl="0">
                <a:lnSpc>
                  <a:spcPct val="100000"/>
                </a:lnSpc>
                <a:spcBef>
                  <a:spcPts val="0"/>
                </a:spcBef>
                <a:spcAft>
                  <a:spcPts val="0"/>
                </a:spcAft>
                <a:buClr>
                  <a:schemeClr val="dk1"/>
                </a:buClr>
                <a:buSzPts val="900"/>
                <a:buFont typeface="Arial"/>
                <a:buNone/>
              </a:pPr>
              <a:endParaRPr sz="900" b="0" i="0" u="none" strike="noStrike" cap="none">
                <a:solidFill>
                  <a:schemeClr val="dk1"/>
                </a:solidFill>
                <a:latin typeface="游ゴシック" panose="020B0400000000000000" pitchFamily="50" charset="-128"/>
                <a:ea typeface="游ゴシック" panose="020B0400000000000000" pitchFamily="50" charset="-128"/>
                <a:sym typeface="Arial"/>
              </a:endParaRPr>
            </a:p>
          </p:txBody>
        </p:sp>
        <p:sp>
          <p:nvSpPr>
            <p:cNvPr id="504" name="Google Shape;504;p15"/>
            <p:cNvSpPr txBox="1"/>
            <p:nvPr/>
          </p:nvSpPr>
          <p:spPr>
            <a:xfrm>
              <a:off x="6926087" y="45296"/>
              <a:ext cx="796954" cy="21544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dk1"/>
                  </a:solidFill>
                  <a:latin typeface="游ゴシック" panose="020B0400000000000000" pitchFamily="50" charset="-128"/>
                  <a:ea typeface="游ゴシック" panose="020B0400000000000000" pitchFamily="50" charset="-128"/>
                  <a:sym typeface="Arial"/>
                </a:rPr>
                <a:t>タイアップ</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p:txBody>
        </p:sp>
        <p:sp>
          <p:nvSpPr>
            <p:cNvPr id="505" name="Google Shape;505;p15"/>
            <p:cNvSpPr txBox="1"/>
            <p:nvPr/>
          </p:nvSpPr>
          <p:spPr>
            <a:xfrm>
              <a:off x="7942130" y="45296"/>
              <a:ext cx="796954" cy="215444"/>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800"/>
                <a:buFont typeface="Arial"/>
                <a:buNone/>
              </a:pPr>
              <a:r>
                <a:rPr lang="ja-JP" sz="800" b="0" i="0" u="none" strike="noStrike" cap="none">
                  <a:solidFill>
                    <a:schemeClr val="lt1"/>
                  </a:solidFill>
                  <a:latin typeface="游ゴシック" panose="020B0400000000000000" pitchFamily="50" charset="-128"/>
                  <a:ea typeface="游ゴシック" panose="020B0400000000000000" pitchFamily="50" charset="-128"/>
                  <a:sym typeface="Arial"/>
                </a:rPr>
                <a:t>オプション</a:t>
              </a:r>
              <a:endParaRPr sz="1400" b="0" i="0" u="none" strike="noStrike" cap="none">
                <a:solidFill>
                  <a:srgbClr val="000000"/>
                </a:solidFill>
                <a:latin typeface="游ゴシック" panose="020B0400000000000000" pitchFamily="50" charset="-128"/>
                <a:ea typeface="游ゴシック" panose="020B0400000000000000" pitchFamily="50" charset="-128"/>
                <a:sym typeface="Arial"/>
              </a:endParaRPr>
            </a:p>
          </p:txBody>
        </p:sp>
      </p:grpSp>
      <p:graphicFrame>
        <p:nvGraphicFramePr>
          <p:cNvPr id="13" name="表 12">
            <a:extLst>
              <a:ext uri="{FF2B5EF4-FFF2-40B4-BE49-F238E27FC236}">
                <a16:creationId xmlns:a16="http://schemas.microsoft.com/office/drawing/2014/main" id="{625EB64A-7C9E-44B3-8409-FABCF7D83B71}"/>
              </a:ext>
            </a:extLst>
          </p:cNvPr>
          <p:cNvGraphicFramePr>
            <a:graphicFrameLocks noGrp="1"/>
          </p:cNvGraphicFramePr>
          <p:nvPr>
            <p:extLst>
              <p:ext uri="{D42A27DB-BD31-4B8C-83A1-F6EECF244321}">
                <p14:modId xmlns:p14="http://schemas.microsoft.com/office/powerpoint/2010/main" val="4267005294"/>
              </p:ext>
            </p:extLst>
          </p:nvPr>
        </p:nvGraphicFramePr>
        <p:xfrm>
          <a:off x="358750" y="2497742"/>
          <a:ext cx="8401428" cy="1995535"/>
        </p:xfrm>
        <a:graphic>
          <a:graphicData uri="http://schemas.openxmlformats.org/drawingml/2006/table">
            <a:tbl>
              <a:tblPr>
                <a:noFill/>
              </a:tblPr>
              <a:tblGrid>
                <a:gridCol w="1199117">
                  <a:extLst>
                    <a:ext uri="{9D8B030D-6E8A-4147-A177-3AD203B41FA5}">
                      <a16:colId xmlns:a16="http://schemas.microsoft.com/office/drawing/2014/main" val="2743412969"/>
                    </a:ext>
                  </a:extLst>
                </a:gridCol>
                <a:gridCol w="774258">
                  <a:extLst>
                    <a:ext uri="{9D8B030D-6E8A-4147-A177-3AD203B41FA5}">
                      <a16:colId xmlns:a16="http://schemas.microsoft.com/office/drawing/2014/main" val="2002584870"/>
                    </a:ext>
                  </a:extLst>
                </a:gridCol>
                <a:gridCol w="2248238">
                  <a:extLst>
                    <a:ext uri="{9D8B030D-6E8A-4147-A177-3AD203B41FA5}">
                      <a16:colId xmlns:a16="http://schemas.microsoft.com/office/drawing/2014/main" val="4248888643"/>
                    </a:ext>
                  </a:extLst>
                </a:gridCol>
                <a:gridCol w="2098996">
                  <a:extLst>
                    <a:ext uri="{9D8B030D-6E8A-4147-A177-3AD203B41FA5}">
                      <a16:colId xmlns:a16="http://schemas.microsoft.com/office/drawing/2014/main" val="2412896263"/>
                    </a:ext>
                  </a:extLst>
                </a:gridCol>
                <a:gridCol w="1256600">
                  <a:extLst>
                    <a:ext uri="{9D8B030D-6E8A-4147-A177-3AD203B41FA5}">
                      <a16:colId xmlns:a16="http://schemas.microsoft.com/office/drawing/2014/main" val="406047139"/>
                    </a:ext>
                  </a:extLst>
                </a:gridCol>
                <a:gridCol w="824219">
                  <a:extLst>
                    <a:ext uri="{9D8B030D-6E8A-4147-A177-3AD203B41FA5}">
                      <a16:colId xmlns:a16="http://schemas.microsoft.com/office/drawing/2014/main" val="1676149810"/>
                    </a:ext>
                  </a:extLst>
                </a:gridCol>
              </a:tblGrid>
              <a:tr h="1995535">
                <a:tc>
                  <a:txBody>
                    <a:bodyPr/>
                    <a:lstStyle/>
                    <a:p>
                      <a:pPr marL="0" marR="0" lvl="0" indent="0" algn="ctr" rtl="0">
                        <a:lnSpc>
                          <a:spcPct val="100000"/>
                        </a:lnSpc>
                        <a:spcBef>
                          <a:spcPts val="0"/>
                        </a:spcBef>
                        <a:spcAft>
                          <a:spcPts val="0"/>
                        </a:spcAft>
                        <a:buClr>
                          <a:srgbClr val="000000"/>
                        </a:buClr>
                        <a:buSzPts val="1100"/>
                        <a:buFont typeface="Arial"/>
                        <a:buNone/>
                      </a:pPr>
                      <a:r>
                        <a:rPr lang="ja-JP" sz="11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　</a:t>
                      </a:r>
                      <a:endParaRPr sz="1400" u="none" strike="noStrike" cap="none" dirty="0">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800"/>
                        <a:buFont typeface="Arial"/>
                        <a:buNone/>
                      </a:pPr>
                      <a:r>
                        <a:rPr 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アプリ</a:t>
                      </a:r>
                      <a:endParaRPr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endParaRPr>
                    </a:p>
                    <a:p>
                      <a:pPr marL="0" marR="0" lvl="0" indent="0" algn="ctr" rtl="0">
                        <a:lnSpc>
                          <a:spcPct val="150000"/>
                        </a:lnSpc>
                        <a:spcBef>
                          <a:spcPts val="0"/>
                        </a:spcBef>
                        <a:spcAft>
                          <a:spcPts val="0"/>
                        </a:spcAft>
                        <a:buClr>
                          <a:srgbClr val="000000"/>
                        </a:buClr>
                        <a:buSzPts val="800"/>
                        <a:buFont typeface="Arial"/>
                        <a:buNone/>
                      </a:pPr>
                      <a:r>
                        <a:rPr 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フィード内</a:t>
                      </a:r>
                      <a:endParaRPr sz="1400" u="none" strike="noStrike" cap="none" dirty="0">
                        <a:solidFill>
                          <a:schemeClr val="tx1"/>
                        </a:solidFill>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800"/>
                        <a:buFont typeface="Arial"/>
                        <a:buNone/>
                      </a:pP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・エンタメ系のニュースが充実、幅広い目的で</a:t>
                      </a:r>
                    </a:p>
                    <a:p>
                      <a:pPr marL="0" marR="0" lvl="0" indent="0" algn="l" defTabSz="914400" rtl="0" eaLnBrk="1" fontAlgn="auto" latinLnBrk="0" hangingPunct="1">
                        <a:lnSpc>
                          <a:spcPct val="150000"/>
                        </a:lnSpc>
                        <a:spcBef>
                          <a:spcPts val="0"/>
                        </a:spcBef>
                        <a:spcAft>
                          <a:spcPts val="0"/>
                        </a:spcAft>
                        <a:buClr>
                          <a:srgbClr val="000000"/>
                        </a:buClr>
                        <a:buSzPts val="800"/>
                        <a:buFont typeface="Arial"/>
                        <a:buNone/>
                        <a:tabLst/>
                        <a:defRPr/>
                      </a:pP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　利用されるニュースアプリ（</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7,620</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万</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DL</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a:t>
                      </a:r>
                      <a:endPar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Pts val="800"/>
                        <a:buFont typeface="Arial"/>
                        <a:buNone/>
                        <a:tabLst/>
                        <a:defRPr/>
                      </a:pP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・グノシー、ニュースライト、</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au</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サービス</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Today </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内の掲載面（掲載面の指定不可）</a:t>
                      </a:r>
                      <a:endPar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endParaRPr>
                    </a:p>
                    <a:p>
                      <a:pPr marL="0" marR="0" lvl="0" indent="0" algn="l" defTabSz="914400" rtl="0" eaLnBrk="1" fontAlgn="auto" latinLnBrk="0" hangingPunct="1">
                        <a:lnSpc>
                          <a:spcPct val="150000"/>
                        </a:lnSpc>
                        <a:spcBef>
                          <a:spcPts val="0"/>
                        </a:spcBef>
                        <a:spcAft>
                          <a:spcPts val="0"/>
                        </a:spcAft>
                        <a:buClr>
                          <a:srgbClr val="000000"/>
                        </a:buClr>
                        <a:buSzPts val="800"/>
                        <a:buFont typeface="Arial"/>
                        <a:buNone/>
                        <a:tabLst/>
                        <a:defRPr/>
                      </a:pP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・男女比　</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55% </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 </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45%</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　</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※3</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アプリの平均</a:t>
                      </a:r>
                      <a:endPar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50000"/>
                        </a:lnSpc>
                        <a:spcBef>
                          <a:spcPts val="0"/>
                        </a:spcBef>
                        <a:spcAft>
                          <a:spcPts val="0"/>
                        </a:spcAft>
                        <a:buClr>
                          <a:srgbClr val="000000"/>
                        </a:buClr>
                        <a:buSzPts val="800"/>
                        <a:buFont typeface="Arial"/>
                        <a:buNone/>
                      </a:pP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10</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代から</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50</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代以上まで幅広い層が新しい情報を求めて利用している</a:t>
                      </a:r>
                      <a:endPar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l" rtl="0">
                        <a:lnSpc>
                          <a:spcPct val="150000"/>
                        </a:lnSpc>
                        <a:spcBef>
                          <a:spcPts val="0"/>
                        </a:spcBef>
                        <a:spcAft>
                          <a:spcPts val="0"/>
                        </a:spcAft>
                        <a:buClr>
                          <a:srgbClr val="000000"/>
                        </a:buClr>
                        <a:buSzPts val="800"/>
                        <a:buFont typeface="Meiryo"/>
                        <a:buNone/>
                      </a:pP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・性別　　　　　　 　</a:t>
                      </a:r>
                    </a:p>
                    <a:p>
                      <a:pPr marL="0" marR="0" lvl="0" indent="0" algn="l" rtl="0">
                        <a:lnSpc>
                          <a:spcPct val="150000"/>
                        </a:lnSpc>
                        <a:spcBef>
                          <a:spcPts val="0"/>
                        </a:spcBef>
                        <a:spcAft>
                          <a:spcPts val="0"/>
                        </a:spcAft>
                        <a:buClr>
                          <a:srgbClr val="000000"/>
                        </a:buClr>
                        <a:buSzPts val="800"/>
                        <a:buFont typeface="Meiryo"/>
                        <a:buNone/>
                      </a:pP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・年齢　</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10</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代、</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20</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代前半</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(20-24)</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20</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代後半　</a:t>
                      </a:r>
                      <a:endPar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50000"/>
                        </a:lnSpc>
                        <a:spcBef>
                          <a:spcPts val="0"/>
                        </a:spcBef>
                        <a:spcAft>
                          <a:spcPts val="0"/>
                        </a:spcAft>
                        <a:buClr>
                          <a:srgbClr val="000000"/>
                        </a:buClr>
                        <a:buSzPts val="800"/>
                        <a:buFont typeface="Meiryo"/>
                        <a:buNone/>
                      </a:pP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　　　　</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(25-29)</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30</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代、</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40</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代、</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50</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代以上　　　</a:t>
                      </a:r>
                      <a:endPar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50000"/>
                        </a:lnSpc>
                        <a:spcBef>
                          <a:spcPts val="0"/>
                        </a:spcBef>
                        <a:spcAft>
                          <a:spcPts val="0"/>
                        </a:spcAft>
                        <a:buClr>
                          <a:srgbClr val="000000"/>
                        </a:buClr>
                        <a:buSzPts val="800"/>
                        <a:buFont typeface="Meiryo"/>
                        <a:buNone/>
                      </a:pP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　　　　</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推定した年齢含む</a:t>
                      </a:r>
                    </a:p>
                    <a:p>
                      <a:pPr marL="0" marR="0" lvl="0" indent="0" algn="l" rtl="0">
                        <a:lnSpc>
                          <a:spcPct val="150000"/>
                        </a:lnSpc>
                        <a:spcBef>
                          <a:spcPts val="0"/>
                        </a:spcBef>
                        <a:spcAft>
                          <a:spcPts val="0"/>
                        </a:spcAft>
                        <a:buClr>
                          <a:srgbClr val="000000"/>
                        </a:buClr>
                        <a:buSzPts val="800"/>
                        <a:buFont typeface="Meiryo"/>
                        <a:buNone/>
                      </a:pP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OS</a:t>
                      </a:r>
                    </a:p>
                    <a:p>
                      <a:pPr marL="0" marR="0" lvl="0" indent="0" algn="l" rtl="0">
                        <a:lnSpc>
                          <a:spcPct val="150000"/>
                        </a:lnSpc>
                        <a:spcBef>
                          <a:spcPts val="0"/>
                        </a:spcBef>
                        <a:spcAft>
                          <a:spcPts val="0"/>
                        </a:spcAft>
                        <a:buClr>
                          <a:srgbClr val="000000"/>
                        </a:buClr>
                        <a:buSzPts val="800"/>
                        <a:buFont typeface="Meiryo"/>
                        <a:buNone/>
                      </a:pP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・携帯キャリア</a:t>
                      </a:r>
                    </a:p>
                    <a:p>
                      <a:pPr marL="0" marR="0" lvl="0" indent="0" algn="l" rtl="0">
                        <a:lnSpc>
                          <a:spcPct val="150000"/>
                        </a:lnSpc>
                        <a:spcBef>
                          <a:spcPts val="0"/>
                        </a:spcBef>
                        <a:spcAft>
                          <a:spcPts val="0"/>
                        </a:spcAft>
                        <a:buClr>
                          <a:srgbClr val="000000"/>
                        </a:buClr>
                        <a:buSzPts val="800"/>
                        <a:buFont typeface="Meiryo"/>
                        <a:buNone/>
                      </a:pP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・エリア</a:t>
                      </a:r>
                      <a:endPar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endParaRPr>
                    </a:p>
                    <a:p>
                      <a:pPr marL="0" marR="0" lvl="0" indent="0" algn="l" rtl="0">
                        <a:lnSpc>
                          <a:spcPct val="150000"/>
                        </a:lnSpc>
                        <a:spcBef>
                          <a:spcPts val="0"/>
                        </a:spcBef>
                        <a:spcAft>
                          <a:spcPts val="0"/>
                        </a:spcAft>
                        <a:buClr>
                          <a:srgbClr val="000000"/>
                        </a:buClr>
                        <a:buSzPts val="800"/>
                        <a:buFont typeface="Meiryo"/>
                        <a:buNone/>
                      </a:pP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・ネットワーク（「</a:t>
                      </a: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Wi-Fi</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」「セルラー」）</a:t>
                      </a:r>
                    </a:p>
                    <a:p>
                      <a:pPr marL="0" marR="0" lvl="0" indent="0" algn="l" rtl="0">
                        <a:lnSpc>
                          <a:spcPct val="150000"/>
                        </a:lnSpc>
                        <a:spcBef>
                          <a:spcPts val="0"/>
                        </a:spcBef>
                        <a:spcAft>
                          <a:spcPts val="0"/>
                        </a:spcAft>
                        <a:buClr>
                          <a:srgbClr val="000000"/>
                        </a:buClr>
                        <a:buSzPts val="800"/>
                        <a:buFont typeface="Meiryo"/>
                        <a:buNone/>
                      </a:pPr>
                      <a:endPar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rtl="0">
                        <a:lnSpc>
                          <a:spcPct val="150000"/>
                        </a:lnSpc>
                      </a:pPr>
                      <a:r>
                        <a:rPr lang="ja-JP" altLang="en-US" sz="800" b="0" i="0" u="none" strike="noStrike" cap="none" dirty="0">
                          <a:solidFill>
                            <a:schemeClr val="tx1"/>
                          </a:solidFill>
                          <a:effectLst/>
                          <a:latin typeface="游ゴシック" panose="020B0400000000000000" pitchFamily="50" charset="-128"/>
                          <a:ea typeface="游ゴシック" panose="020B0400000000000000" pitchFamily="50" charset="-128"/>
                          <a:cs typeface="+mn-cs"/>
                          <a:sym typeface="Arial"/>
                        </a:rPr>
                        <a:t>・</a:t>
                      </a:r>
                      <a:r>
                        <a:rPr lang="en-US" altLang="ja-JP" sz="800" b="0" i="0" u="none" strike="noStrike" cap="none" dirty="0">
                          <a:solidFill>
                            <a:schemeClr val="tx1"/>
                          </a:solidFill>
                          <a:effectLst/>
                          <a:latin typeface="游ゴシック" panose="020B0400000000000000" pitchFamily="50" charset="-128"/>
                          <a:ea typeface="游ゴシック" panose="020B0400000000000000" pitchFamily="50" charset="-128"/>
                          <a:cs typeface="+mn-cs"/>
                          <a:sym typeface="Arial"/>
                        </a:rPr>
                        <a:t>CPC(</a:t>
                      </a:r>
                      <a:r>
                        <a:rPr lang="ja-JP" altLang="en-US" sz="800" b="0" i="0" u="none" strike="noStrike" cap="none" dirty="0">
                          <a:solidFill>
                            <a:schemeClr val="tx1"/>
                          </a:solidFill>
                          <a:effectLst/>
                          <a:latin typeface="游ゴシック" panose="020B0400000000000000" pitchFamily="50" charset="-128"/>
                          <a:ea typeface="游ゴシック" panose="020B0400000000000000" pitchFamily="50" charset="-128"/>
                          <a:cs typeface="+mn-cs"/>
                          <a:sym typeface="Arial"/>
                        </a:rPr>
                        <a:t>入札制</a:t>
                      </a:r>
                      <a:r>
                        <a:rPr lang="en-US" altLang="ja-JP" sz="800" b="0" i="0" u="none" strike="noStrike" cap="none" dirty="0">
                          <a:solidFill>
                            <a:schemeClr val="tx1"/>
                          </a:solidFill>
                          <a:effectLst/>
                          <a:latin typeface="游ゴシック" panose="020B0400000000000000" pitchFamily="50" charset="-128"/>
                          <a:ea typeface="游ゴシック" panose="020B0400000000000000" pitchFamily="50" charset="-128"/>
                          <a:cs typeface="+mn-cs"/>
                          <a:sym typeface="Arial"/>
                        </a:rPr>
                        <a:t>)</a:t>
                      </a:r>
                      <a:endParaRPr lang="ja-JP" altLang="en-US" sz="800" b="0" dirty="0">
                        <a:effectLst/>
                        <a:latin typeface="游ゴシック" panose="020B0400000000000000" pitchFamily="50" charset="-128"/>
                        <a:ea typeface="游ゴシック" panose="020B0400000000000000" pitchFamily="50" charset="-128"/>
                      </a:endParaRPr>
                    </a:p>
                    <a:p>
                      <a:pPr>
                        <a:lnSpc>
                          <a:spcPct val="150000"/>
                        </a:lnSpc>
                      </a:pPr>
                      <a:r>
                        <a:rPr lang="en-US" altLang="ja-JP" sz="800" b="0" i="0" u="none" strike="noStrike" cap="none" dirty="0">
                          <a:solidFill>
                            <a:schemeClr val="tx1"/>
                          </a:solidFill>
                          <a:effectLst/>
                          <a:latin typeface="游ゴシック" panose="020B0400000000000000" pitchFamily="50" charset="-128"/>
                          <a:ea typeface="游ゴシック" panose="020B0400000000000000" pitchFamily="50" charset="-128"/>
                          <a:cs typeface="+mn-cs"/>
                          <a:sym typeface="Arial"/>
                        </a:rPr>
                        <a:t>※</a:t>
                      </a:r>
                      <a:r>
                        <a:rPr lang="ja-JP" altLang="en-US" sz="800" b="0" i="0" u="none" strike="noStrike" cap="none" dirty="0">
                          <a:solidFill>
                            <a:schemeClr val="tx1"/>
                          </a:solidFill>
                          <a:effectLst/>
                          <a:latin typeface="游ゴシック" panose="020B0400000000000000" pitchFamily="50" charset="-128"/>
                          <a:ea typeface="游ゴシック" panose="020B0400000000000000" pitchFamily="50" charset="-128"/>
                          <a:cs typeface="+mn-cs"/>
                          <a:sym typeface="Arial"/>
                        </a:rPr>
                        <a:t>最低出稿金額</a:t>
                      </a:r>
                      <a:r>
                        <a:rPr lang="en-US" altLang="ja-JP" sz="800" b="0" i="0" u="none" strike="noStrike" cap="none" dirty="0">
                          <a:solidFill>
                            <a:schemeClr val="tx1"/>
                          </a:solidFill>
                          <a:effectLst/>
                          <a:latin typeface="游ゴシック" panose="020B0400000000000000" pitchFamily="50" charset="-128"/>
                          <a:ea typeface="游ゴシック" panose="020B0400000000000000" pitchFamily="50" charset="-128"/>
                          <a:cs typeface="+mn-cs"/>
                          <a:sym typeface="Arial"/>
                        </a:rPr>
                        <a:t>:300,000</a:t>
                      </a:r>
                      <a:r>
                        <a:rPr lang="ja-JP" altLang="en-US" sz="800" b="0" i="0" u="none" strike="noStrike" cap="none" dirty="0">
                          <a:solidFill>
                            <a:schemeClr val="tx1"/>
                          </a:solidFill>
                          <a:effectLst/>
                          <a:latin typeface="游ゴシック" panose="020B0400000000000000" pitchFamily="50" charset="-128"/>
                          <a:ea typeface="游ゴシック" panose="020B0400000000000000" pitchFamily="50" charset="-128"/>
                          <a:cs typeface="+mn-cs"/>
                          <a:sym typeface="Arial"/>
                        </a:rPr>
                        <a:t>円</a:t>
                      </a:r>
                      <a:br>
                        <a:rPr lang="ja-JP" altLang="en-US" sz="800" b="0" i="0" u="none" strike="noStrike" cap="none" dirty="0">
                          <a:solidFill>
                            <a:schemeClr val="tx1"/>
                          </a:solidFill>
                          <a:effectLst/>
                          <a:latin typeface="游ゴシック" panose="020B0400000000000000" pitchFamily="50" charset="-128"/>
                          <a:ea typeface="游ゴシック" panose="020B0400000000000000" pitchFamily="50" charset="-128"/>
                          <a:cs typeface="+mn-cs"/>
                          <a:sym typeface="Arial"/>
                        </a:rPr>
                      </a:br>
                      <a:endParaRPr kumimoji="0" lang="en-US" altLang="ja-JP" sz="800" b="0" i="0" u="none" strike="noStrike" kern="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lgn="ctr">
                      <a:solidFill>
                        <a:srgbClr val="CCCCCC"/>
                      </a:solidFill>
                      <a:prstDash val="solid"/>
                      <a:round/>
                      <a:headEnd type="none" w="sm" len="sm"/>
                      <a:tailEnd type="none" w="sm" len="sm"/>
                    </a:lnL>
                    <a:lnR w="9525" cap="flat" cmpd="sng" algn="ctr">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tc>
                  <a:txBody>
                    <a:bodyPr/>
                    <a:lstStyle/>
                    <a:p>
                      <a:pPr marL="0" marR="0" lvl="0" indent="0" algn="ctr" rtl="0">
                        <a:lnSpc>
                          <a:spcPct val="150000"/>
                        </a:lnSpc>
                        <a:spcBef>
                          <a:spcPts val="0"/>
                        </a:spcBef>
                        <a:spcAft>
                          <a:spcPts val="0"/>
                        </a:spcAft>
                        <a:buClr>
                          <a:srgbClr val="000000"/>
                        </a:buClr>
                        <a:buSzPts val="800"/>
                        <a:buFont typeface="Arial"/>
                        <a:buNone/>
                      </a:pPr>
                      <a:r>
                        <a:rPr lang="en-US" altLang="ja-JP"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@10</a:t>
                      </a:r>
                      <a:r>
                        <a:rPr lang="ja-JP" altLang="en-US" sz="800" b="0" i="0" u="none" strike="noStrike" cap="none" dirty="0">
                          <a:solidFill>
                            <a:schemeClr val="tx1"/>
                          </a:solidFill>
                          <a:latin typeface="游ゴシック" panose="020B0400000000000000" pitchFamily="50" charset="-128"/>
                          <a:ea typeface="游ゴシック" panose="020B0400000000000000" pitchFamily="50" charset="-128"/>
                          <a:cs typeface="Arial"/>
                          <a:sym typeface="Arial"/>
                        </a:rPr>
                        <a:t>円</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a:t>
                      </a:r>
                      <a:r>
                        <a:rPr lang="en-US" altLang="ja-JP"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40</a:t>
                      </a: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円</a:t>
                      </a:r>
                    </a:p>
                    <a:p>
                      <a:pPr marL="0" marR="0" lvl="0" indent="0" algn="ctr" rtl="0">
                        <a:lnSpc>
                          <a:spcPct val="150000"/>
                        </a:lnSpc>
                        <a:spcBef>
                          <a:spcPts val="0"/>
                        </a:spcBef>
                        <a:spcAft>
                          <a:spcPts val="0"/>
                        </a:spcAft>
                        <a:buClr>
                          <a:srgbClr val="000000"/>
                        </a:buClr>
                        <a:buSzPts val="800"/>
                        <a:buFont typeface="Arial"/>
                        <a:buNone/>
                      </a:pPr>
                      <a:r>
                        <a:rPr lang="ja-JP" altLang="en-US" sz="800" b="0" i="0" u="none" strike="noStrike" cap="none" dirty="0">
                          <a:solidFill>
                            <a:srgbClr val="000000"/>
                          </a:solidFill>
                          <a:latin typeface="游ゴシック" panose="020B0400000000000000" pitchFamily="50" charset="-128"/>
                          <a:ea typeface="游ゴシック" panose="020B0400000000000000" pitchFamily="50" charset="-128"/>
                          <a:cs typeface="Arial"/>
                          <a:sym typeface="Arial"/>
                        </a:rPr>
                        <a:t>程度（ネット）</a:t>
                      </a:r>
                      <a:endParaRPr lang="ja-JP" altLang="en-US" sz="1400" u="none" strike="noStrike" cap="none" dirty="0">
                        <a:latin typeface="游ゴシック" panose="020B0400000000000000" pitchFamily="50" charset="-128"/>
                        <a:ea typeface="游ゴシック" panose="020B0400000000000000" pitchFamily="50" charset="-128"/>
                        <a:cs typeface="Arial"/>
                        <a:sym typeface="Arial"/>
                      </a:endParaRPr>
                    </a:p>
                  </a:txBody>
                  <a:tcPr marL="4350" marR="4350" marT="4350" marB="0" anchor="ctr">
                    <a:lnL w="9525" cap="flat" cmpd="sng" algn="ctr">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lgn="ctr">
                      <a:solidFill>
                        <a:srgbClr val="CCCCCC"/>
                      </a:solidFill>
                      <a:prstDash val="solid"/>
                      <a:round/>
                      <a:headEnd type="none" w="sm" len="sm"/>
                      <a:tailEnd type="none" w="sm" len="sm"/>
                    </a:lnT>
                    <a:lnB w="9525" cap="flat" cmpd="sng" algn="ctr">
                      <a:solidFill>
                        <a:srgbClr val="CCCCCC"/>
                      </a:solidFill>
                      <a:prstDash val="solid"/>
                      <a:round/>
                      <a:headEnd type="none" w="sm" len="sm"/>
                      <a:tailEnd type="none" w="sm" len="sm"/>
                    </a:lnB>
                  </a:tcPr>
                </a:tc>
                <a:extLst>
                  <a:ext uri="{0D108BD9-81ED-4DB2-BD59-A6C34878D82A}">
                    <a16:rowId xmlns:a16="http://schemas.microsoft.com/office/drawing/2014/main" val="699458437"/>
                  </a:ext>
                </a:extLst>
              </a:tr>
            </a:tbl>
          </a:graphicData>
        </a:graphic>
      </p:graphicFrame>
      <p:pic>
        <p:nvPicPr>
          <p:cNvPr id="14" name="図 13" descr="logo_footer@x2.png">
            <a:extLst>
              <a:ext uri="{FF2B5EF4-FFF2-40B4-BE49-F238E27FC236}">
                <a16:creationId xmlns:a16="http://schemas.microsoft.com/office/drawing/2014/main" id="{28C4F987-C440-4489-B923-7A04D2CD69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366" y="3285267"/>
            <a:ext cx="958588" cy="287466"/>
          </a:xfrm>
          <a:prstGeom prst="rect">
            <a:avLst/>
          </a:prstGeom>
        </p:spPr>
      </p:pic>
    </p:spTree>
    <p:extLst>
      <p:ext uri="{BB962C8B-B14F-4D97-AF65-F5344CB8AC3E}">
        <p14:creationId xmlns:p14="http://schemas.microsoft.com/office/powerpoint/2010/main" val="139169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5">
          <a:extLst>
            <a:ext uri="{FF2B5EF4-FFF2-40B4-BE49-F238E27FC236}">
              <a16:creationId xmlns:a16="http://schemas.microsoft.com/office/drawing/2014/main" id="{57B312F2-F11F-E5E7-B5A3-A9DBD22E7BEE}"/>
            </a:ext>
          </a:extLst>
        </p:cNvPr>
        <p:cNvGrpSpPr/>
        <p:nvPr/>
      </p:nvGrpSpPr>
      <p:grpSpPr>
        <a:xfrm>
          <a:off x="0" y="0"/>
          <a:ext cx="0" cy="0"/>
          <a:chOff x="0" y="0"/>
          <a:chExt cx="0" cy="0"/>
        </a:xfrm>
      </p:grpSpPr>
      <p:graphicFrame>
        <p:nvGraphicFramePr>
          <p:cNvPr id="3" name="Google Shape;962;p52">
            <a:extLst>
              <a:ext uri="{FF2B5EF4-FFF2-40B4-BE49-F238E27FC236}">
                <a16:creationId xmlns:a16="http://schemas.microsoft.com/office/drawing/2014/main" id="{56F664C3-0981-A6E8-31EA-B21E4AFAA24E}"/>
              </a:ext>
            </a:extLst>
          </p:cNvPr>
          <p:cNvGraphicFramePr/>
          <p:nvPr>
            <p:extLst>
              <p:ext uri="{D42A27DB-BD31-4B8C-83A1-F6EECF244321}">
                <p14:modId xmlns:p14="http://schemas.microsoft.com/office/powerpoint/2010/main" val="1266816249"/>
              </p:ext>
            </p:extLst>
          </p:nvPr>
        </p:nvGraphicFramePr>
        <p:xfrm>
          <a:off x="859573" y="766013"/>
          <a:ext cx="7231131" cy="4625915"/>
        </p:xfrm>
        <a:graphic>
          <a:graphicData uri="http://schemas.openxmlformats.org/drawingml/2006/table">
            <a:tbl>
              <a:tblPr firstRow="1" bandRow="1">
                <a:tableStyleId>{073A0DAA-6AF3-43AB-8588-CEC1D06C72B9}</a:tableStyleId>
              </a:tblPr>
              <a:tblGrid>
                <a:gridCol w="3609460">
                  <a:extLst>
                    <a:ext uri="{9D8B030D-6E8A-4147-A177-3AD203B41FA5}">
                      <a16:colId xmlns:a16="http://schemas.microsoft.com/office/drawing/2014/main" val="20000"/>
                    </a:ext>
                  </a:extLst>
                </a:gridCol>
                <a:gridCol w="3621671">
                  <a:extLst>
                    <a:ext uri="{9D8B030D-6E8A-4147-A177-3AD203B41FA5}">
                      <a16:colId xmlns:a16="http://schemas.microsoft.com/office/drawing/2014/main" val="20001"/>
                    </a:ext>
                  </a:extLst>
                </a:gridCol>
              </a:tblGrid>
              <a:tr h="35092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r>
                        <a:rPr lang="ja-JP" sz="1200" b="1" dirty="0">
                          <a:solidFill>
                            <a:schemeClr val="bg1"/>
                          </a:solidFill>
                          <a:latin typeface="游ゴシック" panose="020B0400000000000000" pitchFamily="50" charset="-128"/>
                          <a:ea typeface="游ゴシック" panose="020B0400000000000000" pitchFamily="50" charset="-128"/>
                          <a:sym typeface="Arial"/>
                        </a:rPr>
                        <a:t>広告主様</a:t>
                      </a:r>
                      <a:endParaRPr sz="2000" b="1" dirty="0">
                        <a:solidFill>
                          <a:schemeClr val="bg1"/>
                        </a:solidFill>
                        <a:latin typeface="游ゴシック" panose="020B0400000000000000" pitchFamily="50" charset="-128"/>
                        <a:ea typeface="游ゴシック" panose="020B0400000000000000" pitchFamily="50" charset="-128"/>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r>
                        <a:rPr lang="ja-JP" sz="1200" b="1" dirty="0">
                          <a:solidFill>
                            <a:schemeClr val="bg1"/>
                          </a:solidFill>
                          <a:latin typeface="游ゴシック" panose="020B0400000000000000" pitchFamily="50" charset="-128"/>
                          <a:ea typeface="游ゴシック" panose="020B0400000000000000" pitchFamily="50" charset="-128"/>
                          <a:sym typeface="Arial"/>
                        </a:rPr>
                        <a:t>エキサイト</a:t>
                      </a:r>
                      <a:endParaRPr sz="2000" b="1" dirty="0">
                        <a:solidFill>
                          <a:schemeClr val="bg1"/>
                        </a:solidFill>
                        <a:latin typeface="游ゴシック" panose="020B0400000000000000" pitchFamily="50" charset="-128"/>
                        <a:ea typeface="游ゴシック" panose="020B0400000000000000" pitchFamily="50" charset="-128"/>
                      </a:endParaRPr>
                    </a:p>
                  </a:txBody>
                  <a:tcPr marL="91450" marR="91450" marT="45725" marB="45725" anchor="ctr"/>
                </a:tc>
                <a:extLst>
                  <a:ext uri="{0D108BD9-81ED-4DB2-BD59-A6C34878D82A}">
                    <a16:rowId xmlns:a16="http://schemas.microsoft.com/office/drawing/2014/main" val="10000"/>
                  </a:ext>
                </a:extLst>
              </a:tr>
              <a:tr h="209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050" b="1" u="none" strike="noStrike" kern="0" cap="none" spc="0" normalizeH="0" baseline="0" noProof="0" dirty="0">
                          <a:ln>
                            <a:noFill/>
                          </a:ln>
                          <a:solidFill>
                            <a:srgbClr val="3F3F3F"/>
                          </a:solidFill>
                          <a:effectLst/>
                          <a:uLnTx/>
                          <a:uFillTx/>
                          <a:latin typeface="游ゴシック" panose="020B0400000000000000" pitchFamily="50" charset="-128"/>
                          <a:ea typeface="游ゴシック" panose="020B0400000000000000" pitchFamily="50" charset="-128"/>
                          <a:sym typeface="Arial"/>
                        </a:rPr>
                        <a:t>お申込み</a:t>
                      </a:r>
                      <a:endParaRPr kumimoji="0" lang="ja-JP" altLang="en-US" sz="1050" b="1" i="0" u="none" strike="noStrike" kern="0" cap="none" spc="0" normalizeH="0" baseline="0" noProof="0" dirty="0">
                        <a:ln>
                          <a:noFill/>
                        </a:ln>
                        <a:solidFill>
                          <a:srgbClr val="3F3F3F"/>
                        </a:solidFill>
                        <a:effectLst/>
                        <a:uLnTx/>
                        <a:uFillTx/>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extLst>
                  <a:ext uri="{0D108BD9-81ED-4DB2-BD59-A6C34878D82A}">
                    <a16:rowId xmlns:a16="http://schemas.microsoft.com/office/drawing/2014/main" val="10003"/>
                  </a:ext>
                </a:extLst>
              </a:tr>
              <a:tr h="209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050" b="1" u="none" strike="noStrike" kern="0" cap="none" spc="0" normalizeH="0" baseline="0" noProof="0" dirty="0">
                          <a:ln>
                            <a:noFill/>
                          </a:ln>
                          <a:solidFill>
                            <a:srgbClr val="3F3F3F"/>
                          </a:solidFill>
                          <a:effectLst/>
                          <a:uLnTx/>
                          <a:uFillTx/>
                          <a:latin typeface="游ゴシック" panose="020B0400000000000000" pitchFamily="50" charset="-128"/>
                          <a:ea typeface="游ゴシック" panose="020B0400000000000000" pitchFamily="50" charset="-128"/>
                          <a:sym typeface="Arial"/>
                        </a:rPr>
                        <a:t>お申込み受領</a:t>
                      </a:r>
                      <a:endParaRPr kumimoji="0" lang="ja-JP" altLang="en-US" sz="105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Calibri"/>
                        <a:sym typeface="Arial"/>
                      </a:endParaRPr>
                    </a:p>
                  </a:txBody>
                  <a:tcPr marL="91450" marR="91450" marT="45725" marB="45725" anchor="ctr"/>
                </a:tc>
                <a:extLst>
                  <a:ext uri="{0D108BD9-81ED-4DB2-BD59-A6C34878D82A}">
                    <a16:rowId xmlns:a16="http://schemas.microsoft.com/office/drawing/2014/main" val="10004"/>
                  </a:ext>
                </a:extLst>
              </a:tr>
              <a:tr h="209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extLst>
                  <a:ext uri="{0D108BD9-81ED-4DB2-BD59-A6C34878D82A}">
                    <a16:rowId xmlns:a16="http://schemas.microsoft.com/office/drawing/2014/main" val="10005"/>
                  </a:ext>
                </a:extLst>
              </a:tr>
              <a:tr h="209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050" b="1" u="none" strike="noStrike" kern="0" cap="none" spc="0" normalizeH="0" baseline="0" noProof="0" dirty="0">
                          <a:ln>
                            <a:noFill/>
                          </a:ln>
                          <a:solidFill>
                            <a:srgbClr val="3F3F3F"/>
                          </a:solidFill>
                          <a:effectLst/>
                          <a:uLnTx/>
                          <a:uFillTx/>
                          <a:latin typeface="游ゴシック" panose="020B0400000000000000" pitchFamily="50" charset="-128"/>
                          <a:ea typeface="游ゴシック" panose="020B0400000000000000" pitchFamily="50" charset="-128"/>
                          <a:sym typeface="Arial"/>
                        </a:rPr>
                        <a:t>リリース素材・画像素材のご入稿</a:t>
                      </a:r>
                      <a:endParaRPr kumimoji="0" lang="ja-JP" altLang="en-US" sz="1050" b="1" i="0" u="none" strike="noStrike" kern="0" cap="none" spc="0" normalizeH="0" baseline="0" noProof="0" dirty="0">
                        <a:ln>
                          <a:noFill/>
                        </a:ln>
                        <a:solidFill>
                          <a:srgbClr val="3F3F3F"/>
                        </a:solidFill>
                        <a:effectLst/>
                        <a:uLnTx/>
                        <a:uFillTx/>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extLst>
                  <a:ext uri="{0D108BD9-81ED-4DB2-BD59-A6C34878D82A}">
                    <a16:rowId xmlns:a16="http://schemas.microsoft.com/office/drawing/2014/main" val="10006"/>
                  </a:ext>
                </a:extLst>
              </a:tr>
              <a:tr h="209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050" b="1" u="none" strike="noStrike" kern="0" cap="none" spc="0" normalizeH="0" baseline="0" noProof="0" dirty="0">
                          <a:ln>
                            <a:noFill/>
                          </a:ln>
                          <a:solidFill>
                            <a:srgbClr val="3F3F3F"/>
                          </a:solidFill>
                          <a:effectLst/>
                          <a:uLnTx/>
                          <a:uFillTx/>
                          <a:latin typeface="游ゴシック" panose="020B0400000000000000" pitchFamily="50" charset="-128"/>
                          <a:ea typeface="游ゴシック" panose="020B0400000000000000" pitchFamily="50" charset="-128"/>
                          <a:sym typeface="Arial"/>
                        </a:rPr>
                        <a:t>制作開始</a:t>
                      </a:r>
                      <a:endParaRPr kumimoji="0" lang="ja-JP" altLang="en-US" sz="105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Calibri"/>
                        <a:sym typeface="Arial"/>
                      </a:endParaRPr>
                    </a:p>
                  </a:txBody>
                  <a:tcPr marL="91450" marR="91450" marT="45725" marB="45725" anchor="ctr"/>
                </a:tc>
                <a:extLst>
                  <a:ext uri="{0D108BD9-81ED-4DB2-BD59-A6C34878D82A}">
                    <a16:rowId xmlns:a16="http://schemas.microsoft.com/office/drawing/2014/main" val="10007"/>
                  </a:ext>
                </a:extLst>
              </a:tr>
              <a:tr h="209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b="1" dirty="0">
                        <a:solidFill>
                          <a:srgbClr val="3F3F3F"/>
                        </a:solidFill>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extLst>
                  <a:ext uri="{0D108BD9-81ED-4DB2-BD59-A6C34878D82A}">
                    <a16:rowId xmlns:a16="http://schemas.microsoft.com/office/drawing/2014/main" val="10008"/>
                  </a:ext>
                </a:extLst>
              </a:tr>
              <a:tr h="209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extLst>
                  <a:ext uri="{0D108BD9-81ED-4DB2-BD59-A6C34878D82A}">
                    <a16:rowId xmlns:a16="http://schemas.microsoft.com/office/drawing/2014/main" val="10009"/>
                  </a:ext>
                </a:extLst>
              </a:tr>
              <a:tr h="209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extLst>
                  <a:ext uri="{0D108BD9-81ED-4DB2-BD59-A6C34878D82A}">
                    <a16:rowId xmlns:a16="http://schemas.microsoft.com/office/drawing/2014/main" val="10010"/>
                  </a:ext>
                </a:extLst>
              </a:tr>
              <a:tr h="209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extLst>
                  <a:ext uri="{0D108BD9-81ED-4DB2-BD59-A6C34878D82A}">
                    <a16:rowId xmlns:a16="http://schemas.microsoft.com/office/drawing/2014/main" val="10011"/>
                  </a:ext>
                </a:extLst>
              </a:tr>
              <a:tr h="209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endParaRPr>
                    </a:p>
                  </a:txBody>
                  <a:tcPr marL="91450" marR="91450" marT="45725" marB="45725" anchor="ctr"/>
                </a:tc>
                <a:extLst>
                  <a:ext uri="{0D108BD9-81ED-4DB2-BD59-A6C34878D82A}">
                    <a16:rowId xmlns:a16="http://schemas.microsoft.com/office/drawing/2014/main" val="10012"/>
                  </a:ext>
                </a:extLst>
              </a:tr>
              <a:tr h="209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r>
                        <a:rPr kumimoji="0" lang="ja-JP" altLang="en-US" sz="1050" b="1" u="none" strike="noStrike" kern="0" cap="none" spc="0" normalizeH="0" baseline="0" noProof="0" dirty="0">
                          <a:ln>
                            <a:noFill/>
                          </a:ln>
                          <a:solidFill>
                            <a:srgbClr val="3F3F3F"/>
                          </a:solidFill>
                          <a:effectLst/>
                          <a:uLnTx/>
                          <a:uFillTx/>
                          <a:latin typeface="游ゴシック" panose="020B0400000000000000" pitchFamily="50" charset="-128"/>
                          <a:ea typeface="游ゴシック" panose="020B0400000000000000" pitchFamily="50" charset="-128"/>
                          <a:sym typeface="Arial"/>
                        </a:rPr>
                        <a:t>記事プレビューご確認</a:t>
                      </a: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050" b="1" u="none" strike="noStrike" kern="0" cap="none" spc="0" normalizeH="0" baseline="0" noProof="0" dirty="0">
                          <a:ln>
                            <a:noFill/>
                          </a:ln>
                          <a:solidFill>
                            <a:srgbClr val="3F3F3F"/>
                          </a:solidFill>
                          <a:effectLst/>
                          <a:uLnTx/>
                          <a:uFillTx/>
                          <a:latin typeface="游ゴシック" panose="020B0400000000000000" pitchFamily="50" charset="-128"/>
                          <a:ea typeface="游ゴシック" panose="020B0400000000000000" pitchFamily="50" charset="-128"/>
                          <a:sym typeface="Arial"/>
                        </a:rPr>
                        <a:t>記事プレビューご提出</a:t>
                      </a:r>
                      <a:endParaRPr kumimoji="0" lang="ja-JP" altLang="en-US" sz="1050" b="0"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Calibri"/>
                        <a:sym typeface="Arial"/>
                      </a:endParaRPr>
                    </a:p>
                  </a:txBody>
                  <a:tcPr marL="91450" marR="91450" marT="45725" marB="45725" anchor="ctr"/>
                </a:tc>
                <a:extLst>
                  <a:ext uri="{0D108BD9-81ED-4DB2-BD59-A6C34878D82A}">
                    <a16:rowId xmlns:a16="http://schemas.microsoft.com/office/drawing/2014/main" val="10013"/>
                  </a:ext>
                </a:extLst>
              </a:tr>
              <a:tr h="209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extLst>
                  <a:ext uri="{0D108BD9-81ED-4DB2-BD59-A6C34878D82A}">
                    <a16:rowId xmlns:a16="http://schemas.microsoft.com/office/drawing/2014/main" val="10014"/>
                  </a:ext>
                </a:extLst>
              </a:tr>
              <a:tr h="209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extLst>
                  <a:ext uri="{0D108BD9-81ED-4DB2-BD59-A6C34878D82A}">
                    <a16:rowId xmlns:a16="http://schemas.microsoft.com/office/drawing/2014/main" val="10015"/>
                  </a:ext>
                </a:extLst>
              </a:tr>
              <a:tr h="209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ja-JP" altLang="en-US" sz="1050" b="1" u="none" strike="noStrike" kern="0" cap="none" spc="0" normalizeH="0" baseline="0" noProof="0" dirty="0">
                          <a:ln>
                            <a:noFill/>
                          </a:ln>
                          <a:solidFill>
                            <a:srgbClr val="3F3F3F"/>
                          </a:solidFill>
                          <a:effectLst/>
                          <a:uLnTx/>
                          <a:uFillTx/>
                          <a:latin typeface="游ゴシック" panose="020B0400000000000000" pitchFamily="50" charset="-128"/>
                          <a:ea typeface="游ゴシック" panose="020B0400000000000000" pitchFamily="50" charset="-128"/>
                          <a:sym typeface="Arial"/>
                        </a:rPr>
                        <a:t>記事プレビューお戻し</a:t>
                      </a:r>
                      <a:endParaRPr lang="ja-JP" altLang="en-US"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extLst>
                  <a:ext uri="{0D108BD9-81ED-4DB2-BD59-A6C34878D82A}">
                    <a16:rowId xmlns:a16="http://schemas.microsoft.com/office/drawing/2014/main" val="10016"/>
                  </a:ext>
                </a:extLst>
              </a:tr>
              <a:tr h="209400">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endParaRPr sz="1050" dirty="0">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050" b="1" dirty="0">
                          <a:solidFill>
                            <a:srgbClr val="3F3F3F"/>
                          </a:solidFill>
                          <a:latin typeface="游ゴシック" panose="020B0400000000000000" pitchFamily="50" charset="-128"/>
                          <a:ea typeface="游ゴシック" panose="020B0400000000000000" pitchFamily="50" charset="-128"/>
                          <a:sym typeface="Arial"/>
                        </a:rPr>
                        <a:t>最終調整</a:t>
                      </a:r>
                      <a:endParaRPr lang="ja-JP" altLang="en-US" sz="1050" dirty="0">
                        <a:latin typeface="游ゴシック" panose="020B0400000000000000" pitchFamily="50" charset="-128"/>
                        <a:ea typeface="游ゴシック" panose="020B0400000000000000" pitchFamily="50" charset="-128"/>
                      </a:endParaRPr>
                    </a:p>
                  </a:txBody>
                  <a:tcPr marL="91450" marR="91450" marT="45725" marB="45725" anchor="ctr"/>
                </a:tc>
                <a:extLst>
                  <a:ext uri="{0D108BD9-81ED-4DB2-BD59-A6C34878D82A}">
                    <a16:rowId xmlns:a16="http://schemas.microsoft.com/office/drawing/2014/main" val="10017"/>
                  </a:ext>
                </a:extLst>
              </a:tr>
              <a:tr h="209400">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050" b="1" dirty="0">
                          <a:solidFill>
                            <a:srgbClr val="3F3F3F"/>
                          </a:solidFill>
                          <a:latin typeface="游ゴシック" panose="020B0400000000000000" pitchFamily="50" charset="-128"/>
                          <a:ea typeface="游ゴシック" panose="020B0400000000000000" pitchFamily="50" charset="-128"/>
                          <a:sym typeface="Arial"/>
                        </a:rPr>
                        <a:t>校了</a:t>
                      </a:r>
                      <a:endParaRPr lang="ja-JP" altLang="en-US" sz="1050" b="1" dirty="0">
                        <a:solidFill>
                          <a:srgbClr val="3F3F3F"/>
                        </a:solidFill>
                        <a:latin typeface="游ゴシック" panose="020B0400000000000000" pitchFamily="50" charset="-128"/>
                        <a:ea typeface="游ゴシック" panose="020B0400000000000000" pitchFamily="50" charset="-128"/>
                        <a:cs typeface="Arial"/>
                        <a:sym typeface="Arial"/>
                      </a:endParaRPr>
                    </a:p>
                  </a:txBody>
                  <a:tcPr marL="91450" marR="91450" marT="45725" marB="45725" anchor="ctr"/>
                </a:tc>
                <a:tc hMerge="1">
                  <a:txBody>
                    <a:bodyPr/>
                    <a:lstStyle/>
                    <a:p>
                      <a:endParaRPr dirty="0"/>
                    </a:p>
                  </a:txBody>
                  <a:tcPr marL="91450" marR="91450" marT="45725" marB="45725" anchor="ctr"/>
                </a:tc>
                <a:extLst>
                  <a:ext uri="{0D108BD9-81ED-4DB2-BD59-A6C34878D82A}">
                    <a16:rowId xmlns:a16="http://schemas.microsoft.com/office/drawing/2014/main" val="10018"/>
                  </a:ext>
                </a:extLst>
              </a:tr>
              <a:tr h="209400">
                <a:tc gridSpan="2">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Arial"/>
                          <a:sym typeface="Arial"/>
                        </a:defRPr>
                      </a:lvl9pPr>
                    </a:lstStyle>
                    <a:p>
                      <a:pPr marL="0" marR="0" lvl="0" indent="0" algn="ctr" rtl="0">
                        <a:spcBef>
                          <a:spcPts val="0"/>
                        </a:spcBef>
                        <a:spcAft>
                          <a:spcPts val="0"/>
                        </a:spcAft>
                        <a:buNone/>
                      </a:pPr>
                      <a:r>
                        <a:rPr lang="ja-JP" sz="1050" b="1" dirty="0">
                          <a:solidFill>
                            <a:srgbClr val="3F3F3F"/>
                          </a:solidFill>
                          <a:latin typeface="游ゴシック" panose="020B0400000000000000" pitchFamily="50" charset="-128"/>
                          <a:ea typeface="游ゴシック" panose="020B0400000000000000" pitchFamily="50" charset="-128"/>
                          <a:sym typeface="Arial"/>
                        </a:rPr>
                        <a:t>記事公開</a:t>
                      </a:r>
                      <a:endParaRPr sz="1050" dirty="0">
                        <a:latin typeface="游ゴシック" panose="020B0400000000000000" pitchFamily="50" charset="-128"/>
                        <a:ea typeface="游ゴシック" panose="020B0400000000000000" pitchFamily="50" charset="-128"/>
                      </a:endParaRPr>
                    </a:p>
                  </a:txBody>
                  <a:tcPr marL="91450" marR="91450" marT="45725" marB="45725" anchor="ctr"/>
                </a:tc>
                <a:tc hMerge="1">
                  <a:txBody>
                    <a:bodyPr/>
                    <a:lstStyle/>
                    <a:p>
                      <a:endParaRPr lang="ja-JP"/>
                    </a:p>
                  </a:txBody>
                  <a:tcPr/>
                </a:tc>
                <a:extLst>
                  <a:ext uri="{0D108BD9-81ED-4DB2-BD59-A6C34878D82A}">
                    <a16:rowId xmlns:a16="http://schemas.microsoft.com/office/drawing/2014/main" val="10019"/>
                  </a:ext>
                </a:extLst>
              </a:tr>
            </a:tbl>
          </a:graphicData>
        </a:graphic>
      </p:graphicFrame>
      <p:sp>
        <p:nvSpPr>
          <p:cNvPr id="4" name="Google Shape;963;p52">
            <a:extLst>
              <a:ext uri="{FF2B5EF4-FFF2-40B4-BE49-F238E27FC236}">
                <a16:creationId xmlns:a16="http://schemas.microsoft.com/office/drawing/2014/main" id="{90F255AE-16FB-361C-EFCD-513BB69ED0D9}"/>
              </a:ext>
            </a:extLst>
          </p:cNvPr>
          <p:cNvSpPr/>
          <p:nvPr/>
        </p:nvSpPr>
        <p:spPr>
          <a:xfrm>
            <a:off x="6065291" y="2391599"/>
            <a:ext cx="217747" cy="1161830"/>
          </a:xfrm>
          <a:prstGeom prst="upDownArrow">
            <a:avLst>
              <a:gd name="adj1" fmla="val 50000"/>
              <a:gd name="adj2" fmla="val 50000"/>
            </a:avLst>
          </a:prstGeom>
          <a:solidFill>
            <a:srgbClr val="C00000"/>
          </a:solidFill>
          <a:ln w="12700" cap="flat" cmpd="sng">
            <a:solidFill>
              <a:schemeClr val="lt1"/>
            </a:solidFill>
            <a:prstDash val="solid"/>
            <a:round/>
            <a:headEnd type="none" w="sm" len="sm"/>
            <a:tailEnd type="none" w="sm" len="sm"/>
          </a:ln>
        </p:spPr>
        <p:txBody>
          <a:bodyPr spcFirstLastPara="1" wrap="square" lIns="72000" tIns="36000" rIns="72000" bIns="360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C00000"/>
              </a:solidFill>
              <a:latin typeface="Yu Gothic" panose="020B0400000000000000" pitchFamily="34" charset="-128"/>
              <a:ea typeface="Yu Gothic" panose="020B0400000000000000" pitchFamily="34" charset="-128"/>
              <a:cs typeface="Kosugi Maru"/>
              <a:sym typeface="Kosugi Maru"/>
            </a:endParaRPr>
          </a:p>
        </p:txBody>
      </p:sp>
      <p:sp>
        <p:nvSpPr>
          <p:cNvPr id="5" name="Google Shape;969;p52">
            <a:extLst>
              <a:ext uri="{FF2B5EF4-FFF2-40B4-BE49-F238E27FC236}">
                <a16:creationId xmlns:a16="http://schemas.microsoft.com/office/drawing/2014/main" id="{B9A1AE85-2949-851A-B5B6-5C98E13A948A}"/>
              </a:ext>
            </a:extLst>
          </p:cNvPr>
          <p:cNvSpPr/>
          <p:nvPr/>
        </p:nvSpPr>
        <p:spPr>
          <a:xfrm>
            <a:off x="6344554" y="2767024"/>
            <a:ext cx="1478035" cy="577041"/>
          </a:xfrm>
          <a:prstGeom prst="roundRect">
            <a:avLst>
              <a:gd name="adj" fmla="val 16667"/>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Yu Gothic" panose="020B0400000000000000" pitchFamily="34" charset="-128"/>
              <a:ea typeface="Yu Gothic" panose="020B0400000000000000" pitchFamily="34" charset="-128"/>
              <a:sym typeface="Arial"/>
            </a:endParaRPr>
          </a:p>
        </p:txBody>
      </p:sp>
      <p:sp>
        <p:nvSpPr>
          <p:cNvPr id="6" name="Google Shape;971;p52">
            <a:extLst>
              <a:ext uri="{FF2B5EF4-FFF2-40B4-BE49-F238E27FC236}">
                <a16:creationId xmlns:a16="http://schemas.microsoft.com/office/drawing/2014/main" id="{DE98C5B1-C89C-A4D1-87D4-F4212CF68FCA}"/>
              </a:ext>
            </a:extLst>
          </p:cNvPr>
          <p:cNvSpPr txBox="1"/>
          <p:nvPr/>
        </p:nvSpPr>
        <p:spPr>
          <a:xfrm>
            <a:off x="6487165" y="2855509"/>
            <a:ext cx="1131297" cy="4154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ja-JP" sz="1050" b="1" i="0" u="none" strike="noStrike" cap="none" dirty="0">
                <a:solidFill>
                  <a:srgbClr val="C00000"/>
                </a:solidFill>
                <a:latin typeface="Yu Gothic" panose="020B0400000000000000" pitchFamily="34" charset="-128"/>
                <a:ea typeface="Yu Gothic" panose="020B0400000000000000" pitchFamily="34" charset="-128"/>
                <a:sym typeface="Arial"/>
              </a:rPr>
              <a:t>案件ごとに調整</a:t>
            </a:r>
            <a:endParaRPr lang="en-US" altLang="ja-JP" sz="1050" b="1" i="0" u="none" strike="noStrike" cap="none" dirty="0">
              <a:solidFill>
                <a:srgbClr val="C00000"/>
              </a:solidFill>
              <a:latin typeface="Yu Gothic" panose="020B0400000000000000" pitchFamily="34" charset="-128"/>
              <a:ea typeface="Yu Gothic" panose="020B0400000000000000" pitchFamily="34" charset="-128"/>
              <a:sym typeface="Arial"/>
            </a:endParaRPr>
          </a:p>
          <a:p>
            <a:pPr marL="0" marR="0" lvl="0" indent="0" algn="ctr" rtl="0">
              <a:lnSpc>
                <a:spcPct val="100000"/>
              </a:lnSpc>
              <a:spcBef>
                <a:spcPts val="0"/>
              </a:spcBef>
              <a:spcAft>
                <a:spcPts val="0"/>
              </a:spcAft>
              <a:buNone/>
            </a:pPr>
            <a:r>
              <a:rPr lang="en-US" altLang="ja-JP" sz="1050" b="1" dirty="0">
                <a:solidFill>
                  <a:srgbClr val="C00000"/>
                </a:solidFill>
                <a:latin typeface="Yu Gothic" panose="020B0400000000000000" pitchFamily="34" charset="-128"/>
                <a:ea typeface="Yu Gothic" panose="020B0400000000000000" pitchFamily="34" charset="-128"/>
              </a:rPr>
              <a:t>10</a:t>
            </a:r>
            <a:r>
              <a:rPr lang="ja-JP" altLang="en-US" sz="1050" b="1" dirty="0">
                <a:solidFill>
                  <a:srgbClr val="C00000"/>
                </a:solidFill>
                <a:latin typeface="Yu Gothic" panose="020B0400000000000000" pitchFamily="34" charset="-128"/>
                <a:ea typeface="Yu Gothic" panose="020B0400000000000000" pitchFamily="34" charset="-128"/>
              </a:rPr>
              <a:t>営業日前後</a:t>
            </a:r>
            <a:endParaRPr sz="1600" dirty="0">
              <a:solidFill>
                <a:srgbClr val="C00000"/>
              </a:solidFill>
              <a:latin typeface="Yu Gothic" panose="020B0400000000000000" pitchFamily="34" charset="-128"/>
              <a:ea typeface="Yu Gothic" panose="020B0400000000000000" pitchFamily="34" charset="-128"/>
            </a:endParaRPr>
          </a:p>
        </p:txBody>
      </p:sp>
      <p:sp>
        <p:nvSpPr>
          <p:cNvPr id="7" name="Google Shape;963;p52">
            <a:extLst>
              <a:ext uri="{FF2B5EF4-FFF2-40B4-BE49-F238E27FC236}">
                <a16:creationId xmlns:a16="http://schemas.microsoft.com/office/drawing/2014/main" id="{6FA4C001-780E-6EB3-B904-F26C8C8AA965}"/>
              </a:ext>
            </a:extLst>
          </p:cNvPr>
          <p:cNvSpPr/>
          <p:nvPr/>
        </p:nvSpPr>
        <p:spPr>
          <a:xfrm>
            <a:off x="2490642" y="3898237"/>
            <a:ext cx="217834" cy="442270"/>
          </a:xfrm>
          <a:prstGeom prst="upDownArrow">
            <a:avLst>
              <a:gd name="adj1" fmla="val 50000"/>
              <a:gd name="adj2" fmla="val 50000"/>
            </a:avLst>
          </a:prstGeom>
          <a:solidFill>
            <a:srgbClr val="C00000"/>
          </a:solidFill>
          <a:ln w="12700" cap="flat" cmpd="sng">
            <a:solidFill>
              <a:schemeClr val="lt1"/>
            </a:solidFill>
            <a:prstDash val="solid"/>
            <a:round/>
            <a:headEnd type="none" w="sm" len="sm"/>
            <a:tailEnd type="none" w="sm" len="sm"/>
          </a:ln>
        </p:spPr>
        <p:txBody>
          <a:bodyPr spcFirstLastPara="1" wrap="square" lIns="72000" tIns="36000" rIns="72000" bIns="360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dirty="0">
              <a:solidFill>
                <a:srgbClr val="C00000"/>
              </a:solidFill>
              <a:latin typeface="Yu Gothic" panose="020B0400000000000000" pitchFamily="34" charset="-128"/>
              <a:ea typeface="Yu Gothic" panose="020B0400000000000000" pitchFamily="34" charset="-128"/>
              <a:cs typeface="Kosugi Maru"/>
              <a:sym typeface="Kosugi Maru"/>
            </a:endParaRPr>
          </a:p>
        </p:txBody>
      </p:sp>
      <p:sp>
        <p:nvSpPr>
          <p:cNvPr id="8" name="Google Shape;960;p52">
            <a:extLst>
              <a:ext uri="{FF2B5EF4-FFF2-40B4-BE49-F238E27FC236}">
                <a16:creationId xmlns:a16="http://schemas.microsoft.com/office/drawing/2014/main" id="{A4E0F870-3928-E9BF-EBB3-A1223A2F9D80}"/>
              </a:ext>
            </a:extLst>
          </p:cNvPr>
          <p:cNvSpPr txBox="1"/>
          <p:nvPr/>
        </p:nvSpPr>
        <p:spPr>
          <a:xfrm>
            <a:off x="254981" y="271451"/>
            <a:ext cx="8059738" cy="331353"/>
          </a:xfrm>
          <a:prstGeom prst="rect">
            <a:avLst/>
          </a:prstGeom>
          <a:noFill/>
          <a:ln>
            <a:noFill/>
          </a:ln>
        </p:spPr>
        <p:txBody>
          <a:bodyPr spcFirstLastPara="1" wrap="square" lIns="91425" tIns="91425" rIns="91425" bIns="91425" anchor="t" anchorCtr="0">
            <a:noAutofit/>
          </a:bodyPr>
          <a:lstStyle/>
          <a:p>
            <a:pPr marL="0" marR="0" lvl="0" indent="0" algn="l" rtl="0">
              <a:lnSpc>
                <a:spcPct val="110000"/>
              </a:lnSpc>
              <a:spcBef>
                <a:spcPts val="0"/>
              </a:spcBef>
              <a:spcAft>
                <a:spcPts val="0"/>
              </a:spcAft>
              <a:buNone/>
            </a:pPr>
            <a:r>
              <a:rPr lang="ja-JP" altLang="en-US" sz="1500" b="1" dirty="0">
                <a:solidFill>
                  <a:srgbClr val="7F7F7F"/>
                </a:solidFill>
                <a:latin typeface="Yu Gothic" panose="020B0400000000000000" pitchFamily="34" charset="-128"/>
                <a:ea typeface="Yu Gothic" panose="020B0400000000000000" pitchFamily="34" charset="-128"/>
              </a:rPr>
              <a:t>フォーマット記事広告の想定</a:t>
            </a:r>
            <a:r>
              <a:rPr lang="ja-JP" sz="1500" b="1" i="0" u="none" strike="noStrike" cap="none" dirty="0">
                <a:solidFill>
                  <a:srgbClr val="7F7F7F"/>
                </a:solidFill>
                <a:latin typeface="Yu Gothic" panose="020B0400000000000000" pitchFamily="34" charset="-128"/>
                <a:ea typeface="Yu Gothic" panose="020B0400000000000000" pitchFamily="34" charset="-128"/>
                <a:sym typeface="Arial"/>
              </a:rPr>
              <a:t>スケジュール</a:t>
            </a:r>
            <a:endParaRPr sz="1500" b="1" i="0" u="none" strike="noStrike" cap="none" dirty="0">
              <a:solidFill>
                <a:srgbClr val="7F7F7F"/>
              </a:solidFill>
              <a:latin typeface="Yu Gothic" panose="020B0400000000000000" pitchFamily="34" charset="-128"/>
              <a:ea typeface="Yu Gothic" panose="020B0400000000000000" pitchFamily="34" charset="-128"/>
              <a:sym typeface="Arial"/>
            </a:endParaRPr>
          </a:p>
        </p:txBody>
      </p:sp>
      <p:cxnSp>
        <p:nvCxnSpPr>
          <p:cNvPr id="9" name="Google Shape;961;p52">
            <a:extLst>
              <a:ext uri="{FF2B5EF4-FFF2-40B4-BE49-F238E27FC236}">
                <a16:creationId xmlns:a16="http://schemas.microsoft.com/office/drawing/2014/main" id="{A4F9A9F1-D860-5893-74DD-CA39053189CA}"/>
              </a:ext>
            </a:extLst>
          </p:cNvPr>
          <p:cNvCxnSpPr/>
          <p:nvPr/>
        </p:nvCxnSpPr>
        <p:spPr>
          <a:xfrm>
            <a:off x="3937299" y="434660"/>
            <a:ext cx="4847926" cy="0"/>
          </a:xfrm>
          <a:prstGeom prst="straightConnector1">
            <a:avLst/>
          </a:prstGeom>
          <a:noFill/>
          <a:ln w="9525" cap="rnd" cmpd="sng">
            <a:solidFill>
              <a:srgbClr val="CCCCCC"/>
            </a:solidFill>
            <a:prstDash val="solid"/>
            <a:miter lim="800000"/>
            <a:headEnd type="none" w="sm" len="sm"/>
            <a:tailEnd type="none" w="sm" len="sm"/>
          </a:ln>
        </p:spPr>
      </p:cxnSp>
      <p:sp>
        <p:nvSpPr>
          <p:cNvPr id="10" name="Google Shape;966;p52">
            <a:extLst>
              <a:ext uri="{FF2B5EF4-FFF2-40B4-BE49-F238E27FC236}">
                <a16:creationId xmlns:a16="http://schemas.microsoft.com/office/drawing/2014/main" id="{3279B044-7BB1-65AB-685D-D89B6043B521}"/>
              </a:ext>
            </a:extLst>
          </p:cNvPr>
          <p:cNvSpPr txBox="1"/>
          <p:nvPr/>
        </p:nvSpPr>
        <p:spPr>
          <a:xfrm>
            <a:off x="458857" y="5629118"/>
            <a:ext cx="6316228" cy="5770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F3F3F"/>
              </a:buClr>
              <a:buSzPts val="800"/>
              <a:buFont typeface="Arial"/>
              <a:buNone/>
            </a:pPr>
            <a:r>
              <a:rPr lang="ja-JP" altLang="en-US" sz="1050" b="0" i="0" u="none" strike="noStrike" cap="none" dirty="0">
                <a:solidFill>
                  <a:srgbClr val="3F3F3F"/>
                </a:solidFill>
                <a:latin typeface="Yu Gothic" panose="020B0400000000000000" pitchFamily="34" charset="-128"/>
                <a:ea typeface="Yu Gothic" panose="020B0400000000000000" pitchFamily="34" charset="-128"/>
                <a:sym typeface="Arial"/>
              </a:rPr>
              <a:t>・</a:t>
            </a:r>
            <a:r>
              <a:rPr lang="ja-JP" sz="1050" b="0" i="0" u="none" strike="noStrike" cap="none" dirty="0">
                <a:solidFill>
                  <a:srgbClr val="3F3F3F"/>
                </a:solidFill>
                <a:latin typeface="Yu Gothic" panose="020B0400000000000000" pitchFamily="34" charset="-128"/>
                <a:ea typeface="Yu Gothic" panose="020B0400000000000000" pitchFamily="34" charset="-128"/>
                <a:sym typeface="Arial"/>
              </a:rPr>
              <a:t>お申込み受領後、担当営業よりスケジュールをご連絡いたします。</a:t>
            </a:r>
            <a:endParaRPr sz="1050" b="0" i="0" u="none" strike="noStrike" cap="none" dirty="0">
              <a:solidFill>
                <a:srgbClr val="3F3F3F"/>
              </a:solidFill>
              <a:latin typeface="Yu Gothic" panose="020B0400000000000000" pitchFamily="34" charset="-128"/>
              <a:ea typeface="Yu Gothic" panose="020B0400000000000000" pitchFamily="34" charset="-128"/>
              <a:sym typeface="Arial"/>
            </a:endParaRPr>
          </a:p>
          <a:p>
            <a:pPr marL="0" marR="0" lvl="0" indent="0" algn="l" rtl="0">
              <a:lnSpc>
                <a:spcPct val="100000"/>
              </a:lnSpc>
              <a:spcBef>
                <a:spcPts val="0"/>
              </a:spcBef>
              <a:spcAft>
                <a:spcPts val="0"/>
              </a:spcAft>
              <a:buClr>
                <a:srgbClr val="3F3F3F"/>
              </a:buClr>
              <a:buSzPts val="800"/>
              <a:buFont typeface="Arial"/>
              <a:buNone/>
            </a:pPr>
            <a:r>
              <a:rPr lang="ja-JP" altLang="en-US" sz="1050" b="0" i="0" u="none" strike="noStrike" cap="none" dirty="0">
                <a:solidFill>
                  <a:srgbClr val="3F3F3F"/>
                </a:solidFill>
                <a:latin typeface="Yu Gothic" panose="020B0400000000000000" pitchFamily="34" charset="-128"/>
                <a:ea typeface="Yu Gothic" panose="020B0400000000000000" pitchFamily="34" charset="-128"/>
                <a:sym typeface="Arial"/>
              </a:rPr>
              <a:t>・</a:t>
            </a:r>
            <a:r>
              <a:rPr lang="ja-JP" sz="1050" b="0" i="0" u="none" strike="noStrike" cap="none" dirty="0">
                <a:solidFill>
                  <a:srgbClr val="3F3F3F"/>
                </a:solidFill>
                <a:latin typeface="Yu Gothic" panose="020B0400000000000000" pitchFamily="34" charset="-128"/>
                <a:ea typeface="Yu Gothic" panose="020B0400000000000000" pitchFamily="34" charset="-128"/>
                <a:sym typeface="Arial"/>
              </a:rPr>
              <a:t>案件によりスケジュールは変更いたします。</a:t>
            </a:r>
            <a:endParaRPr sz="1050" b="0" i="0" u="none" strike="noStrike" cap="none" dirty="0">
              <a:solidFill>
                <a:srgbClr val="3F3F3F"/>
              </a:solidFill>
              <a:latin typeface="Yu Gothic" panose="020B0400000000000000" pitchFamily="34" charset="-128"/>
              <a:ea typeface="Yu Gothic" panose="020B0400000000000000" pitchFamily="34" charset="-128"/>
              <a:sym typeface="Arial"/>
            </a:endParaRPr>
          </a:p>
          <a:p>
            <a:pPr marL="0" marR="0" lvl="0" indent="0" algn="l" rtl="0">
              <a:lnSpc>
                <a:spcPct val="100000"/>
              </a:lnSpc>
              <a:spcBef>
                <a:spcPts val="0"/>
              </a:spcBef>
              <a:spcAft>
                <a:spcPts val="0"/>
              </a:spcAft>
              <a:buClr>
                <a:srgbClr val="3F3F3F"/>
              </a:buClr>
              <a:buSzPts val="800"/>
              <a:buFont typeface="Arial"/>
              <a:buNone/>
            </a:pPr>
            <a:r>
              <a:rPr lang="ja-JP" altLang="en-US" sz="1050" b="0" i="0" u="none" strike="noStrike" cap="none" dirty="0">
                <a:solidFill>
                  <a:srgbClr val="3F3F3F"/>
                </a:solidFill>
                <a:latin typeface="Yu Gothic" panose="020B0400000000000000" pitchFamily="34" charset="-128"/>
                <a:ea typeface="Yu Gothic" panose="020B0400000000000000" pitchFamily="34" charset="-128"/>
                <a:sym typeface="Arial"/>
              </a:rPr>
              <a:t>・</a:t>
            </a:r>
            <a:r>
              <a:rPr lang="ja-JP" sz="1050" b="0" i="0" u="none" strike="noStrike" cap="none" dirty="0">
                <a:solidFill>
                  <a:srgbClr val="3F3F3F"/>
                </a:solidFill>
                <a:latin typeface="Yu Gothic" panose="020B0400000000000000" pitchFamily="34" charset="-128"/>
                <a:ea typeface="Yu Gothic" panose="020B0400000000000000" pitchFamily="34" charset="-128"/>
                <a:sym typeface="Arial"/>
              </a:rPr>
              <a:t>掲載開始の</a:t>
            </a:r>
            <a:r>
              <a:rPr lang="en-US" altLang="ja-JP" sz="1050" dirty="0">
                <a:solidFill>
                  <a:srgbClr val="3F3F3F"/>
                </a:solidFill>
                <a:latin typeface="Yu Gothic" panose="020B0400000000000000" pitchFamily="34" charset="-128"/>
                <a:ea typeface="Yu Gothic" panose="020B0400000000000000" pitchFamily="34" charset="-128"/>
              </a:rPr>
              <a:t>15</a:t>
            </a:r>
            <a:r>
              <a:rPr lang="ja-JP" sz="1050" b="0" i="0" u="none" strike="noStrike" cap="none" dirty="0">
                <a:solidFill>
                  <a:srgbClr val="3F3F3F"/>
                </a:solidFill>
                <a:latin typeface="Yu Gothic" panose="020B0400000000000000" pitchFamily="34" charset="-128"/>
                <a:ea typeface="Yu Gothic" panose="020B0400000000000000" pitchFamily="34" charset="-128"/>
                <a:sym typeface="Arial"/>
              </a:rPr>
              <a:t>営業日前までに商品・リリース等の情報提供にご協力をお願いいたします</a:t>
            </a:r>
            <a:r>
              <a:rPr lang="ja-JP" altLang="en-US" sz="1050" dirty="0">
                <a:solidFill>
                  <a:srgbClr val="3F3F3F"/>
                </a:solidFill>
                <a:latin typeface="Yu Gothic" panose="020B0400000000000000" pitchFamily="34" charset="-128"/>
                <a:ea typeface="Yu Gothic" panose="020B0400000000000000" pitchFamily="34" charset="-128"/>
              </a:rPr>
              <a:t>。</a:t>
            </a:r>
            <a:endParaRPr sz="1050" b="0" i="0" u="none" strike="noStrike" cap="none" dirty="0">
              <a:solidFill>
                <a:srgbClr val="3F3F3F"/>
              </a:solidFill>
              <a:latin typeface="Yu Gothic" panose="020B0400000000000000" pitchFamily="34" charset="-128"/>
              <a:ea typeface="Yu Gothic" panose="020B0400000000000000" pitchFamily="34" charset="-128"/>
              <a:sym typeface="Arial"/>
            </a:endParaRPr>
          </a:p>
        </p:txBody>
      </p:sp>
    </p:spTree>
    <p:extLst>
      <p:ext uri="{BB962C8B-B14F-4D97-AF65-F5344CB8AC3E}">
        <p14:creationId xmlns:p14="http://schemas.microsoft.com/office/powerpoint/2010/main" val="2215616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p28"/>
          <p:cNvSpPr/>
          <p:nvPr/>
        </p:nvSpPr>
        <p:spPr>
          <a:xfrm>
            <a:off x="0" y="2776538"/>
            <a:ext cx="9144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endParaRPr sz="800" b="0" i="0" u="none" strike="noStrike" cap="none">
              <a:solidFill>
                <a:srgbClr val="FFFFFF"/>
              </a:solidFill>
              <a:latin typeface="Arial"/>
              <a:ea typeface="Arial"/>
              <a:cs typeface="Arial"/>
              <a:sym typeface="Arial"/>
            </a:endParaRPr>
          </a:p>
        </p:txBody>
      </p:sp>
      <p:sp>
        <p:nvSpPr>
          <p:cNvPr id="793" name="Google Shape;793;p28"/>
          <p:cNvSpPr txBox="1"/>
          <p:nvPr/>
        </p:nvSpPr>
        <p:spPr>
          <a:xfrm>
            <a:off x="2904944" y="3084513"/>
            <a:ext cx="328808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ja-JP" sz="1600" b="1" i="0" u="none" strike="noStrike" cap="none" dirty="0">
                <a:solidFill>
                  <a:srgbClr val="FFFFFF"/>
                </a:solidFill>
                <a:latin typeface="游ゴシック" panose="020B0400000000000000" pitchFamily="50" charset="-128"/>
                <a:ea typeface="游ゴシック" panose="020B0400000000000000" pitchFamily="50" charset="-128"/>
                <a:sym typeface="Arial"/>
              </a:rPr>
              <a:t>広告ガイドライン・規約</a:t>
            </a:r>
            <a:endParaRPr sz="1400" b="1"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29"/>
          <p:cNvSpPr/>
          <p:nvPr/>
        </p:nvSpPr>
        <p:spPr>
          <a:xfrm>
            <a:off x="361517" y="647961"/>
            <a:ext cx="8423708" cy="586310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ja-JP" sz="800" b="0" i="0" u="sng" strike="noStrike" cap="none" dirty="0">
                <a:solidFill>
                  <a:schemeClr val="dk1"/>
                </a:solidFill>
                <a:latin typeface="游ゴシック" panose="020B0400000000000000" pitchFamily="50" charset="-128"/>
                <a:ea typeface="游ゴシック" panose="020B0400000000000000" pitchFamily="50" charset="-128"/>
                <a:sym typeface="Arial"/>
              </a:rPr>
              <a:t>1. 広告掲載に関する免責事項</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広告掲載に関する免責事項は、弊社が提供するすべてのサービス、および提携パートナー上に掲載される広告に適用される免責事項です。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1. エキサイト株式会社（以下、当社と言います）は停電・通信回線の事故・天災等の不可抗力、通信事業者の不履行、インターネットインフラその他サーバー等のシステム上の不具合、緊急メンテナンスの発生など、当社の責に帰すべき事由以外の原因により広告掲載契約に基づく債務の全部または一部を履行できなかった場合、当社はその責を問われないものとし、当該履行については、当該原因の影響とみなされる範囲まで義務を免除されるものとします。但し、当社の故意または重過失による場合はこの限りではありません。この場合に限り、当社が配信を行わなかった部分については広告主の支払債務も生じないものとし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2. 広告掲載初日及び広告内容の変更の掲載開始時間から12時間は広告掲載調整時間とし、当該調整時間内の不具合について、当社は免責されるものとします。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3. タイアップ広告、および当社委託制作広告に於いて、掲載前々営業日までに掲載内容が校了しない場合、掲載開始日を延期させていただく場合がございます。また、本延期に伴う掲載終了日の延長は無いものとし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4. 広告の配信中において、当該広告からのリンク自体が無効であったりリンク先のサイトに不具合が発生した場合、当社は当該広告の配信を停止することができるものとし、この場合、当社は広告不掲載の責を負わないものとし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5. 当社は、広告主がユーザーまたは第三者に対して損害を与えた場合、その一切の責任を負わないものとします。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6. 当社は、ユーザーが広告主を通じて得る情報などについて、その完全性・正確性・確実性・有用性など、いかなる保証も行わないものとします。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7. 当社は、ユーザーが使用するいかなる機器、ソフトウェアについても、その動作保証を一切行わないものとします。</a:t>
            </a:r>
            <a:endParaRPr sz="7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r" rtl="0">
              <a:lnSpc>
                <a:spcPct val="100000"/>
              </a:lnSpc>
              <a:spcBef>
                <a:spcPts val="0"/>
              </a:spcBef>
              <a:spcAft>
                <a:spcPts val="0"/>
              </a:spcAft>
              <a:buClr>
                <a:srgbClr val="000000"/>
              </a:buClr>
              <a:buSzPts val="600"/>
              <a:buFont typeface="Arial"/>
              <a:buNone/>
            </a:pPr>
            <a:r>
              <a:rPr lang="ja-JP" sz="600" b="0" i="0" u="none" strike="noStrike" cap="none" dirty="0">
                <a:solidFill>
                  <a:schemeClr val="dk1"/>
                </a:solidFill>
                <a:latin typeface="游ゴシック" panose="020B0400000000000000" pitchFamily="50" charset="-128"/>
                <a:ea typeface="游ゴシック" panose="020B0400000000000000" pitchFamily="50" charset="-128"/>
                <a:sym typeface="Arial"/>
              </a:rPr>
              <a:t>平成20年4月1日制定</a:t>
            </a:r>
            <a:endParaRPr sz="6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キャンセルポリシー（広告掲載申込み解除、掲載中止に伴う違約金）: 広告掲載申込み後、広告主、申込者の都合で広告掲載を中止する場合、申込み金額全額の料率で違約金をいただきます。また広告主、申込者は申込み金額全額を支払って、広告掲載を中止することができるものとし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sng" strike="noStrike" cap="none" dirty="0">
                <a:solidFill>
                  <a:schemeClr val="dk1"/>
                </a:solidFill>
                <a:latin typeface="游ゴシック" panose="020B0400000000000000" pitchFamily="50" charset="-128"/>
                <a:ea typeface="游ゴシック" panose="020B0400000000000000" pitchFamily="50" charset="-128"/>
                <a:sym typeface="Arial"/>
              </a:rPr>
              <a:t>2. 広告掲載基準</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エキサイト広告掲載基準は、弊社が提供するすべてのサービス、および提携パートナー上に掲載される広告に適用される基準です。掲載できないサービスや商品、掲載にあたって基準を設けているサイトや業種の基準、クリエイティブ（タイトル・説明文・画像）を作成するにあたっての表現規制など、広告掲載を申し込む広告主はその広告について、この基準を順守する必要があり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※広告掲載基準：</a:t>
            </a:r>
            <a:r>
              <a:rPr lang="ja-JP" sz="700" b="0" i="0" u="sng" strike="noStrike" cap="none" dirty="0">
                <a:solidFill>
                  <a:srgbClr val="C00000"/>
                </a:solidFill>
                <a:latin typeface="游ゴシック" panose="020B0400000000000000" pitchFamily="50" charset="-128"/>
                <a:ea typeface="游ゴシック" panose="020B0400000000000000" pitchFamily="50" charset="-128"/>
                <a:sym typeface="Arial"/>
                <a:hlinkClick r:id="rId3"/>
              </a:rPr>
              <a:t>https://https://image.excite.co.jp/jp/ad/ex/pdf/adpolicy/adpolicy_201908.pdf</a:t>
            </a:r>
            <a:endParaRPr sz="700" b="0" i="0" u="sng" strike="noStrike" cap="none" dirty="0">
              <a:solidFill>
                <a:srgbClr val="C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sng"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sng" strike="noStrike" cap="none" dirty="0">
                <a:solidFill>
                  <a:schemeClr val="dk1"/>
                </a:solidFill>
                <a:latin typeface="游ゴシック" panose="020B0400000000000000" pitchFamily="50" charset="-128"/>
                <a:ea typeface="游ゴシック" panose="020B0400000000000000" pitchFamily="50" charset="-128"/>
                <a:sym typeface="Arial"/>
              </a:rPr>
              <a:t>3. 広告配信ガイドライン</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一部の広告の掲載において個別の規定を設けております。該当する広告掲載を申し込む広告主はその広告について、この規定を遵守する必要がございます。ご承諾いただいたことの証明としてお申込書内へ該当規定遵守の旨の記載が必要で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游ゴシック" panose="020B0400000000000000" pitchFamily="50" charset="-128"/>
                <a:ea typeface="游ゴシック" panose="020B0400000000000000" pitchFamily="50" charset="-128"/>
                <a:sym typeface="Arial"/>
              </a:rPr>
              <a:t>– 第三者配信規定</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1. 申込前に、第三者配信を行う目的、取得する情報、広告仕様（インフォメーションアイコン含む）、 第三者配信会社のプライバシーポリシーページURLおよび「情報収集の無効化（オプトアウト）」ページURLを申告してください。審査受領の判断材料として必要になります。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2. 本配信の際に取得したユーザー情報を、本配信以外で使用しないでください。</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3. 個人を特定できる情報を用いてターゲティングすることを禁止します。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4. 第三者配信のタグを事前に確認させていただきます。内容によって、弊社判断で第三者配信をお断りする場合がございます。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5. 掲載期間中に弊社に不利益をもたらす事象が発覚した場合、弊社判断で第三者配信を停止させていただく場合がございます。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6. 別途設けている第三者配信向け制作・入稿規定に従ってください。詳しくは「スペックガイド」をご参照ください。</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800"/>
              <a:buFont typeface="Arial"/>
              <a:buNone/>
            </a:pPr>
            <a:r>
              <a:rPr lang="ja-JP" sz="800" b="0" i="0" u="none" strike="noStrike" cap="none" dirty="0">
                <a:solidFill>
                  <a:schemeClr val="dk1"/>
                </a:solidFill>
                <a:latin typeface="游ゴシック" panose="020B0400000000000000" pitchFamily="50" charset="-128"/>
                <a:ea typeface="游ゴシック" panose="020B0400000000000000" pitchFamily="50" charset="-128"/>
                <a:sym typeface="Arial"/>
              </a:rPr>
              <a:t>– 第三者タグ設置規定</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1. 申込前に、ご希望のタグ設置を行う目的、取得する情報、タグ発行会社のプライバシーポリシーページURLおよびオプトアウトページURLを申告してください。審査受領の判断材料として必要になります。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2. 本タグ設置の際に取得したユーザー情報を、申告した目的以外（取得データの転売含む）での使用・公表をしないでください。</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3. 申告した目的の範囲であっても、エキサイトのユーザーデータであることがわかるような形での使用・公表をしないでください。また、対外的なリリースなどを行う場合には別途審査を行う必要があります。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4. 個人を特定できる情報（個体・アプリケーションを識別する情報 / 位置情報（GPS））の取得および利用を禁止します。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5. 申告されたタグを設置するページ内すべてに、申告された内容をユーザーに明示するページへのリンクを設置し、そのページからタグ発行会社の「情報収集の無効化（オプトアウト）」ページへのリンクを設置いたし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6. 設置ご希望のタグは事前に確認させていただきます。内容によって、弊社判断でタグ設置をお断りする場合がございます。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7. 掲載期間中に弊社に不利益をもたらす事象が発覚した場合、弊社判断で設置ページより第三者タグを削除させていただく場合がございます。</a:t>
            </a:r>
            <a:endParaRPr sz="7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endParaRPr sz="700" b="0" i="0" u="none" strike="noStrike" cap="none" dirty="0">
              <a:solidFill>
                <a:schemeClr val="dk1"/>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※掲載面（エキサイト側の）ドメインのcookieの操作は禁止とします。</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a:p>
            <a:pPr marL="0" marR="0" lvl="0" indent="0" algn="l" rtl="0">
              <a:lnSpc>
                <a:spcPct val="100000"/>
              </a:lnSpc>
              <a:spcBef>
                <a:spcPts val="0"/>
              </a:spcBef>
              <a:spcAft>
                <a:spcPts val="0"/>
              </a:spcAft>
              <a:buClr>
                <a:srgbClr val="000000"/>
              </a:buClr>
              <a:buSzPts val="700"/>
              <a:buFont typeface="Arial"/>
              <a:buNone/>
            </a:pPr>
            <a:r>
              <a:rPr lang="ja-JP" sz="700" b="0" i="0" u="none" strike="noStrike" cap="none" dirty="0">
                <a:solidFill>
                  <a:schemeClr val="dk1"/>
                </a:solidFill>
                <a:latin typeface="游ゴシック" panose="020B0400000000000000" pitchFamily="50" charset="-128"/>
                <a:ea typeface="游ゴシック" panose="020B0400000000000000" pitchFamily="50" charset="-128"/>
                <a:sym typeface="Arial"/>
              </a:rPr>
              <a:t>※セキュリティ面で脆弱性のあるスクリプト(XSSなど)はお受けできません。</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sp>
        <p:nvSpPr>
          <p:cNvPr id="799" name="Google Shape;799;p29"/>
          <p:cNvSpPr txBox="1"/>
          <p:nvPr/>
        </p:nvSpPr>
        <p:spPr>
          <a:xfrm>
            <a:off x="361517" y="271451"/>
            <a:ext cx="2497093" cy="331353"/>
          </a:xfrm>
          <a:prstGeom prst="rect">
            <a:avLst/>
          </a:prstGeom>
          <a:no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1500"/>
              <a:buFont typeface="Arial"/>
              <a:buNone/>
            </a:pPr>
            <a:r>
              <a:rPr lang="ja-JP" sz="1500" b="1" i="0" u="none" strike="noStrike" cap="none" dirty="0">
                <a:solidFill>
                  <a:srgbClr val="7F7F7F"/>
                </a:solidFill>
                <a:latin typeface="游ゴシック" panose="020B0400000000000000" pitchFamily="50" charset="-128"/>
                <a:ea typeface="游ゴシック" panose="020B0400000000000000" pitchFamily="50" charset="-128"/>
                <a:sym typeface="Arial"/>
              </a:rPr>
              <a:t>広告ガイドライン・規約１</a:t>
            </a:r>
            <a:endParaRPr sz="1400" b="0" i="0" u="none" strike="noStrike" cap="none" dirty="0">
              <a:solidFill>
                <a:srgbClr val="000000"/>
              </a:solidFill>
              <a:latin typeface="游ゴシック" panose="020B0400000000000000" pitchFamily="50" charset="-128"/>
              <a:ea typeface="游ゴシック" panose="020B0400000000000000" pitchFamily="50" charset="-128"/>
              <a:sym typeface="Arial"/>
            </a:endParaRPr>
          </a:p>
        </p:txBody>
      </p:sp>
      <p:cxnSp>
        <p:nvCxnSpPr>
          <p:cNvPr id="800" name="Google Shape;800;p29"/>
          <p:cNvCxnSpPr>
            <a:stCxn id="799" idx="3"/>
          </p:cNvCxnSpPr>
          <p:nvPr/>
        </p:nvCxnSpPr>
        <p:spPr>
          <a:xfrm rot="10800000" flipH="1">
            <a:off x="2858610" y="434727"/>
            <a:ext cx="6033000" cy="2400"/>
          </a:xfrm>
          <a:prstGeom prst="straightConnector1">
            <a:avLst/>
          </a:prstGeom>
          <a:noFill/>
          <a:ln w="9525" cap="rnd" cmpd="sng">
            <a:solidFill>
              <a:srgbClr val="CCCCCC"/>
            </a:solidFill>
            <a:prstDash val="solid"/>
            <a:miter lim="800000"/>
            <a:headEnd type="none" w="sm" len="sm"/>
            <a:tailEnd type="none" w="sm" len="sm"/>
          </a:ln>
        </p:spPr>
      </p:cxnSp>
    </p:spTree>
  </p:cSld>
  <p:clrMapOvr>
    <a:masterClrMapping/>
  </p:clrMapOvr>
</p:sld>
</file>

<file path=ppt/theme/theme1.xml><?xml version="1.0" encoding="utf-8"?>
<a:theme xmlns:a="http://schemas.openxmlformats.org/drawingml/2006/main" name="標準デザイン">
  <a:themeElements>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19676</TotalTime>
  <Words>2940</Words>
  <Application>Microsoft Office PowerPoint</Application>
  <PresentationFormat>画面に合わせる (4:3)</PresentationFormat>
  <Paragraphs>254</Paragraphs>
  <Slides>11</Slides>
  <Notes>11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MS Mincho</vt:lpstr>
      <vt:lpstr>Meiryo</vt:lpstr>
      <vt:lpstr>游ゴシック</vt:lpstr>
      <vt:lpstr>游ゴシック</vt:lpstr>
      <vt:lpstr>Arial</vt:lpstr>
      <vt:lpstr>Segoe UI Black</vt:lpstr>
      <vt:lpstr>Segoe UI Semibold</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excite_adguide</dc:title>
  <dc:creator>坂口 苑子</dc:creator>
  <cp:lastModifiedBy>hana suehiro</cp:lastModifiedBy>
  <cp:revision>380</cp:revision>
  <cp:lastPrinted>2020-02-20T02:33:46Z</cp:lastPrinted>
  <dcterms:created xsi:type="dcterms:W3CDTF">2009-04-22T19:24:48Z</dcterms:created>
  <dcterms:modified xsi:type="dcterms:W3CDTF">2026-05-27T04:51:38Z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