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trictFirstAndLastChars="0" autoCompressPictures="0">
  <p:sldMasterIdLst>
    <p:sldMasterId id="2147483648" r:id="rId1"/>
  </p:sldMasterIdLst>
  <p:notesMasterIdLst>
    <p:notesMasterId r:id="rId20"/>
  </p:notesMasterIdLst>
  <p:sldIdLst>
    <p:sldId id="256" r:id="rId2"/>
    <p:sldId id="257" r:id="rId3"/>
    <p:sldId id="309" r:id="rId4"/>
    <p:sldId id="314" r:id="rId5"/>
    <p:sldId id="272" r:id="rId6"/>
    <p:sldId id="315" r:id="rId7"/>
    <p:sldId id="326" r:id="rId8"/>
    <p:sldId id="317" r:id="rId9"/>
    <p:sldId id="318" r:id="rId10"/>
    <p:sldId id="319" r:id="rId11"/>
    <p:sldId id="327" r:id="rId12"/>
    <p:sldId id="316" r:id="rId13"/>
    <p:sldId id="320" r:id="rId14"/>
    <p:sldId id="321" r:id="rId15"/>
    <p:sldId id="322" r:id="rId16"/>
    <p:sldId id="323" r:id="rId17"/>
    <p:sldId id="324" r:id="rId18"/>
    <p:sldId id="325" r:id="rId19"/>
  </p:sldIdLst>
  <p:sldSz cx="9144000" cy="6858000" type="screen4x3"/>
  <p:notesSz cx="6807200" cy="9939338"/>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226">
          <p15:clr>
            <a:srgbClr val="9AA0A6"/>
          </p15:clr>
        </p15:guide>
        <p15:guide id="2" pos="5534">
          <p15:clr>
            <a:srgbClr val="9AA0A6"/>
          </p15:clr>
        </p15:guide>
        <p15:guide id="3" orient="horz" pos="2183" userDrawn="1">
          <p15:clr>
            <a:srgbClr val="9AA0A6"/>
          </p15:clr>
        </p15:guide>
        <p15:guide id="4" pos="2880">
          <p15:clr>
            <a:srgbClr val="9AA0A6"/>
          </p15:clr>
        </p15:guide>
      </p15:sldGuideLst>
    </p:ext>
    <p:ext uri="http://customooxmlschemas.google.com/">
      <go:slidesCustomData xmlns:go="http://customooxmlschemas.google.com/"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60" roundtripDataSignature="AMtx7mgbTO496pFVTzYzFEyqnil9iuqOY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F3F3F"/>
    <a:srgbClr val="FFFFFF"/>
    <a:srgbClr val="F89D8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1A2F0C5-79EA-44DB-8B3C-392F46CA1DA0}">
  <a:tblStyle styleId="{C1A2F0C5-79EA-44DB-8B3C-392F46CA1DA0}"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6D8E67B2-B5D8-4F0E-BA5D-749BAAE9FA0E}" styleName="Table_1">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30D0C624-50DE-4AA6-9413-F771C2750FC4}" styleName="Table_2">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BF5"/>
          </a:solidFill>
        </a:fill>
      </a:tcStyle>
    </a:wholeTbl>
    <a:band1H>
      <a:tcTxStyle b="off" i="off"/>
      <a:tcStyle>
        <a:tcBdr/>
        <a:fill>
          <a:solidFill>
            <a:srgbClr val="CDD4EA"/>
          </a:solidFill>
        </a:fill>
      </a:tcStyle>
    </a:band1H>
    <a:band2H>
      <a:tcTxStyle b="off" i="off"/>
      <a:tcStyle>
        <a:tcBdr/>
      </a:tcStyle>
    </a:band2H>
    <a:band1V>
      <a:tcTxStyle b="off" i="off"/>
      <a:tcStyle>
        <a:tcBdr/>
        <a:fill>
          <a:solidFill>
            <a:srgbClr val="CDD4EA"/>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505" autoAdjust="0"/>
    <p:restoredTop sz="94895" autoAdjust="0"/>
  </p:normalViewPr>
  <p:slideViewPr>
    <p:cSldViewPr snapToGrid="0">
      <p:cViewPr varScale="1">
        <p:scale>
          <a:sx n="70" d="100"/>
          <a:sy n="70" d="100"/>
        </p:scale>
        <p:origin x="1336" y="52"/>
      </p:cViewPr>
      <p:guideLst>
        <p:guide pos="226"/>
        <p:guide pos="5534"/>
        <p:guide orient="horz" pos="2183"/>
        <p:guide pos="2880"/>
      </p:guideLst>
    </p:cSldViewPr>
  </p:slideViewPr>
  <p:outlineViewPr>
    <p:cViewPr>
      <p:scale>
        <a:sx n="33" d="100"/>
        <a:sy n="33" d="100"/>
      </p:scale>
      <p:origin x="0" y="-3672"/>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63"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60" Type="http://customschemas.google.com/relationships/presentationmetadata" Target="meta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6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49575" cy="4968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4" name="Google Shape;4;n"/>
          <p:cNvSpPr txBox="1">
            <a:spLocks noGrp="1"/>
          </p:cNvSpPr>
          <p:nvPr>
            <p:ph type="dt" idx="10"/>
          </p:nvPr>
        </p:nvSpPr>
        <p:spPr>
          <a:xfrm>
            <a:off x="3856038" y="0"/>
            <a:ext cx="2949575" cy="4968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5" name="Google Shape;5;n"/>
          <p:cNvSpPr>
            <a:spLocks noGrp="1" noRot="1" noChangeAspect="1"/>
          </p:cNvSpPr>
          <p:nvPr>
            <p:ph type="sldImg" idx="3"/>
          </p:nvPr>
        </p:nvSpPr>
        <p:spPr>
          <a:xfrm>
            <a:off x="920750" y="746125"/>
            <a:ext cx="4965600" cy="3726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440863"/>
            <a:ext cx="2949575" cy="4968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8" name="Google Shape;8;n"/>
          <p:cNvSpPr txBox="1">
            <a:spLocks noGrp="1"/>
          </p:cNvSpPr>
          <p:nvPr>
            <p:ph type="sldNum" idx="12"/>
          </p:nvPr>
        </p:nvSpPr>
        <p:spPr>
          <a:xfrm>
            <a:off x="3856038" y="9440863"/>
            <a:ext cx="2949575" cy="4968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ja-JP" sz="1200" b="0" i="0" u="none" strike="noStrike" cap="none">
                <a:solidFill>
                  <a:schemeClr val="dk1"/>
                </a:solidFill>
                <a:latin typeface="Calibri"/>
                <a:ea typeface="Calibri"/>
                <a:cs typeface="Calibri"/>
                <a:sym typeface="Calibri"/>
              </a:rPr>
              <a:t>‹#›</a:t>
            </a:fld>
            <a:endParaRPr sz="1200" b="0" i="0" u="none" strike="noStrike" cap="none" dirty="0">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
        <p:cNvGrpSpPr/>
        <p:nvPr/>
      </p:nvGrpSpPr>
      <p:grpSpPr>
        <a:xfrm>
          <a:off x="0" y="0"/>
          <a:ext cx="0" cy="0"/>
          <a:chOff x="0" y="0"/>
          <a:chExt cx="0" cy="0"/>
        </a:xfrm>
      </p:grpSpPr>
      <p:sp>
        <p:nvSpPr>
          <p:cNvPr id="36" name="Google Shape;36;g5ce4612981_5_43: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37" name="Google Shape;37;g5ce4612981_5_43: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a:extLst>
            <a:ext uri="{FF2B5EF4-FFF2-40B4-BE49-F238E27FC236}">
              <a16:creationId xmlns:a16="http://schemas.microsoft.com/office/drawing/2014/main" id="{87935B14-A088-9976-B606-AB8BCA51D97B}"/>
            </a:ext>
          </a:extLst>
        </p:cNvPr>
        <p:cNvGrpSpPr/>
        <p:nvPr/>
      </p:nvGrpSpPr>
      <p:grpSpPr>
        <a:xfrm>
          <a:off x="0" y="0"/>
          <a:ext cx="0" cy="0"/>
          <a:chOff x="0" y="0"/>
          <a:chExt cx="0" cy="0"/>
        </a:xfrm>
      </p:grpSpPr>
      <p:sp>
        <p:nvSpPr>
          <p:cNvPr id="460" name="Google Shape;460;p17:notes">
            <a:extLst>
              <a:ext uri="{FF2B5EF4-FFF2-40B4-BE49-F238E27FC236}">
                <a16:creationId xmlns:a16="http://schemas.microsoft.com/office/drawing/2014/main" id="{44C5AAB5-9833-649F-D95A-EB04AD9F744C}"/>
              </a:ext>
            </a:extLst>
          </p:cNvPr>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461" name="Google Shape;461;p17:notes">
            <a:extLst>
              <a:ext uri="{FF2B5EF4-FFF2-40B4-BE49-F238E27FC236}">
                <a16:creationId xmlns:a16="http://schemas.microsoft.com/office/drawing/2014/main" id="{FB9DD4FA-38D6-2468-03A0-B658AB40992E}"/>
              </a:ext>
            </a:extLst>
          </p:cNvPr>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835085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0"/>
        <p:cNvGrpSpPr/>
        <p:nvPr/>
      </p:nvGrpSpPr>
      <p:grpSpPr>
        <a:xfrm>
          <a:off x="0" y="0"/>
          <a:ext cx="0" cy="0"/>
          <a:chOff x="0" y="0"/>
          <a:chExt cx="0" cy="0"/>
        </a:xfrm>
      </p:grpSpPr>
      <p:sp>
        <p:nvSpPr>
          <p:cNvPr id="691" name="Google Shape;691;p20: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692" name="Google Shape;692;p20: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4"/>
        <p:cNvGrpSpPr/>
        <p:nvPr/>
      </p:nvGrpSpPr>
      <p:grpSpPr>
        <a:xfrm>
          <a:off x="0" y="0"/>
          <a:ext cx="0" cy="0"/>
          <a:chOff x="0" y="0"/>
          <a:chExt cx="0" cy="0"/>
        </a:xfrm>
      </p:grpSpPr>
      <p:sp>
        <p:nvSpPr>
          <p:cNvPr id="955" name="Google Shape;955;p52: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56" name="Google Shape;956;p52:notes"/>
          <p:cNvSpPr txBox="1">
            <a:spLocks noGrp="1"/>
          </p:cNvSpPr>
          <p:nvPr>
            <p:ph type="body" idx="1"/>
          </p:nvPr>
        </p:nvSpPr>
        <p:spPr>
          <a:xfrm>
            <a:off x="681038" y="4721225"/>
            <a:ext cx="5445000" cy="4472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957" name="Google Shape;957;p52:notes"/>
          <p:cNvSpPr txBox="1">
            <a:spLocks noGrp="1"/>
          </p:cNvSpPr>
          <p:nvPr>
            <p:ph type="sldNum" idx="12"/>
          </p:nvPr>
        </p:nvSpPr>
        <p:spPr>
          <a:xfrm>
            <a:off x="3856038" y="9440863"/>
            <a:ext cx="2949600" cy="4968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ltLang="ja-JP"/>
              <a:t>13</a:t>
            </a:fld>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4"/>
        <p:cNvGrpSpPr/>
        <p:nvPr/>
      </p:nvGrpSpPr>
      <p:grpSpPr>
        <a:xfrm>
          <a:off x="0" y="0"/>
          <a:ext cx="0" cy="0"/>
          <a:chOff x="0" y="0"/>
          <a:chExt cx="0" cy="0"/>
        </a:xfrm>
      </p:grpSpPr>
      <p:sp>
        <p:nvSpPr>
          <p:cNvPr id="985" name="Google Shape;985;p32: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986" name="Google Shape;986;p32: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1"/>
        <p:cNvGrpSpPr/>
        <p:nvPr/>
      </p:nvGrpSpPr>
      <p:grpSpPr>
        <a:xfrm>
          <a:off x="0" y="0"/>
          <a:ext cx="0" cy="0"/>
          <a:chOff x="0" y="0"/>
          <a:chExt cx="0" cy="0"/>
        </a:xfrm>
      </p:grpSpPr>
      <p:sp>
        <p:nvSpPr>
          <p:cNvPr id="992" name="Google Shape;992;p33: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993" name="Google Shape;993;p33: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9"/>
        <p:cNvGrpSpPr/>
        <p:nvPr/>
      </p:nvGrpSpPr>
      <p:grpSpPr>
        <a:xfrm>
          <a:off x="0" y="0"/>
          <a:ext cx="0" cy="0"/>
          <a:chOff x="0" y="0"/>
          <a:chExt cx="0" cy="0"/>
        </a:xfrm>
      </p:grpSpPr>
      <p:sp>
        <p:nvSpPr>
          <p:cNvPr id="1000" name="Google Shape;1000;p34: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1001" name="Google Shape;1001;p34: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9"/>
        <p:cNvGrpSpPr/>
        <p:nvPr/>
      </p:nvGrpSpPr>
      <p:grpSpPr>
        <a:xfrm>
          <a:off x="0" y="0"/>
          <a:ext cx="0" cy="0"/>
          <a:chOff x="0" y="0"/>
          <a:chExt cx="0" cy="0"/>
        </a:xfrm>
      </p:grpSpPr>
      <p:sp>
        <p:nvSpPr>
          <p:cNvPr id="1000" name="Google Shape;1000;p34: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1001" name="Google Shape;1001;p34: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155915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
        <p:cNvGrpSpPr/>
        <p:nvPr/>
      </p:nvGrpSpPr>
      <p:grpSpPr>
        <a:xfrm>
          <a:off x="0" y="0"/>
          <a:ext cx="0" cy="0"/>
          <a:chOff x="0" y="0"/>
          <a:chExt cx="0" cy="0"/>
        </a:xfrm>
      </p:grpSpPr>
      <p:sp>
        <p:nvSpPr>
          <p:cNvPr id="48" name="Google Shape;48;p9: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Clr>
                <a:schemeClr val="dk1"/>
              </a:buClr>
              <a:buSzPts val="1100"/>
              <a:buFont typeface="Arial"/>
              <a:buNone/>
            </a:pPr>
            <a:endParaRPr dirty="0"/>
          </a:p>
        </p:txBody>
      </p:sp>
      <p:sp>
        <p:nvSpPr>
          <p:cNvPr id="49" name="Google Shape;49;p9: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Google Shape;68;p41: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9" name="Google Shape;69;p41:notes"/>
          <p:cNvSpPr txBox="1">
            <a:spLocks noGrp="1"/>
          </p:cNvSpPr>
          <p:nvPr>
            <p:ph type="body" idx="1"/>
          </p:nvPr>
        </p:nvSpPr>
        <p:spPr>
          <a:xfrm>
            <a:off x="681038" y="4721225"/>
            <a:ext cx="5445000" cy="4472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100"/>
              <a:buNone/>
            </a:pPr>
            <a:endParaRPr dirty="0"/>
          </a:p>
        </p:txBody>
      </p:sp>
      <p:sp>
        <p:nvSpPr>
          <p:cNvPr id="70" name="Google Shape;70;p41:notes"/>
          <p:cNvSpPr txBox="1">
            <a:spLocks noGrp="1"/>
          </p:cNvSpPr>
          <p:nvPr>
            <p:ph type="sldNum" idx="12"/>
          </p:nvPr>
        </p:nvSpPr>
        <p:spPr>
          <a:xfrm>
            <a:off x="3856038" y="9440863"/>
            <a:ext cx="2949600" cy="4968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ltLang="ja-JP"/>
              <a:t>2</a:t>
            </a:fld>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Google Shape;357;p46: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8" name="Google Shape;358;p46:notes"/>
          <p:cNvSpPr txBox="1">
            <a:spLocks noGrp="1"/>
          </p:cNvSpPr>
          <p:nvPr>
            <p:ph type="body" idx="1"/>
          </p:nvPr>
        </p:nvSpPr>
        <p:spPr>
          <a:xfrm>
            <a:off x="681038" y="4721225"/>
            <a:ext cx="5445000" cy="4472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359" name="Google Shape;359;p46:notes"/>
          <p:cNvSpPr txBox="1">
            <a:spLocks noGrp="1"/>
          </p:cNvSpPr>
          <p:nvPr>
            <p:ph type="sldNum" idx="12"/>
          </p:nvPr>
        </p:nvSpPr>
        <p:spPr>
          <a:xfrm>
            <a:off x="3856038" y="9440863"/>
            <a:ext cx="2949600" cy="4968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ltLang="ja-JP"/>
              <a:t>3</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4"/>
        <p:cNvGrpSpPr/>
        <p:nvPr/>
      </p:nvGrpSpPr>
      <p:grpSpPr>
        <a:xfrm>
          <a:off x="0" y="0"/>
          <a:ext cx="0" cy="0"/>
          <a:chOff x="0" y="0"/>
          <a:chExt cx="0" cy="0"/>
        </a:xfrm>
      </p:grpSpPr>
      <p:sp>
        <p:nvSpPr>
          <p:cNvPr id="425" name="Google Shape;425;p14: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426" name="Google Shape;426;p14: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a:extLst>
            <a:ext uri="{FF2B5EF4-FFF2-40B4-BE49-F238E27FC236}">
              <a16:creationId xmlns:a16="http://schemas.microsoft.com/office/drawing/2014/main" id="{560C3346-D29F-F94C-0515-38739E6601F1}"/>
            </a:ext>
          </a:extLst>
        </p:cNvPr>
        <p:cNvGrpSpPr/>
        <p:nvPr/>
      </p:nvGrpSpPr>
      <p:grpSpPr>
        <a:xfrm>
          <a:off x="0" y="0"/>
          <a:ext cx="0" cy="0"/>
          <a:chOff x="0" y="0"/>
          <a:chExt cx="0" cy="0"/>
        </a:xfrm>
      </p:grpSpPr>
      <p:sp>
        <p:nvSpPr>
          <p:cNvPr id="460" name="Google Shape;460;p17:notes">
            <a:extLst>
              <a:ext uri="{FF2B5EF4-FFF2-40B4-BE49-F238E27FC236}">
                <a16:creationId xmlns:a16="http://schemas.microsoft.com/office/drawing/2014/main" id="{9839B841-9885-14A0-51E9-ECC65E9E374D}"/>
              </a:ext>
            </a:extLst>
          </p:cNvPr>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461" name="Google Shape;461;p17:notes">
            <a:extLst>
              <a:ext uri="{FF2B5EF4-FFF2-40B4-BE49-F238E27FC236}">
                <a16:creationId xmlns:a16="http://schemas.microsoft.com/office/drawing/2014/main" id="{171C688F-9DB9-E941-1B03-6D1DA1763A3F}"/>
              </a:ext>
            </a:extLst>
          </p:cNvPr>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698396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p:cNvGrpSpPr/>
        <p:nvPr/>
      </p:nvGrpSpPr>
      <p:grpSpPr>
        <a:xfrm>
          <a:off x="0" y="0"/>
          <a:ext cx="0" cy="0"/>
          <a:chOff x="0" y="0"/>
          <a:chExt cx="0" cy="0"/>
        </a:xfrm>
      </p:grpSpPr>
      <p:sp>
        <p:nvSpPr>
          <p:cNvPr id="590" name="Google Shape;590;p19: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591" name="Google Shape;591;p19: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0"/>
        <p:cNvGrpSpPr/>
        <p:nvPr/>
      </p:nvGrpSpPr>
      <p:grpSpPr>
        <a:xfrm>
          <a:off x="0" y="0"/>
          <a:ext cx="0" cy="0"/>
          <a:chOff x="0" y="0"/>
          <a:chExt cx="0" cy="0"/>
        </a:xfrm>
      </p:grpSpPr>
      <p:sp>
        <p:nvSpPr>
          <p:cNvPr id="621" name="Google Shape;621;p21: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622" name="Google Shape;622;p21: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7"/>
        <p:cNvGrpSpPr/>
        <p:nvPr/>
      </p:nvGrpSpPr>
      <p:grpSpPr>
        <a:xfrm>
          <a:off x="0" y="0"/>
          <a:ext cx="0" cy="0"/>
          <a:chOff x="0" y="0"/>
          <a:chExt cx="0" cy="0"/>
        </a:xfrm>
      </p:grpSpPr>
      <p:sp>
        <p:nvSpPr>
          <p:cNvPr id="638" name="Google Shape;638;p22: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639" name="Google Shape;639;p22: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白紙" type="blank">
  <p:cSld name="BLANK">
    <p:spTree>
      <p:nvGrpSpPr>
        <p:cNvPr id="1" name="Shape 15"/>
        <p:cNvGrpSpPr/>
        <p:nvPr/>
      </p:nvGrpSpPr>
      <p:grpSpPr>
        <a:xfrm>
          <a:off x="0" y="0"/>
          <a:ext cx="0" cy="0"/>
          <a:chOff x="0" y="0"/>
          <a:chExt cx="0" cy="0"/>
        </a:xfrm>
      </p:grpSpPr>
      <p:sp>
        <p:nvSpPr>
          <p:cNvPr id="16" name="Google Shape;16;p55"/>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17" name="Google Shape;17;p55"/>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18" name="Google Shape;18;p55"/>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SzPts val="900"/>
              <a:buNone/>
              <a:defRPr/>
            </a:lvl1pPr>
            <a:lvl2pPr marL="0" lvl="1" indent="0" algn="r">
              <a:lnSpc>
                <a:spcPct val="100000"/>
              </a:lnSpc>
              <a:spcBef>
                <a:spcPts val="0"/>
              </a:spcBef>
              <a:spcAft>
                <a:spcPts val="0"/>
              </a:spcAft>
              <a:buSzPts val="900"/>
              <a:buNone/>
              <a:defRPr/>
            </a:lvl2pPr>
            <a:lvl3pPr marL="0" lvl="2" indent="0" algn="r">
              <a:lnSpc>
                <a:spcPct val="100000"/>
              </a:lnSpc>
              <a:spcBef>
                <a:spcPts val="0"/>
              </a:spcBef>
              <a:spcAft>
                <a:spcPts val="0"/>
              </a:spcAft>
              <a:buSzPts val="900"/>
              <a:buNone/>
              <a:defRPr/>
            </a:lvl3pPr>
            <a:lvl4pPr marL="0" lvl="3" indent="0" algn="r">
              <a:lnSpc>
                <a:spcPct val="100000"/>
              </a:lnSpc>
              <a:spcBef>
                <a:spcPts val="0"/>
              </a:spcBef>
              <a:spcAft>
                <a:spcPts val="0"/>
              </a:spcAft>
              <a:buSzPts val="900"/>
              <a:buNone/>
              <a:defRPr/>
            </a:lvl4pPr>
            <a:lvl5pPr marL="0" lvl="4" indent="0" algn="r">
              <a:lnSpc>
                <a:spcPct val="100000"/>
              </a:lnSpc>
              <a:spcBef>
                <a:spcPts val="0"/>
              </a:spcBef>
              <a:spcAft>
                <a:spcPts val="0"/>
              </a:spcAft>
              <a:buSzPts val="900"/>
              <a:buNone/>
              <a:defRPr/>
            </a:lvl5pPr>
            <a:lvl6pPr marL="0" lvl="5" indent="0" algn="r">
              <a:lnSpc>
                <a:spcPct val="100000"/>
              </a:lnSpc>
              <a:spcBef>
                <a:spcPts val="0"/>
              </a:spcBef>
              <a:spcAft>
                <a:spcPts val="0"/>
              </a:spcAft>
              <a:buSzPts val="900"/>
              <a:buNone/>
              <a:defRPr/>
            </a:lvl6pPr>
            <a:lvl7pPr marL="0" lvl="6" indent="0" algn="r">
              <a:lnSpc>
                <a:spcPct val="100000"/>
              </a:lnSpc>
              <a:spcBef>
                <a:spcPts val="0"/>
              </a:spcBef>
              <a:spcAft>
                <a:spcPts val="0"/>
              </a:spcAft>
              <a:buSzPts val="900"/>
              <a:buNone/>
              <a:defRPr/>
            </a:lvl7pPr>
            <a:lvl8pPr marL="0" lvl="7" indent="0" algn="r">
              <a:lnSpc>
                <a:spcPct val="100000"/>
              </a:lnSpc>
              <a:spcBef>
                <a:spcPts val="0"/>
              </a:spcBef>
              <a:spcAft>
                <a:spcPts val="0"/>
              </a:spcAft>
              <a:buSzPts val="900"/>
              <a:buNone/>
              <a:defRPr/>
            </a:lvl8pPr>
            <a:lvl9pPr marL="0" lvl="8" indent="0" algn="r">
              <a:lnSpc>
                <a:spcPct val="100000"/>
              </a:lnSpc>
              <a:spcBef>
                <a:spcPts val="0"/>
              </a:spcBef>
              <a:spcAft>
                <a:spcPts val="0"/>
              </a:spcAft>
              <a:buSzPts val="900"/>
              <a:buNone/>
              <a:defRPr/>
            </a:lvl9pPr>
          </a:lstStyle>
          <a:p>
            <a:pPr marL="0" lvl="0" indent="0" algn="r" rtl="0">
              <a:spcBef>
                <a:spcPts val="0"/>
              </a:spcBef>
              <a:spcAft>
                <a:spcPts val="0"/>
              </a:spcAft>
              <a:buNone/>
            </a:pPr>
            <a:fld id="{00000000-1234-1234-1234-123412341234}" type="slidenum">
              <a:rPr lang="ja-JP"/>
              <a:t>‹#›</a:t>
            </a:fld>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ユーザー設定レイアウト">
  <p:cSld name="ユーザー設定レイアウト">
    <p:spTree>
      <p:nvGrpSpPr>
        <p:cNvPr id="1" name="Shape 19"/>
        <p:cNvGrpSpPr/>
        <p:nvPr/>
      </p:nvGrpSpPr>
      <p:grpSpPr>
        <a:xfrm>
          <a:off x="0" y="0"/>
          <a:ext cx="0" cy="0"/>
          <a:chOff x="0" y="0"/>
          <a:chExt cx="0" cy="0"/>
        </a:xfrm>
      </p:grpSpPr>
      <p:sp>
        <p:nvSpPr>
          <p:cNvPr id="20" name="Google Shape;20;p56"/>
          <p:cNvSpPr/>
          <p:nvPr/>
        </p:nvSpPr>
        <p:spPr>
          <a:xfrm>
            <a:off x="8522998" y="6486520"/>
            <a:ext cx="262226" cy="262226"/>
          </a:xfrm>
          <a:prstGeom prst="ellipse">
            <a:avLst/>
          </a:prstGeom>
          <a:solidFill>
            <a:schemeClr val="lt1"/>
          </a:solidFill>
          <a:ln w="9525" cap="flat" cmpd="sng">
            <a:solidFill>
              <a:srgbClr val="CCCCC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Arial"/>
              <a:ea typeface="Arial"/>
              <a:cs typeface="Arial"/>
              <a:sym typeface="Arial"/>
            </a:endParaRPr>
          </a:p>
        </p:txBody>
      </p:sp>
      <p:sp>
        <p:nvSpPr>
          <p:cNvPr id="21" name="Google Shape;21;p56"/>
          <p:cNvSpPr txBox="1"/>
          <p:nvPr/>
        </p:nvSpPr>
        <p:spPr>
          <a:xfrm>
            <a:off x="8454788" y="6486432"/>
            <a:ext cx="402608" cy="262226"/>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fld id="{00000000-1234-1234-1234-123412341234}" type="slidenum">
              <a:rPr lang="ja-JP" sz="800" b="1" i="0" u="none" strike="noStrike" cap="none">
                <a:solidFill>
                  <a:schemeClr val="dk2"/>
                </a:solidFill>
                <a:latin typeface="Arial"/>
                <a:ea typeface="Arial"/>
                <a:cs typeface="Arial"/>
                <a:sym typeface="Arial"/>
              </a:rPr>
              <a:t>‹#›</a:t>
            </a:fld>
            <a:endParaRPr sz="800" b="1" i="0" u="none" strike="noStrike" cap="none" dirty="0">
              <a:solidFill>
                <a:schemeClr val="dk2"/>
              </a:solidFill>
              <a:latin typeface="Arial"/>
              <a:ea typeface="Arial"/>
              <a:cs typeface="Arial"/>
              <a:sym typeface="Arial"/>
            </a:endParaRPr>
          </a:p>
        </p:txBody>
      </p:sp>
      <p:grpSp>
        <p:nvGrpSpPr>
          <p:cNvPr id="22" name="Google Shape;22;p56"/>
          <p:cNvGrpSpPr/>
          <p:nvPr/>
        </p:nvGrpSpPr>
        <p:grpSpPr>
          <a:xfrm>
            <a:off x="358775" y="6500168"/>
            <a:ext cx="911862" cy="191599"/>
            <a:chOff x="490881" y="763339"/>
            <a:chExt cx="5349690" cy="1354358"/>
          </a:xfrm>
        </p:grpSpPr>
        <p:pic>
          <p:nvPicPr>
            <p:cNvPr id="23" name="Google Shape;23;p56" descr="C:\Users\toshiya.hamaji\Desktop\素材\ウーマンロゴ.gif"/>
            <p:cNvPicPr preferRelativeResize="0"/>
            <p:nvPr/>
          </p:nvPicPr>
          <p:blipFill rotWithShape="1">
            <a:blip r:embed="rId2" cstate="print">
              <a:alphaModFix/>
              <a:extLst>
                <a:ext uri="{28A0092B-C50C-407E-A947-70E740481C1C}">
                  <a14:useLocalDpi xmlns:a14="http://schemas.microsoft.com/office/drawing/2010/main"/>
                </a:ext>
              </a:extLst>
            </a:blip>
            <a:srcRect/>
            <a:stretch/>
          </p:blipFill>
          <p:spPr>
            <a:xfrm>
              <a:off x="494379" y="763339"/>
              <a:ext cx="5346192" cy="1354358"/>
            </a:xfrm>
            <a:prstGeom prst="rect">
              <a:avLst/>
            </a:prstGeom>
            <a:noFill/>
            <a:ln>
              <a:noFill/>
            </a:ln>
          </p:spPr>
        </p:pic>
        <p:sp>
          <p:nvSpPr>
            <p:cNvPr id="24" name="Google Shape;24;p56"/>
            <p:cNvSpPr/>
            <p:nvPr/>
          </p:nvSpPr>
          <p:spPr>
            <a:xfrm>
              <a:off x="490881" y="1478980"/>
              <a:ext cx="138900" cy="159000"/>
            </a:xfrm>
            <a:prstGeom prst="ellipse">
              <a:avLst/>
            </a:prstGeom>
            <a:solidFill>
              <a:schemeClr val="dk1"/>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grpSp>
      <p:cxnSp>
        <p:nvCxnSpPr>
          <p:cNvPr id="25" name="Google Shape;25;p56"/>
          <p:cNvCxnSpPr/>
          <p:nvPr/>
        </p:nvCxnSpPr>
        <p:spPr>
          <a:xfrm>
            <a:off x="1318004" y="6617633"/>
            <a:ext cx="7204994" cy="0"/>
          </a:xfrm>
          <a:prstGeom prst="straightConnector1">
            <a:avLst/>
          </a:prstGeom>
          <a:noFill/>
          <a:ln w="9525" cap="rnd" cmpd="sng">
            <a:solidFill>
              <a:srgbClr val="CCCCCC"/>
            </a:solidFill>
            <a:prstDash val="solid"/>
            <a:miter lim="800000"/>
            <a:headEnd type="none" w="sm" len="sm"/>
            <a:tailEnd type="none" w="sm" len="sm"/>
          </a:ln>
        </p:spPr>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タイトルとコンテンツ" type="obj">
  <p:cSld name="OBJECT">
    <p:spTree>
      <p:nvGrpSpPr>
        <p:cNvPr id="1" name="Shape 26"/>
        <p:cNvGrpSpPr/>
        <p:nvPr/>
      </p:nvGrpSpPr>
      <p:grpSpPr>
        <a:xfrm>
          <a:off x="0" y="0"/>
          <a:ext cx="0" cy="0"/>
          <a:chOff x="0" y="0"/>
          <a:chExt cx="0" cy="0"/>
        </a:xfrm>
      </p:grpSpPr>
      <p:sp>
        <p:nvSpPr>
          <p:cNvPr id="27" name="Google Shape;27;p57"/>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8" name="Google Shape;28;p57"/>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29" name="Google Shape;29;p57"/>
          <p:cNvSpPr/>
          <p:nvPr/>
        </p:nvSpPr>
        <p:spPr>
          <a:xfrm>
            <a:off x="8522998" y="6486520"/>
            <a:ext cx="262226" cy="262226"/>
          </a:xfrm>
          <a:prstGeom prst="ellipse">
            <a:avLst/>
          </a:prstGeom>
          <a:solidFill>
            <a:schemeClr val="lt1"/>
          </a:solidFill>
          <a:ln w="9525" cap="flat" cmpd="sng">
            <a:solidFill>
              <a:srgbClr val="CCCCC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Arial"/>
              <a:ea typeface="Arial"/>
              <a:cs typeface="Arial"/>
              <a:sym typeface="Arial"/>
            </a:endParaRPr>
          </a:p>
        </p:txBody>
      </p:sp>
      <p:sp>
        <p:nvSpPr>
          <p:cNvPr id="30" name="Google Shape;30;p57"/>
          <p:cNvSpPr txBox="1"/>
          <p:nvPr/>
        </p:nvSpPr>
        <p:spPr>
          <a:xfrm>
            <a:off x="8454788" y="6486432"/>
            <a:ext cx="402608" cy="262226"/>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fld id="{00000000-1234-1234-1234-123412341234}" type="slidenum">
              <a:rPr lang="ja-JP" sz="800" b="1" i="0" u="none" strike="noStrike" cap="none">
                <a:solidFill>
                  <a:schemeClr val="dk2"/>
                </a:solidFill>
                <a:latin typeface="Arial"/>
                <a:ea typeface="Arial"/>
                <a:cs typeface="Arial"/>
                <a:sym typeface="Arial"/>
              </a:rPr>
              <a:t>‹#›</a:t>
            </a:fld>
            <a:endParaRPr sz="800" b="1" i="0" u="none" strike="noStrike" cap="none" dirty="0">
              <a:solidFill>
                <a:schemeClr val="dk2"/>
              </a:solidFill>
              <a:latin typeface="Arial"/>
              <a:ea typeface="Arial"/>
              <a:cs typeface="Arial"/>
              <a:sym typeface="Arial"/>
            </a:endParaRPr>
          </a:p>
        </p:txBody>
      </p:sp>
      <p:grpSp>
        <p:nvGrpSpPr>
          <p:cNvPr id="31" name="Google Shape;31;p57"/>
          <p:cNvGrpSpPr/>
          <p:nvPr/>
        </p:nvGrpSpPr>
        <p:grpSpPr>
          <a:xfrm>
            <a:off x="358775" y="6500168"/>
            <a:ext cx="911862" cy="191599"/>
            <a:chOff x="490881" y="763339"/>
            <a:chExt cx="5349690" cy="1354358"/>
          </a:xfrm>
        </p:grpSpPr>
        <p:pic>
          <p:nvPicPr>
            <p:cNvPr id="32" name="Google Shape;32;p57" descr="C:\Users\toshiya.hamaji\Desktop\素材\ウーマンロゴ.gif"/>
            <p:cNvPicPr preferRelativeResize="0"/>
            <p:nvPr/>
          </p:nvPicPr>
          <p:blipFill rotWithShape="1">
            <a:blip r:embed="rId2" cstate="print">
              <a:alphaModFix/>
              <a:extLst>
                <a:ext uri="{28A0092B-C50C-407E-A947-70E740481C1C}">
                  <a14:useLocalDpi xmlns:a14="http://schemas.microsoft.com/office/drawing/2010/main"/>
                </a:ext>
              </a:extLst>
            </a:blip>
            <a:srcRect/>
            <a:stretch/>
          </p:blipFill>
          <p:spPr>
            <a:xfrm>
              <a:off x="494379" y="763339"/>
              <a:ext cx="5346192" cy="1354358"/>
            </a:xfrm>
            <a:prstGeom prst="rect">
              <a:avLst/>
            </a:prstGeom>
            <a:noFill/>
            <a:ln>
              <a:noFill/>
            </a:ln>
          </p:spPr>
        </p:pic>
        <p:sp>
          <p:nvSpPr>
            <p:cNvPr id="33" name="Google Shape;33;p57"/>
            <p:cNvSpPr/>
            <p:nvPr/>
          </p:nvSpPr>
          <p:spPr>
            <a:xfrm>
              <a:off x="490881" y="1478980"/>
              <a:ext cx="138900" cy="159000"/>
            </a:xfrm>
            <a:prstGeom prst="ellipse">
              <a:avLst/>
            </a:prstGeom>
            <a:solidFill>
              <a:schemeClr val="dk1"/>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grpSp>
      <p:cxnSp>
        <p:nvCxnSpPr>
          <p:cNvPr id="34" name="Google Shape;34;p57"/>
          <p:cNvCxnSpPr/>
          <p:nvPr/>
        </p:nvCxnSpPr>
        <p:spPr>
          <a:xfrm>
            <a:off x="1318004" y="6617633"/>
            <a:ext cx="7204994" cy="0"/>
          </a:xfrm>
          <a:prstGeom prst="straightConnector1">
            <a:avLst/>
          </a:prstGeom>
          <a:noFill/>
          <a:ln w="9525" cap="rnd" cmpd="sng">
            <a:solidFill>
              <a:srgbClr val="CCCCCC"/>
            </a:solidFill>
            <a:prstDash val="solid"/>
            <a:miter lim="800000"/>
            <a:headEnd type="none" w="sm" len="sm"/>
            <a:tailEnd type="none" w="sm" len="sm"/>
          </a:ln>
        </p:spPr>
      </p:cxn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54"/>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300"/>
              <a:buFont typeface="Arial"/>
              <a:buNone/>
              <a:defRPr sz="33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54"/>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361950" algn="l" rtl="0">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1pPr>
            <a:lvl2pPr marL="914400" marR="0" lvl="1" indent="-342900" algn="l" rtl="0">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2pPr>
            <a:lvl3pPr marL="1371600" marR="0" lvl="2" indent="-323850" algn="l" rtl="0">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3pPr>
            <a:lvl4pPr marL="1828800" marR="0" lvl="3"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Arial"/>
                <a:ea typeface="Arial"/>
                <a:cs typeface="Arial"/>
                <a:sym typeface="Arial"/>
              </a:defRPr>
            </a:lvl4pPr>
            <a:lvl5pPr marL="2286000" marR="0" lvl="4"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Arial"/>
                <a:ea typeface="Arial"/>
                <a:cs typeface="Arial"/>
                <a:sym typeface="Arial"/>
              </a:defRPr>
            </a:lvl5pPr>
            <a:lvl6pPr marL="2743200" marR="0" lvl="5"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Arial"/>
                <a:ea typeface="Arial"/>
                <a:cs typeface="Arial"/>
                <a:sym typeface="Arial"/>
              </a:defRPr>
            </a:lvl6pPr>
            <a:lvl7pPr marL="3200400" marR="0" lvl="6"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Arial"/>
                <a:ea typeface="Arial"/>
                <a:cs typeface="Arial"/>
                <a:sym typeface="Arial"/>
              </a:defRPr>
            </a:lvl7pPr>
            <a:lvl8pPr marL="3657600" marR="0" lvl="7"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Arial"/>
                <a:ea typeface="Arial"/>
                <a:cs typeface="Arial"/>
                <a:sym typeface="Arial"/>
              </a:defRPr>
            </a:lvl8pPr>
            <a:lvl9pPr marL="4114800" marR="0" lvl="8"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Arial"/>
                <a:ea typeface="Arial"/>
                <a:cs typeface="Arial"/>
                <a:sym typeface="Arial"/>
              </a:defRPr>
            </a:lvl9pPr>
          </a:lstStyle>
          <a:p>
            <a:endParaRPr/>
          </a:p>
        </p:txBody>
      </p:sp>
      <p:sp>
        <p:nvSpPr>
          <p:cNvPr id="12" name="Google Shape;12;p54"/>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SzPts val="1400"/>
              <a:buNone/>
              <a:defRPr sz="9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dirty="0"/>
          </a:p>
        </p:txBody>
      </p:sp>
      <p:sp>
        <p:nvSpPr>
          <p:cNvPr id="13" name="Google Shape;13;p54"/>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SzPts val="1400"/>
              <a:buNone/>
              <a:defRPr sz="9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dirty="0"/>
          </a:p>
        </p:txBody>
      </p:sp>
      <p:sp>
        <p:nvSpPr>
          <p:cNvPr id="14" name="Google Shape;14;p54"/>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ja-JP"/>
              <a:t>‹#›</a:t>
            </a:fld>
            <a:endParaRPr dirty="0"/>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jpg"/><Relationship Id="rId1" Type="http://schemas.openxmlformats.org/officeDocument/2006/relationships/slideLayout" Target="../slideLayouts/slideLayout3.xml"/><Relationship Id="rId5" Type="http://schemas.openxmlformats.org/officeDocument/2006/relationships/image" Target="../media/image25.png"/><Relationship Id="rId4" Type="http://schemas.openxmlformats.org/officeDocument/2006/relationships/image" Target="../media/image40.png"/></Relationships>
</file>

<file path=ppt/slides/_rels/slide12.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1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hyperlink" Target="https://image.excite.co.jp/jp/ad/ex/pdf/adpolicy/adpolicy_201908.pdf" TargetMode="External"/><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hyperlink" Target="https://info.excite.co.jp/top/protection/privacy.html" TargetMode="External"/><Relationship Id="rId2" Type="http://schemas.openxmlformats.org/officeDocument/2006/relationships/notesSlide" Target="../notesSlides/notesSlide15.xml"/><Relationship Id="rId1" Type="http://schemas.openxmlformats.org/officeDocument/2006/relationships/slideLayout" Target="../slideLayouts/slideLayout3.xml"/><Relationship Id="rId5" Type="http://schemas.openxmlformats.org/officeDocument/2006/relationships/hyperlink" Target="https://ad.excite.co.jp/regulation/" TargetMode="External"/><Relationship Id="rId4" Type="http://schemas.openxmlformats.org/officeDocument/2006/relationships/hyperlink" Target="https://info.excite.co.jp/top/protection/privacy/cookie.html"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jpeg"/><Relationship Id="rId18" Type="http://schemas.openxmlformats.org/officeDocument/2006/relationships/image" Target="../media/image21.gif"/><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5.png"/><Relationship Id="rId17" Type="http://schemas.openxmlformats.org/officeDocument/2006/relationships/image" Target="../media/image20.jpeg"/><Relationship Id="rId2" Type="http://schemas.openxmlformats.org/officeDocument/2006/relationships/notesSlide" Target="../notesSlides/notesSlide4.xml"/><Relationship Id="rId16"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5" Type="http://schemas.openxmlformats.org/officeDocument/2006/relationships/image" Target="../media/image18.png"/><Relationship Id="rId10" Type="http://schemas.openxmlformats.org/officeDocument/2006/relationships/image" Target="../media/image13.tiff"/><Relationship Id="rId4" Type="http://schemas.openxmlformats.org/officeDocument/2006/relationships/image" Target="../media/image7.png"/><Relationship Id="rId9" Type="http://schemas.openxmlformats.org/officeDocument/2006/relationships/image" Target="../media/image12.tiff"/><Relationship Id="rId14" Type="http://schemas.openxmlformats.org/officeDocument/2006/relationships/image" Target="../media/image17.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24.jpeg"/><Relationship Id="rId4" Type="http://schemas.openxmlformats.org/officeDocument/2006/relationships/image" Target="../media/image23.png"/></Relationships>
</file>

<file path=ppt/slides/_rels/slide7.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png"/><Relationship Id="rId1" Type="http://schemas.openxmlformats.org/officeDocument/2006/relationships/slideLayout" Target="../slideLayouts/slideLayout3.xml"/><Relationship Id="rId5" Type="http://schemas.openxmlformats.org/officeDocument/2006/relationships/image" Target="../media/image28.png"/><Relationship Id="rId4" Type="http://schemas.openxmlformats.org/officeDocument/2006/relationships/image" Target="../media/image27.jpg"/></Relationships>
</file>

<file path=ppt/slides/_rels/slide8.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9.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3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8"/>
        <p:cNvGrpSpPr/>
        <p:nvPr/>
      </p:nvGrpSpPr>
      <p:grpSpPr>
        <a:xfrm>
          <a:off x="0" y="0"/>
          <a:ext cx="0" cy="0"/>
          <a:chOff x="0" y="0"/>
          <a:chExt cx="0" cy="0"/>
        </a:xfrm>
      </p:grpSpPr>
      <p:pic>
        <p:nvPicPr>
          <p:cNvPr id="8" name="図 7" descr="カレンダー&#10;&#10;AI 生成コンテンツは誤りを含む可能性があります。">
            <a:extLst>
              <a:ext uri="{FF2B5EF4-FFF2-40B4-BE49-F238E27FC236}">
                <a16:creationId xmlns:a16="http://schemas.microsoft.com/office/drawing/2014/main" id="{1207FC79-2BC8-508F-EE6B-A8A68FD4EB48}"/>
              </a:ext>
            </a:extLst>
          </p:cNvPr>
          <p:cNvPicPr>
            <a:picLocks noChangeAspect="1"/>
          </p:cNvPicPr>
          <p:nvPr/>
        </p:nvPicPr>
        <p:blipFill>
          <a:blip r:embed="rId3"/>
          <a:srcRect l="3734" t="3943"/>
          <a:stretch>
            <a:fillRect/>
          </a:stretch>
        </p:blipFill>
        <p:spPr>
          <a:xfrm>
            <a:off x="0" y="0"/>
            <a:ext cx="9144000" cy="6858000"/>
          </a:xfrm>
          <a:prstGeom prst="rect">
            <a:avLst/>
          </a:prstGeom>
        </p:spPr>
      </p:pic>
      <p:sp>
        <p:nvSpPr>
          <p:cNvPr id="40" name="Google Shape;40;g5ce4612981_5_43"/>
          <p:cNvSpPr txBox="1"/>
          <p:nvPr/>
        </p:nvSpPr>
        <p:spPr>
          <a:xfrm>
            <a:off x="3898926" y="6575159"/>
            <a:ext cx="2242922" cy="20005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FFFFF"/>
              </a:buClr>
              <a:buSzPts val="700"/>
              <a:buFont typeface="Arial"/>
              <a:buNone/>
            </a:pPr>
            <a:r>
              <a:rPr lang="ja-JP" sz="700" b="0" i="0" u="none" strike="noStrike" cap="none" dirty="0">
                <a:solidFill>
                  <a:schemeClr val="tx1"/>
                </a:solidFill>
                <a:latin typeface="+mj-lt"/>
                <a:ea typeface="Arial"/>
                <a:cs typeface="Arial"/>
                <a:sym typeface="Arial"/>
              </a:rPr>
              <a:t> © 202</a:t>
            </a:r>
            <a:r>
              <a:rPr lang="en-US" altLang="ja-JP" sz="700" b="0" i="0" u="none" strike="noStrike" cap="none" dirty="0">
                <a:solidFill>
                  <a:schemeClr val="tx1"/>
                </a:solidFill>
                <a:latin typeface="+mj-lt"/>
                <a:ea typeface="Arial"/>
                <a:cs typeface="Arial"/>
                <a:sym typeface="Arial"/>
              </a:rPr>
              <a:t>5</a:t>
            </a:r>
            <a:r>
              <a:rPr lang="ja-JP" sz="700" b="0" i="0" u="none" strike="noStrike" cap="none" dirty="0">
                <a:solidFill>
                  <a:schemeClr val="tx1"/>
                </a:solidFill>
                <a:latin typeface="+mj-lt"/>
                <a:ea typeface="Arial"/>
                <a:cs typeface="Arial"/>
                <a:sym typeface="Arial"/>
              </a:rPr>
              <a:t> Excite Japan Co.,Ltd. All Rights Reserved. </a:t>
            </a:r>
            <a:endParaRPr sz="1400" b="0" i="0" u="none" strike="noStrike" cap="none" dirty="0">
              <a:solidFill>
                <a:schemeClr val="tx1"/>
              </a:solidFill>
              <a:latin typeface="+mj-lt"/>
              <a:ea typeface="Arial"/>
              <a:cs typeface="Arial"/>
              <a:sym typeface="Arial"/>
            </a:endParaRPr>
          </a:p>
        </p:txBody>
      </p:sp>
      <p:sp>
        <p:nvSpPr>
          <p:cNvPr id="41" name="Google Shape;41;g5ce4612981_5_43"/>
          <p:cNvSpPr txBox="1"/>
          <p:nvPr/>
        </p:nvSpPr>
        <p:spPr>
          <a:xfrm>
            <a:off x="323671" y="4115584"/>
            <a:ext cx="3575255" cy="40011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mo"/>
              <a:buNone/>
            </a:pPr>
            <a:r>
              <a:rPr lang="ja-JP" sz="2000" b="1" i="0" u="none" strike="noStrike" cap="none" dirty="0">
                <a:solidFill>
                  <a:srgbClr val="000000"/>
                </a:solidFill>
                <a:latin typeface="メイリオ" panose="020B0604030504040204" pitchFamily="50" charset="-128"/>
                <a:ea typeface="メイリオ" panose="020B0604030504040204" pitchFamily="50" charset="-128"/>
                <a:sym typeface="Arial"/>
              </a:rPr>
              <a:t>202</a:t>
            </a:r>
            <a:r>
              <a:rPr lang="en-US" altLang="ja-JP" sz="2000" b="1" dirty="0">
                <a:latin typeface="メイリオ" panose="020B0604030504040204" pitchFamily="50" charset="-128"/>
                <a:ea typeface="メイリオ" panose="020B0604030504040204" pitchFamily="50" charset="-128"/>
              </a:rPr>
              <a:t>6</a:t>
            </a:r>
            <a:r>
              <a:rPr lang="ja-JP" sz="2000" b="1" i="0" u="none" strike="noStrike" cap="none" dirty="0">
                <a:solidFill>
                  <a:srgbClr val="000000"/>
                </a:solidFill>
                <a:latin typeface="メイリオ" panose="020B0604030504040204" pitchFamily="50" charset="-128"/>
                <a:ea typeface="メイリオ" panose="020B0604030504040204" pitchFamily="50" charset="-128"/>
                <a:sym typeface="Arial"/>
              </a:rPr>
              <a:t>.</a:t>
            </a:r>
            <a:r>
              <a:rPr lang="en-US" altLang="ja-JP" sz="2000" b="1" dirty="0">
                <a:latin typeface="メイリオ" panose="020B0604030504040204" pitchFamily="50" charset="-128"/>
                <a:ea typeface="メイリオ" panose="020B0604030504040204" pitchFamily="50" charset="-128"/>
              </a:rPr>
              <a:t>4</a:t>
            </a:r>
            <a:r>
              <a:rPr lang="ja-JP" sz="2000" b="1" i="0" u="none" strike="noStrike" cap="none" dirty="0">
                <a:solidFill>
                  <a:srgbClr val="000000"/>
                </a:solidFill>
                <a:latin typeface="メイリオ" panose="020B0604030504040204" pitchFamily="50" charset="-128"/>
                <a:ea typeface="メイリオ" panose="020B0604030504040204" pitchFamily="50" charset="-128"/>
                <a:sym typeface="Arial"/>
              </a:rPr>
              <a:t>-</a:t>
            </a:r>
            <a:r>
              <a:rPr lang="en-US" altLang="ja-JP" sz="2000" b="1" i="0" u="none" strike="noStrike" cap="none" dirty="0">
                <a:solidFill>
                  <a:srgbClr val="000000"/>
                </a:solidFill>
                <a:latin typeface="メイリオ" panose="020B0604030504040204" pitchFamily="50" charset="-128"/>
                <a:ea typeface="メイリオ" panose="020B0604030504040204" pitchFamily="50" charset="-128"/>
                <a:sym typeface="Arial"/>
              </a:rPr>
              <a:t>2026.</a:t>
            </a:r>
            <a:r>
              <a:rPr lang="en-US" altLang="ja-JP" sz="2000" b="1" dirty="0">
                <a:latin typeface="メイリオ" panose="020B0604030504040204" pitchFamily="50" charset="-128"/>
                <a:ea typeface="メイリオ" panose="020B0604030504040204" pitchFamily="50" charset="-128"/>
              </a:rPr>
              <a:t>9</a:t>
            </a:r>
            <a:endParaRPr sz="2000" b="1" i="0" u="none" strike="noStrike" cap="none" dirty="0">
              <a:solidFill>
                <a:srgbClr val="000000"/>
              </a:solidFill>
              <a:latin typeface="メイリオ" panose="020B0604030504040204" pitchFamily="50" charset="-128"/>
              <a:ea typeface="メイリオ" panose="020B0604030504040204" pitchFamily="50" charset="-128"/>
              <a:sym typeface="Arial"/>
            </a:endParaRPr>
          </a:p>
        </p:txBody>
      </p:sp>
      <p:sp>
        <p:nvSpPr>
          <p:cNvPr id="42" name="Google Shape;42;g5ce4612981_5_43"/>
          <p:cNvSpPr txBox="1"/>
          <p:nvPr/>
        </p:nvSpPr>
        <p:spPr>
          <a:xfrm>
            <a:off x="331562" y="3604239"/>
            <a:ext cx="4359310" cy="52322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800"/>
              <a:buFont typeface="Arial"/>
              <a:buNone/>
            </a:pPr>
            <a:r>
              <a:rPr lang="ja-JP" sz="2800" b="1" i="0" u="none" strike="noStrike" cap="none" dirty="0">
                <a:solidFill>
                  <a:schemeClr val="dk1"/>
                </a:solidFill>
                <a:latin typeface="メイリオ" panose="020B0604030504040204" pitchFamily="50" charset="-128"/>
                <a:ea typeface="メイリオ" panose="020B0604030504040204" pitchFamily="50" charset="-128"/>
                <a:cs typeface="Arimo"/>
                <a:sym typeface="Arimo"/>
              </a:rPr>
              <a:t>AD Program</a:t>
            </a:r>
            <a:r>
              <a:rPr lang="ja-JP" sz="2800" b="1" i="0" u="none" strike="noStrike" cap="none" dirty="0">
                <a:solidFill>
                  <a:srgbClr val="000000"/>
                </a:solidFill>
                <a:latin typeface="メイリオ" panose="020B0604030504040204" pitchFamily="50" charset="-128"/>
                <a:ea typeface="メイリオ" panose="020B0604030504040204" pitchFamily="50" charset="-128"/>
                <a:cs typeface="Arimo"/>
                <a:sym typeface="Arimo"/>
              </a:rPr>
              <a:t> Guide</a:t>
            </a:r>
            <a:endParaRPr sz="2800" b="1" i="0" u="none" strike="noStrike" cap="none" dirty="0">
              <a:solidFill>
                <a:srgbClr val="000000"/>
              </a:solidFill>
              <a:latin typeface="メイリオ" panose="020B0604030504040204" pitchFamily="50" charset="-128"/>
              <a:ea typeface="メイリオ" panose="020B0604030504040204" pitchFamily="50" charset="-128"/>
              <a:cs typeface="Arimo"/>
              <a:sym typeface="Arimo"/>
            </a:endParaRPr>
          </a:p>
        </p:txBody>
      </p:sp>
      <p:pic>
        <p:nvPicPr>
          <p:cNvPr id="10" name="図 9" descr="テキスト&#10;&#10;AI 生成コンテンツは誤りを含む可能性があります。">
            <a:extLst>
              <a:ext uri="{FF2B5EF4-FFF2-40B4-BE49-F238E27FC236}">
                <a16:creationId xmlns:a16="http://schemas.microsoft.com/office/drawing/2014/main" id="{9DE64DDE-078E-EC5E-0E89-3A2F551415D3}"/>
              </a:ext>
            </a:extLst>
          </p:cNvPr>
          <p:cNvPicPr>
            <a:picLocks noChangeAspect="1"/>
          </p:cNvPicPr>
          <p:nvPr/>
        </p:nvPicPr>
        <p:blipFill>
          <a:blip r:embed="rId4"/>
          <a:stretch>
            <a:fillRect/>
          </a:stretch>
        </p:blipFill>
        <p:spPr>
          <a:xfrm>
            <a:off x="365036" y="2704301"/>
            <a:ext cx="4193068" cy="865456"/>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40"/>
        <p:cNvGrpSpPr/>
        <p:nvPr/>
      </p:nvGrpSpPr>
      <p:grpSpPr>
        <a:xfrm>
          <a:off x="0" y="0"/>
          <a:ext cx="0" cy="0"/>
          <a:chOff x="0" y="0"/>
          <a:chExt cx="0" cy="0"/>
        </a:xfrm>
      </p:grpSpPr>
      <p:graphicFrame>
        <p:nvGraphicFramePr>
          <p:cNvPr id="642" name="Google Shape;642;p22"/>
          <p:cNvGraphicFramePr/>
          <p:nvPr>
            <p:extLst>
              <p:ext uri="{D42A27DB-BD31-4B8C-83A1-F6EECF244321}">
                <p14:modId xmlns:p14="http://schemas.microsoft.com/office/powerpoint/2010/main" val="3537320463"/>
              </p:ext>
            </p:extLst>
          </p:nvPr>
        </p:nvGraphicFramePr>
        <p:xfrm>
          <a:off x="358775" y="1119024"/>
          <a:ext cx="8426475" cy="2426800"/>
        </p:xfrm>
        <a:graphic>
          <a:graphicData uri="http://schemas.openxmlformats.org/drawingml/2006/table">
            <a:tbl>
              <a:tblPr>
                <a:noFill/>
                <a:tableStyleId>{C1A2F0C5-79EA-44DB-8B3C-392F46CA1DA0}</a:tableStyleId>
              </a:tblPr>
              <a:tblGrid>
                <a:gridCol w="1147075">
                  <a:extLst>
                    <a:ext uri="{9D8B030D-6E8A-4147-A177-3AD203B41FA5}">
                      <a16:colId xmlns:a16="http://schemas.microsoft.com/office/drawing/2014/main" val="20000"/>
                    </a:ext>
                  </a:extLst>
                </a:gridCol>
                <a:gridCol w="802350">
                  <a:extLst>
                    <a:ext uri="{9D8B030D-6E8A-4147-A177-3AD203B41FA5}">
                      <a16:colId xmlns:a16="http://schemas.microsoft.com/office/drawing/2014/main" val="20001"/>
                    </a:ext>
                  </a:extLst>
                </a:gridCol>
                <a:gridCol w="2445175">
                  <a:extLst>
                    <a:ext uri="{9D8B030D-6E8A-4147-A177-3AD203B41FA5}">
                      <a16:colId xmlns:a16="http://schemas.microsoft.com/office/drawing/2014/main" val="20002"/>
                    </a:ext>
                  </a:extLst>
                </a:gridCol>
                <a:gridCol w="1692275">
                  <a:extLst>
                    <a:ext uri="{9D8B030D-6E8A-4147-A177-3AD203B41FA5}">
                      <a16:colId xmlns:a16="http://schemas.microsoft.com/office/drawing/2014/main" val="20003"/>
                    </a:ext>
                  </a:extLst>
                </a:gridCol>
                <a:gridCol w="1515075">
                  <a:extLst>
                    <a:ext uri="{9D8B030D-6E8A-4147-A177-3AD203B41FA5}">
                      <a16:colId xmlns:a16="http://schemas.microsoft.com/office/drawing/2014/main" val="20004"/>
                    </a:ext>
                  </a:extLst>
                </a:gridCol>
                <a:gridCol w="824525">
                  <a:extLst>
                    <a:ext uri="{9D8B030D-6E8A-4147-A177-3AD203B41FA5}">
                      <a16:colId xmlns:a16="http://schemas.microsoft.com/office/drawing/2014/main" val="20005"/>
                    </a:ext>
                  </a:extLst>
                </a:gridCol>
              </a:tblGrid>
              <a:tr h="380875">
                <a:tc>
                  <a:txBody>
                    <a:bodyPr/>
                    <a:lstStyle/>
                    <a:p>
                      <a:pPr marL="0" marR="0" lvl="0" indent="0" algn="ctr" rtl="0">
                        <a:spcBef>
                          <a:spcPts val="0"/>
                        </a:spcBef>
                        <a:spcAft>
                          <a:spcPts val="0"/>
                        </a:spcAft>
                        <a:buClr>
                          <a:srgbClr val="FFFFFF"/>
                        </a:buClr>
                        <a:buSzPts val="900"/>
                        <a:buFont typeface="Arial"/>
                        <a:buNone/>
                      </a:pPr>
                      <a:r>
                        <a:rPr lang="ja-JP" sz="900" b="0" i="0" u="none" strike="noStrike" dirty="0">
                          <a:solidFill>
                            <a:srgbClr val="FFFFFF"/>
                          </a:solidFill>
                          <a:latin typeface="メイリオ" panose="020B0604030504040204" pitchFamily="50" charset="-128"/>
                          <a:ea typeface="メイリオ" panose="020B0604030504040204" pitchFamily="50" charset="-128"/>
                          <a:cs typeface="Arial"/>
                          <a:sym typeface="Arial"/>
                        </a:rPr>
                        <a:t>サービス名</a:t>
                      </a:r>
                      <a:endParaRPr sz="1050" b="0" dirty="0">
                        <a:latin typeface="メイリオ" panose="020B0604030504040204" pitchFamily="50" charset="-128"/>
                        <a:ea typeface="メイリオ" panose="020B0604030504040204" pitchFamily="50"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a:txBody>
                    <a:bodyPr/>
                    <a:lstStyle/>
                    <a:p>
                      <a:pPr marL="0" marR="0" lvl="0" indent="0" algn="ctr" rtl="0">
                        <a:spcBef>
                          <a:spcPts val="0"/>
                        </a:spcBef>
                        <a:spcAft>
                          <a:spcPts val="0"/>
                        </a:spcAft>
                        <a:buClr>
                          <a:srgbClr val="FFFFFF"/>
                        </a:buClr>
                        <a:buSzPts val="900"/>
                        <a:buFont typeface="Arial"/>
                        <a:buNone/>
                      </a:pPr>
                      <a:r>
                        <a:rPr lang="ja-JP" sz="900" b="0" i="0" u="none" strike="noStrike">
                          <a:solidFill>
                            <a:srgbClr val="FFFFFF"/>
                          </a:solidFill>
                          <a:latin typeface="メイリオ" panose="020B0604030504040204" pitchFamily="50" charset="-128"/>
                          <a:ea typeface="メイリオ" panose="020B0604030504040204" pitchFamily="50" charset="-128"/>
                          <a:cs typeface="Arial"/>
                          <a:sym typeface="Arial"/>
                        </a:rPr>
                        <a:t>掲載箇所</a:t>
                      </a:r>
                      <a:endParaRPr sz="1050" b="0" dirty="0">
                        <a:latin typeface="メイリオ" panose="020B0604030504040204" pitchFamily="50" charset="-128"/>
                        <a:ea typeface="メイリオ" panose="020B0604030504040204" pitchFamily="50"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a:txBody>
                    <a:bodyPr/>
                    <a:lstStyle/>
                    <a:p>
                      <a:pPr marL="0" marR="0" lvl="0" indent="0" algn="ctr" rtl="0">
                        <a:spcBef>
                          <a:spcPts val="0"/>
                        </a:spcBef>
                        <a:spcAft>
                          <a:spcPts val="0"/>
                        </a:spcAft>
                        <a:buClr>
                          <a:srgbClr val="FFFFFF"/>
                        </a:buClr>
                        <a:buSzPts val="900"/>
                        <a:buFont typeface="Arial"/>
                        <a:buNone/>
                      </a:pPr>
                      <a:r>
                        <a:rPr lang="ja-JP" sz="900" b="0" i="0" u="none" strike="noStrike">
                          <a:solidFill>
                            <a:srgbClr val="FFFFFF"/>
                          </a:solidFill>
                          <a:latin typeface="メイリオ" panose="020B0604030504040204" pitchFamily="50" charset="-128"/>
                          <a:ea typeface="メイリオ" panose="020B0604030504040204" pitchFamily="50" charset="-128"/>
                          <a:cs typeface="Arial"/>
                          <a:sym typeface="Arial"/>
                        </a:rPr>
                        <a:t>サービス特徴</a:t>
                      </a:r>
                      <a:endParaRPr sz="1050" b="0" dirty="0">
                        <a:latin typeface="メイリオ" panose="020B0604030504040204" pitchFamily="50" charset="-128"/>
                        <a:ea typeface="メイリオ" panose="020B0604030504040204" pitchFamily="50"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a:txBody>
                    <a:bodyPr/>
                    <a:lstStyle/>
                    <a:p>
                      <a:pPr marL="0" marR="0" lvl="0" indent="0" algn="ctr" rtl="0">
                        <a:spcBef>
                          <a:spcPts val="0"/>
                        </a:spcBef>
                        <a:spcAft>
                          <a:spcPts val="0"/>
                        </a:spcAft>
                        <a:buClr>
                          <a:srgbClr val="FFFFFF"/>
                        </a:buClr>
                        <a:buSzPts val="900"/>
                        <a:buFont typeface="Arial"/>
                        <a:buNone/>
                      </a:pPr>
                      <a:r>
                        <a:rPr lang="ja-JP" sz="900" b="0" i="0" u="none" strike="noStrike" dirty="0">
                          <a:solidFill>
                            <a:srgbClr val="FFFFFF"/>
                          </a:solidFill>
                          <a:latin typeface="メイリオ" panose="020B0604030504040204" pitchFamily="50" charset="-128"/>
                          <a:ea typeface="メイリオ" panose="020B0604030504040204" pitchFamily="50" charset="-128"/>
                          <a:cs typeface="Arial"/>
                          <a:sym typeface="Arial"/>
                        </a:rPr>
                        <a:t>ターゲティング配信</a:t>
                      </a:r>
                      <a:endParaRPr sz="1050" b="0" dirty="0">
                        <a:latin typeface="メイリオ" panose="020B0604030504040204" pitchFamily="50" charset="-128"/>
                        <a:ea typeface="メイリオ" panose="020B0604030504040204" pitchFamily="50"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a:txBody>
                    <a:bodyPr/>
                    <a:lstStyle/>
                    <a:p>
                      <a:pPr marL="0" marR="0" lvl="0" indent="0" algn="ctr" rtl="0">
                        <a:spcBef>
                          <a:spcPts val="0"/>
                        </a:spcBef>
                        <a:spcAft>
                          <a:spcPts val="0"/>
                        </a:spcAft>
                        <a:buClr>
                          <a:srgbClr val="FFFFFF"/>
                        </a:buClr>
                        <a:buSzPts val="900"/>
                        <a:buFont typeface="Arial"/>
                        <a:buNone/>
                      </a:pPr>
                      <a:r>
                        <a:rPr lang="ja-JP" sz="900" b="0" i="0" u="none" strike="noStrike">
                          <a:solidFill>
                            <a:srgbClr val="FFFFFF"/>
                          </a:solidFill>
                          <a:latin typeface="メイリオ" panose="020B0604030504040204" pitchFamily="50" charset="-128"/>
                          <a:ea typeface="メイリオ" panose="020B0604030504040204" pitchFamily="50" charset="-128"/>
                          <a:cs typeface="Arial"/>
                          <a:sym typeface="Arial"/>
                        </a:rPr>
                        <a:t>メニュー</a:t>
                      </a:r>
                      <a:endParaRPr sz="1050" b="0" dirty="0">
                        <a:latin typeface="メイリオ" panose="020B0604030504040204" pitchFamily="50" charset="-128"/>
                        <a:ea typeface="メイリオ" panose="020B0604030504040204" pitchFamily="50"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a:txBody>
                    <a:bodyPr/>
                    <a:lstStyle/>
                    <a:p>
                      <a:pPr marL="0" marR="0" lvl="0" indent="0" algn="ctr" rtl="0">
                        <a:spcBef>
                          <a:spcPts val="0"/>
                        </a:spcBef>
                        <a:spcAft>
                          <a:spcPts val="0"/>
                        </a:spcAft>
                        <a:buClr>
                          <a:srgbClr val="FFFFFF"/>
                        </a:buClr>
                        <a:buSzPts val="900"/>
                        <a:buFont typeface="Arial"/>
                        <a:buNone/>
                      </a:pPr>
                      <a:r>
                        <a:rPr lang="ja-JP" sz="900" b="0" i="0" u="none" strike="noStrike">
                          <a:solidFill>
                            <a:srgbClr val="FFFFFF"/>
                          </a:solidFill>
                          <a:latin typeface="メイリオ" panose="020B0604030504040204" pitchFamily="50" charset="-128"/>
                          <a:ea typeface="メイリオ" panose="020B0604030504040204" pitchFamily="50" charset="-128"/>
                          <a:cs typeface="Arial"/>
                          <a:sym typeface="Arial"/>
                        </a:rPr>
                        <a:t>誘導単価感</a:t>
                      </a:r>
                      <a:endParaRPr sz="1050" b="0" dirty="0">
                        <a:latin typeface="メイリオ" panose="020B0604030504040204" pitchFamily="50" charset="-128"/>
                        <a:ea typeface="メイリオ" panose="020B0604030504040204" pitchFamily="50"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extLst>
                  <a:ext uri="{0D108BD9-81ED-4DB2-BD59-A6C34878D82A}">
                    <a16:rowId xmlns:a16="http://schemas.microsoft.com/office/drawing/2014/main" val="10000"/>
                  </a:ext>
                </a:extLst>
              </a:tr>
              <a:tr h="2045925">
                <a:tc>
                  <a:txBody>
                    <a:bodyPr/>
                    <a:lstStyle/>
                    <a:p>
                      <a:pPr marL="0" marR="0" lvl="0" indent="0" algn="ctr" rtl="0">
                        <a:spcBef>
                          <a:spcPts val="0"/>
                        </a:spcBef>
                        <a:spcAft>
                          <a:spcPts val="0"/>
                        </a:spcAft>
                        <a:buClr>
                          <a:schemeClr val="dk1"/>
                        </a:buClr>
                        <a:buSzPts val="1350"/>
                        <a:buFont typeface="Arial"/>
                        <a:buNone/>
                      </a:pPr>
                      <a:endParaRPr sz="1350" dirty="0">
                        <a:latin typeface="メイリオ" panose="020B0604030504040204" pitchFamily="50" charset="-128"/>
                        <a:ea typeface="メイリオ" panose="020B0604030504040204" pitchFamily="50"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ctr" rtl="0">
                        <a:lnSpc>
                          <a:spcPct val="150000"/>
                        </a:lnSpc>
                        <a:spcBef>
                          <a:spcPts val="0"/>
                        </a:spcBef>
                        <a:spcAft>
                          <a:spcPts val="0"/>
                        </a:spcAft>
                        <a:buClr>
                          <a:schemeClr val="dk1"/>
                        </a:buClr>
                        <a:buSzPts val="800"/>
                        <a:buFont typeface="Arial"/>
                        <a:buNone/>
                      </a:pPr>
                      <a:r>
                        <a:rPr lang="ja-JP" sz="800" dirty="0">
                          <a:solidFill>
                            <a:srgbClr val="3F3F3F"/>
                          </a:solidFill>
                          <a:latin typeface="メイリオ" panose="020B0604030504040204" pitchFamily="50" charset="-128"/>
                          <a:ea typeface="メイリオ" panose="020B0604030504040204" pitchFamily="50" charset="-128"/>
                          <a:cs typeface="Arial"/>
                          <a:sym typeface="Arial"/>
                        </a:rPr>
                        <a:t>アプリ</a:t>
                      </a:r>
                      <a:endParaRPr sz="800" dirty="0">
                        <a:solidFill>
                          <a:srgbClr val="3F3F3F"/>
                        </a:solidFill>
                        <a:latin typeface="メイリオ" panose="020B0604030504040204" pitchFamily="50" charset="-128"/>
                        <a:ea typeface="メイリオ" panose="020B0604030504040204" pitchFamily="50" charset="-128"/>
                        <a:cs typeface="Arial"/>
                        <a:sym typeface="Arial"/>
                      </a:endParaRPr>
                    </a:p>
                    <a:p>
                      <a:pPr marL="0" marR="0" lvl="0" indent="0" algn="ctr" rtl="0">
                        <a:lnSpc>
                          <a:spcPct val="150000"/>
                        </a:lnSpc>
                        <a:spcBef>
                          <a:spcPts val="0"/>
                        </a:spcBef>
                        <a:spcAft>
                          <a:spcPts val="0"/>
                        </a:spcAft>
                        <a:buClr>
                          <a:schemeClr val="dk1"/>
                        </a:buClr>
                        <a:buSzPts val="800"/>
                        <a:buFont typeface="Arial"/>
                        <a:buNone/>
                      </a:pPr>
                      <a:r>
                        <a:rPr lang="ja-JP" sz="800" dirty="0">
                          <a:solidFill>
                            <a:srgbClr val="3F3F3F"/>
                          </a:solidFill>
                          <a:latin typeface="メイリオ" panose="020B0604030504040204" pitchFamily="50" charset="-128"/>
                          <a:ea typeface="メイリオ" panose="020B0604030504040204" pitchFamily="50" charset="-128"/>
                          <a:cs typeface="Arial"/>
                          <a:sym typeface="Arial"/>
                        </a:rPr>
                        <a:t>フィード内</a:t>
                      </a:r>
                      <a:endParaRPr dirty="0">
                        <a:solidFill>
                          <a:srgbClr val="3F3F3F"/>
                        </a:solidFill>
                        <a:latin typeface="メイリオ" panose="020B0604030504040204" pitchFamily="50" charset="-128"/>
                        <a:ea typeface="メイリオ" panose="020B0604030504040204" pitchFamily="50" charset="-128"/>
                      </a:endParaRPr>
                    </a:p>
                    <a:p>
                      <a:pPr marL="0" marR="0" lvl="0" indent="0" algn="ctr" rtl="0">
                        <a:lnSpc>
                          <a:spcPct val="150000"/>
                        </a:lnSpc>
                        <a:spcBef>
                          <a:spcPts val="0"/>
                        </a:spcBef>
                        <a:spcAft>
                          <a:spcPts val="0"/>
                        </a:spcAft>
                        <a:buClr>
                          <a:schemeClr val="dk1"/>
                        </a:buClr>
                        <a:buSzPts val="800"/>
                        <a:buFont typeface="Arial"/>
                        <a:buNone/>
                      </a:pPr>
                      <a:endParaRPr sz="800" dirty="0">
                        <a:solidFill>
                          <a:srgbClr val="3F3F3F"/>
                        </a:solidFill>
                        <a:latin typeface="メイリオ" panose="020B0604030504040204" pitchFamily="50" charset="-128"/>
                        <a:ea typeface="メイリオ" panose="020B0604030504040204" pitchFamily="50"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lnSpc>
                          <a:spcPct val="150000"/>
                        </a:lnSpc>
                        <a:spcBef>
                          <a:spcPts val="0"/>
                        </a:spcBef>
                        <a:spcAft>
                          <a:spcPts val="0"/>
                        </a:spcAft>
                        <a:buClr>
                          <a:srgbClr val="000000"/>
                        </a:buClr>
                        <a:buSzPts val="800"/>
                        <a:buFont typeface="Arial"/>
                        <a:buNone/>
                      </a:pPr>
                      <a:r>
                        <a:rPr lang="ja-JP" sz="80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 ・国内MAU</a:t>
                      </a:r>
                      <a:r>
                        <a:rPr lang="en-US" altLang="ja-JP" sz="80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9</a:t>
                      </a:r>
                      <a:r>
                        <a:rPr lang="ja-JP" sz="80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a:t>
                      </a:r>
                      <a:r>
                        <a:rPr lang="en-US" altLang="ja-JP" sz="80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2</a:t>
                      </a:r>
                      <a:r>
                        <a:rPr lang="ja-JP" sz="80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00万人と高いアクティブユーザー数</a:t>
                      </a:r>
                      <a:endParaRPr sz="800" dirty="0">
                        <a:solidFill>
                          <a:srgbClr val="3F3F3F"/>
                        </a:solidFill>
                        <a:latin typeface="メイリオ" panose="020B0604030504040204" pitchFamily="50" charset="-128"/>
                        <a:ea typeface="メイリオ" panose="020B0604030504040204" pitchFamily="50" charset="-128"/>
                        <a:cs typeface="Arial"/>
                        <a:sym typeface="Arial"/>
                      </a:endParaRPr>
                    </a:p>
                    <a:p>
                      <a:pPr marL="0" marR="0" lvl="0" indent="0" algn="l" rtl="0">
                        <a:lnSpc>
                          <a:spcPct val="150000"/>
                        </a:lnSpc>
                        <a:spcBef>
                          <a:spcPts val="0"/>
                        </a:spcBef>
                        <a:spcAft>
                          <a:spcPts val="0"/>
                        </a:spcAft>
                        <a:buClr>
                          <a:srgbClr val="000000"/>
                        </a:buClr>
                        <a:buSzPts val="800"/>
                        <a:buFont typeface="Arial"/>
                        <a:buNone/>
                      </a:pPr>
                      <a:r>
                        <a:rPr lang="ja-JP" sz="80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 ・10代から</a:t>
                      </a:r>
                      <a:r>
                        <a:rPr lang="en-US" altLang="ja-JP" sz="80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70</a:t>
                      </a:r>
                      <a:r>
                        <a:rPr lang="ja-JP" sz="80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代まで幅広い</a:t>
                      </a:r>
                      <a:r>
                        <a:rPr lang="ja-JP" altLang="en-US" sz="80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年齢セグメントと設定</a:t>
                      </a:r>
                      <a:endParaRPr lang="en-US" altLang="ja-JP" sz="800" u="none" strike="noStrike" cap="none" dirty="0">
                        <a:solidFill>
                          <a:srgbClr val="3F3F3F"/>
                        </a:solidFill>
                        <a:latin typeface="メイリオ" panose="020B0604030504040204" pitchFamily="50" charset="-128"/>
                        <a:ea typeface="メイリオ" panose="020B0604030504040204" pitchFamily="50" charset="-128"/>
                        <a:cs typeface="Arial"/>
                        <a:sym typeface="Arial"/>
                      </a:endParaRPr>
                    </a:p>
                    <a:p>
                      <a:pPr marL="0" marR="0" lvl="0" indent="0" algn="l" rtl="0">
                        <a:lnSpc>
                          <a:spcPct val="150000"/>
                        </a:lnSpc>
                        <a:spcBef>
                          <a:spcPts val="0"/>
                        </a:spcBef>
                        <a:spcAft>
                          <a:spcPts val="0"/>
                        </a:spcAft>
                        <a:buClr>
                          <a:srgbClr val="000000"/>
                        </a:buClr>
                        <a:buSzPts val="800"/>
                        <a:buFont typeface="Arial"/>
                        <a:buNone/>
                      </a:pPr>
                      <a:r>
                        <a:rPr lang="ja-JP" altLang="en-US" sz="80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　と</a:t>
                      </a:r>
                      <a:r>
                        <a:rPr lang="ja-JP" sz="80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リーチが可能</a:t>
                      </a:r>
                      <a:endParaRPr sz="800" dirty="0">
                        <a:solidFill>
                          <a:srgbClr val="3F3F3F"/>
                        </a:solidFill>
                        <a:latin typeface="メイリオ" panose="020B0604030504040204" pitchFamily="50" charset="-128"/>
                        <a:ea typeface="メイリオ" panose="020B0604030504040204" pitchFamily="50" charset="-128"/>
                        <a:cs typeface="Arial"/>
                        <a:sym typeface="Arial"/>
                      </a:endParaRPr>
                    </a:p>
                    <a:p>
                      <a:pPr marL="0" marR="0" lvl="0" indent="0" algn="l" rtl="0">
                        <a:lnSpc>
                          <a:spcPct val="150000"/>
                        </a:lnSpc>
                        <a:spcBef>
                          <a:spcPts val="0"/>
                        </a:spcBef>
                        <a:spcAft>
                          <a:spcPts val="0"/>
                        </a:spcAft>
                        <a:buClr>
                          <a:srgbClr val="000000"/>
                        </a:buClr>
                        <a:buSzPts val="800"/>
                        <a:buFont typeface="Arial"/>
                        <a:buNone/>
                      </a:pPr>
                      <a:r>
                        <a:rPr lang="ja-JP" sz="80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 ・男女比   47% ： 53%</a:t>
                      </a:r>
                      <a:endParaRPr sz="800" dirty="0">
                        <a:solidFill>
                          <a:srgbClr val="3F3F3F"/>
                        </a:solidFill>
                        <a:latin typeface="メイリオ" panose="020B0604030504040204" pitchFamily="50" charset="-128"/>
                        <a:ea typeface="メイリオ" panose="020B0604030504040204" pitchFamily="50" charset="-128"/>
                        <a:cs typeface="Arial"/>
                        <a:sym typeface="Arial"/>
                      </a:endParaRPr>
                    </a:p>
                    <a:p>
                      <a:pPr marL="0" marR="0" lvl="0" indent="0" algn="l" rtl="0">
                        <a:lnSpc>
                          <a:spcPct val="150000"/>
                        </a:lnSpc>
                        <a:spcBef>
                          <a:spcPts val="0"/>
                        </a:spcBef>
                        <a:spcAft>
                          <a:spcPts val="0"/>
                        </a:spcAft>
                        <a:buClr>
                          <a:schemeClr val="dk1"/>
                        </a:buClr>
                        <a:buSzPts val="800"/>
                        <a:buFont typeface="Arial"/>
                        <a:buNone/>
                      </a:pPr>
                      <a:r>
                        <a:rPr lang="ja-JP" sz="80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 </a:t>
                      </a:r>
                      <a:r>
                        <a:rPr lang="ja-JP" sz="800" dirty="0">
                          <a:solidFill>
                            <a:srgbClr val="3F3F3F"/>
                          </a:solidFill>
                          <a:latin typeface="メイリオ" panose="020B0604030504040204" pitchFamily="50" charset="-128"/>
                          <a:ea typeface="メイリオ" panose="020B0604030504040204" pitchFamily="50" charset="-128"/>
                          <a:cs typeface="Arial"/>
                          <a:sym typeface="Arial"/>
                        </a:rPr>
                        <a:t>・LINE NEWS、LINEアプリのタイムライン</a:t>
                      </a:r>
                      <a:endParaRPr dirty="0">
                        <a:solidFill>
                          <a:srgbClr val="3F3F3F"/>
                        </a:solidFill>
                        <a:latin typeface="メイリオ" panose="020B0604030504040204" pitchFamily="50" charset="-128"/>
                        <a:ea typeface="メイリオ" panose="020B0604030504040204" pitchFamily="50" charset="-128"/>
                      </a:endParaRPr>
                    </a:p>
                    <a:p>
                      <a:pPr marL="0" marR="0" lvl="0" indent="0" algn="l" rtl="0">
                        <a:lnSpc>
                          <a:spcPct val="150000"/>
                        </a:lnSpc>
                        <a:spcBef>
                          <a:spcPts val="0"/>
                        </a:spcBef>
                        <a:spcAft>
                          <a:spcPts val="0"/>
                        </a:spcAft>
                        <a:buClr>
                          <a:schemeClr val="dk1"/>
                        </a:buClr>
                        <a:buSzPts val="800"/>
                        <a:buFont typeface="Arial"/>
                        <a:buNone/>
                      </a:pPr>
                      <a:r>
                        <a:rPr lang="ja-JP" sz="800" dirty="0">
                          <a:solidFill>
                            <a:srgbClr val="3F3F3F"/>
                          </a:solidFill>
                          <a:latin typeface="メイリオ" panose="020B0604030504040204" pitchFamily="50" charset="-128"/>
                          <a:ea typeface="メイリオ" panose="020B0604030504040204" pitchFamily="50" charset="-128"/>
                          <a:cs typeface="Arial"/>
                          <a:sym typeface="Arial"/>
                        </a:rPr>
                        <a:t>　LINEマンガ、LINE BLOG、LINEポイント</a:t>
                      </a:r>
                      <a:endParaRPr dirty="0">
                        <a:solidFill>
                          <a:srgbClr val="3F3F3F"/>
                        </a:solidFill>
                        <a:latin typeface="メイリオ" panose="020B0604030504040204" pitchFamily="50" charset="-128"/>
                        <a:ea typeface="メイリオ" panose="020B0604030504040204" pitchFamily="50" charset="-128"/>
                      </a:endParaRPr>
                    </a:p>
                    <a:p>
                      <a:pPr marL="0" marR="0" lvl="0" indent="0" algn="l" rtl="0">
                        <a:lnSpc>
                          <a:spcPct val="150000"/>
                        </a:lnSpc>
                        <a:spcBef>
                          <a:spcPts val="0"/>
                        </a:spcBef>
                        <a:spcAft>
                          <a:spcPts val="0"/>
                        </a:spcAft>
                        <a:buClr>
                          <a:schemeClr val="dk1"/>
                        </a:buClr>
                        <a:buSzPts val="800"/>
                        <a:buFont typeface="Arial"/>
                        <a:buNone/>
                      </a:pPr>
                      <a:r>
                        <a:rPr lang="ja-JP" sz="800" dirty="0">
                          <a:solidFill>
                            <a:srgbClr val="3F3F3F"/>
                          </a:solidFill>
                          <a:latin typeface="メイリオ" panose="020B0604030504040204" pitchFamily="50" charset="-128"/>
                          <a:ea typeface="メイリオ" panose="020B0604030504040204" pitchFamily="50" charset="-128"/>
                          <a:cs typeface="Arial"/>
                          <a:sym typeface="Arial"/>
                        </a:rPr>
                        <a:t>　LINEショッピング、Smart Channel</a:t>
                      </a:r>
                      <a:endParaRPr dirty="0">
                        <a:solidFill>
                          <a:srgbClr val="3F3F3F"/>
                        </a:solidFill>
                        <a:latin typeface="メイリオ" panose="020B0604030504040204" pitchFamily="50" charset="-128"/>
                        <a:ea typeface="メイリオ" panose="020B0604030504040204" pitchFamily="50" charset="-128"/>
                      </a:endParaRPr>
                    </a:p>
                    <a:p>
                      <a:pPr marL="0" marR="0" lvl="0" indent="0" algn="l" rtl="0">
                        <a:lnSpc>
                          <a:spcPct val="150000"/>
                        </a:lnSpc>
                        <a:spcBef>
                          <a:spcPts val="0"/>
                        </a:spcBef>
                        <a:spcAft>
                          <a:spcPts val="0"/>
                        </a:spcAft>
                        <a:buClr>
                          <a:schemeClr val="dk1"/>
                        </a:buClr>
                        <a:buSzPts val="800"/>
                        <a:buFont typeface="Arial"/>
                        <a:buNone/>
                      </a:pPr>
                      <a:r>
                        <a:rPr lang="ja-JP" sz="800" dirty="0">
                          <a:solidFill>
                            <a:srgbClr val="3F3F3F"/>
                          </a:solidFill>
                          <a:latin typeface="メイリオ" panose="020B0604030504040204" pitchFamily="50" charset="-128"/>
                          <a:ea typeface="メイリオ" panose="020B0604030504040204" pitchFamily="50" charset="-128"/>
                          <a:cs typeface="Arial"/>
                          <a:sym typeface="Arial"/>
                        </a:rPr>
                        <a:t>（掲載面の指定不可）</a:t>
                      </a:r>
                      <a:endParaRPr lang="en-US" altLang="ja-JP" sz="800" dirty="0">
                        <a:solidFill>
                          <a:srgbClr val="3F3F3F"/>
                        </a:solidFill>
                        <a:latin typeface="メイリオ" panose="020B0604030504040204" pitchFamily="50" charset="-128"/>
                        <a:ea typeface="メイリオ" panose="020B0604030504040204" pitchFamily="50" charset="-128"/>
                        <a:cs typeface="Arial"/>
                        <a:sym typeface="Arial"/>
                      </a:endParaRPr>
                    </a:p>
                    <a:p>
                      <a:pPr marL="0" marR="0" lvl="0" indent="0" algn="l" rtl="0">
                        <a:lnSpc>
                          <a:spcPct val="150000"/>
                        </a:lnSpc>
                        <a:spcBef>
                          <a:spcPts val="0"/>
                        </a:spcBef>
                        <a:spcAft>
                          <a:spcPts val="0"/>
                        </a:spcAft>
                        <a:buClr>
                          <a:schemeClr val="dk1"/>
                        </a:buClr>
                        <a:buSzPts val="800"/>
                        <a:buFont typeface="Arial"/>
                        <a:buNone/>
                      </a:pPr>
                      <a:endParaRPr lang="en-US" sz="800" dirty="0">
                        <a:solidFill>
                          <a:srgbClr val="3F3F3F"/>
                        </a:solidFill>
                        <a:latin typeface="メイリオ" panose="020B0604030504040204" pitchFamily="50" charset="-128"/>
                        <a:ea typeface="メイリオ" panose="020B0604030504040204" pitchFamily="50" charset="-128"/>
                        <a:cs typeface="Arial"/>
                        <a:sym typeface="Arial"/>
                      </a:endParaRPr>
                    </a:p>
                    <a:p>
                      <a:pPr marL="0" marR="0" lvl="0" indent="0" algn="l" rtl="0">
                        <a:lnSpc>
                          <a:spcPct val="150000"/>
                        </a:lnSpc>
                        <a:spcBef>
                          <a:spcPts val="0"/>
                        </a:spcBef>
                        <a:spcAft>
                          <a:spcPts val="0"/>
                        </a:spcAft>
                        <a:buClr>
                          <a:schemeClr val="dk1"/>
                        </a:buClr>
                        <a:buSzPts val="800"/>
                        <a:buFont typeface="Arial"/>
                        <a:buNone/>
                      </a:pPr>
                      <a:r>
                        <a:rPr lang="ja-JP" altLang="en-US" sz="800" dirty="0">
                          <a:solidFill>
                            <a:srgbClr val="3F3F3F"/>
                          </a:solidFill>
                          <a:latin typeface="メイリオ" panose="020B0604030504040204" pitchFamily="50" charset="-128"/>
                          <a:ea typeface="メイリオ" panose="020B0604030504040204" pitchFamily="50" charset="-128"/>
                          <a:cs typeface="Arial"/>
                          <a:sym typeface="Arial"/>
                        </a:rPr>
                        <a:t>・</a:t>
                      </a:r>
                      <a:r>
                        <a:rPr lang="en-US" altLang="ja-JP" sz="800" dirty="0">
                          <a:solidFill>
                            <a:srgbClr val="3F3F3F"/>
                          </a:solidFill>
                          <a:latin typeface="メイリオ" panose="020B0604030504040204" pitchFamily="50" charset="-128"/>
                          <a:ea typeface="メイリオ" panose="020B0604030504040204" pitchFamily="50" charset="-128"/>
                          <a:cs typeface="Arial"/>
                          <a:sym typeface="Arial"/>
                        </a:rPr>
                        <a:t>Yahoo!</a:t>
                      </a:r>
                      <a:r>
                        <a:rPr lang="ja-JP" altLang="en-US" sz="800" dirty="0">
                          <a:solidFill>
                            <a:srgbClr val="3F3F3F"/>
                          </a:solidFill>
                          <a:latin typeface="メイリオ" panose="020B0604030504040204" pitchFamily="50" charset="-128"/>
                          <a:ea typeface="メイリオ" panose="020B0604030504040204" pitchFamily="50" charset="-128"/>
                          <a:cs typeface="Arial"/>
                          <a:sym typeface="Arial"/>
                        </a:rPr>
                        <a:t>広告との統合により機械学習モデルの　</a:t>
                      </a:r>
                      <a:endParaRPr lang="en-US" altLang="ja-JP" sz="800" dirty="0">
                        <a:solidFill>
                          <a:srgbClr val="3F3F3F"/>
                        </a:solidFill>
                        <a:latin typeface="メイリオ" panose="020B0604030504040204" pitchFamily="50" charset="-128"/>
                        <a:ea typeface="メイリオ" panose="020B0604030504040204" pitchFamily="50" charset="-128"/>
                        <a:cs typeface="Arial"/>
                        <a:sym typeface="Arial"/>
                      </a:endParaRPr>
                    </a:p>
                    <a:p>
                      <a:pPr marL="0" marR="0" lvl="0" indent="0" algn="l" rtl="0">
                        <a:lnSpc>
                          <a:spcPct val="150000"/>
                        </a:lnSpc>
                        <a:spcBef>
                          <a:spcPts val="0"/>
                        </a:spcBef>
                        <a:spcAft>
                          <a:spcPts val="0"/>
                        </a:spcAft>
                        <a:buClr>
                          <a:schemeClr val="dk1"/>
                        </a:buClr>
                        <a:buSzPts val="800"/>
                        <a:buFont typeface="Arial"/>
                        <a:buNone/>
                      </a:pPr>
                      <a:r>
                        <a:rPr lang="ja-JP" altLang="en-US" sz="800" dirty="0">
                          <a:solidFill>
                            <a:srgbClr val="3F3F3F"/>
                          </a:solidFill>
                          <a:latin typeface="メイリオ" panose="020B0604030504040204" pitchFamily="50" charset="-128"/>
                          <a:ea typeface="メイリオ" panose="020B0604030504040204" pitchFamily="50" charset="-128"/>
                          <a:cs typeface="Arial"/>
                          <a:sym typeface="Arial"/>
                        </a:rPr>
                        <a:t>　改善が期待される</a:t>
                      </a:r>
                      <a:endParaRPr lang="en-US" sz="800" dirty="0">
                        <a:solidFill>
                          <a:srgbClr val="3F3F3F"/>
                        </a:solidFill>
                        <a:latin typeface="メイリオ" panose="020B0604030504040204" pitchFamily="50" charset="-128"/>
                        <a:ea typeface="メイリオ" panose="020B0604030504040204" pitchFamily="50"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lnSpc>
                          <a:spcPct val="150000"/>
                        </a:lnSpc>
                        <a:spcBef>
                          <a:spcPts val="0"/>
                        </a:spcBef>
                        <a:spcAft>
                          <a:spcPts val="0"/>
                        </a:spcAft>
                        <a:buClr>
                          <a:schemeClr val="dk1"/>
                        </a:buClr>
                        <a:buSzPts val="800"/>
                        <a:buFont typeface="Arial"/>
                        <a:buNone/>
                      </a:pPr>
                      <a:r>
                        <a:rPr lang="ja-JP" sz="80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 </a:t>
                      </a:r>
                      <a:r>
                        <a:rPr lang="ja-JP" sz="800" dirty="0">
                          <a:solidFill>
                            <a:srgbClr val="3F3F3F"/>
                          </a:solidFill>
                          <a:latin typeface="メイリオ" panose="020B0604030504040204" pitchFamily="50" charset="-128"/>
                          <a:ea typeface="メイリオ" panose="020B0604030504040204" pitchFamily="50" charset="-128"/>
                          <a:cs typeface="Arial"/>
                          <a:sym typeface="Arial"/>
                        </a:rPr>
                        <a:t>・性別</a:t>
                      </a:r>
                      <a:endParaRPr sz="800" dirty="0">
                        <a:solidFill>
                          <a:srgbClr val="3F3F3F"/>
                        </a:solidFill>
                        <a:latin typeface="メイリオ" panose="020B0604030504040204" pitchFamily="50" charset="-128"/>
                        <a:ea typeface="メイリオ" panose="020B0604030504040204" pitchFamily="50" charset="-128"/>
                        <a:cs typeface="Arial"/>
                        <a:sym typeface="Arial"/>
                      </a:endParaRPr>
                    </a:p>
                    <a:p>
                      <a:pPr marL="0" marR="0" lvl="0" indent="0" algn="l" rtl="0">
                        <a:lnSpc>
                          <a:spcPct val="150000"/>
                        </a:lnSpc>
                        <a:spcBef>
                          <a:spcPts val="0"/>
                        </a:spcBef>
                        <a:spcAft>
                          <a:spcPts val="0"/>
                        </a:spcAft>
                        <a:buClr>
                          <a:schemeClr val="dk1"/>
                        </a:buClr>
                        <a:buSzPts val="800"/>
                        <a:buFont typeface="Arial"/>
                        <a:buNone/>
                      </a:pPr>
                      <a:r>
                        <a:rPr lang="ja-JP" sz="800" dirty="0">
                          <a:solidFill>
                            <a:srgbClr val="3F3F3F"/>
                          </a:solidFill>
                          <a:latin typeface="メイリオ" panose="020B0604030504040204" pitchFamily="50" charset="-128"/>
                          <a:ea typeface="メイリオ" panose="020B0604030504040204" pitchFamily="50" charset="-128"/>
                          <a:cs typeface="Arial"/>
                          <a:sym typeface="Arial"/>
                        </a:rPr>
                        <a:t> ・年齢（</a:t>
                      </a:r>
                      <a:r>
                        <a:rPr lang="en-US" altLang="ja-JP" sz="800" dirty="0">
                          <a:solidFill>
                            <a:srgbClr val="3F3F3F"/>
                          </a:solidFill>
                          <a:latin typeface="メイリオ" panose="020B0604030504040204" pitchFamily="50" charset="-128"/>
                          <a:ea typeface="メイリオ" panose="020B0604030504040204" pitchFamily="50" charset="-128"/>
                          <a:cs typeface="Arial"/>
                          <a:sym typeface="Arial"/>
                        </a:rPr>
                        <a:t>18</a:t>
                      </a:r>
                      <a:r>
                        <a:rPr lang="ja-JP" sz="800" dirty="0">
                          <a:solidFill>
                            <a:srgbClr val="3F3F3F"/>
                          </a:solidFill>
                          <a:latin typeface="メイリオ" panose="020B0604030504040204" pitchFamily="50" charset="-128"/>
                          <a:ea typeface="メイリオ" panose="020B0604030504040204" pitchFamily="50" charset="-128"/>
                          <a:cs typeface="Arial"/>
                          <a:sym typeface="Arial"/>
                        </a:rPr>
                        <a:t>-19/20-24/25-29</a:t>
                      </a:r>
                      <a:r>
                        <a:rPr lang="en-US" altLang="ja-JP" sz="800" dirty="0">
                          <a:solidFill>
                            <a:srgbClr val="3F3F3F"/>
                          </a:solidFill>
                          <a:latin typeface="メイリオ" panose="020B0604030504040204" pitchFamily="50" charset="-128"/>
                          <a:ea typeface="メイリオ" panose="020B0604030504040204" pitchFamily="50" charset="-128"/>
                          <a:cs typeface="Arial"/>
                          <a:sym typeface="Arial"/>
                        </a:rPr>
                        <a:t>/</a:t>
                      </a:r>
                      <a:endParaRPr dirty="0">
                        <a:solidFill>
                          <a:srgbClr val="3F3F3F"/>
                        </a:solidFill>
                        <a:latin typeface="メイリオ" panose="020B0604030504040204" pitchFamily="50" charset="-128"/>
                        <a:ea typeface="メイリオ" panose="020B0604030504040204" pitchFamily="50" charset="-128"/>
                      </a:endParaRPr>
                    </a:p>
                    <a:p>
                      <a:pPr marL="0" marR="0" lvl="0" indent="0" algn="l" rtl="0">
                        <a:lnSpc>
                          <a:spcPct val="150000"/>
                        </a:lnSpc>
                        <a:spcBef>
                          <a:spcPts val="0"/>
                        </a:spcBef>
                        <a:spcAft>
                          <a:spcPts val="0"/>
                        </a:spcAft>
                        <a:buClr>
                          <a:schemeClr val="dk1"/>
                        </a:buClr>
                        <a:buSzPts val="800"/>
                        <a:buFont typeface="Arial"/>
                        <a:buNone/>
                      </a:pPr>
                      <a:r>
                        <a:rPr lang="ja-JP" sz="800" dirty="0">
                          <a:solidFill>
                            <a:srgbClr val="3F3F3F"/>
                          </a:solidFill>
                          <a:latin typeface="メイリオ" panose="020B0604030504040204" pitchFamily="50" charset="-128"/>
                          <a:ea typeface="メイリオ" panose="020B0604030504040204" pitchFamily="50" charset="-128"/>
                          <a:cs typeface="Arial"/>
                          <a:sym typeface="Arial"/>
                        </a:rPr>
                        <a:t>　30-34/35-39/40-44/45-49</a:t>
                      </a:r>
                      <a:r>
                        <a:rPr lang="en-US" altLang="ja-JP" sz="800" dirty="0">
                          <a:solidFill>
                            <a:srgbClr val="3F3F3F"/>
                          </a:solidFill>
                          <a:latin typeface="メイリオ" panose="020B0604030504040204" pitchFamily="50" charset="-128"/>
                          <a:ea typeface="メイリオ" panose="020B0604030504040204" pitchFamily="50" charset="-128"/>
                          <a:cs typeface="Arial"/>
                          <a:sym typeface="Arial"/>
                        </a:rPr>
                        <a:t>/</a:t>
                      </a:r>
                      <a:endParaRPr dirty="0">
                        <a:solidFill>
                          <a:srgbClr val="3F3F3F"/>
                        </a:solidFill>
                        <a:latin typeface="メイリオ" panose="020B0604030504040204" pitchFamily="50" charset="-128"/>
                        <a:ea typeface="メイリオ" panose="020B0604030504040204" pitchFamily="50" charset="-128"/>
                      </a:endParaRPr>
                    </a:p>
                    <a:p>
                      <a:pPr marL="0" marR="0" lvl="0" indent="0" algn="l" rtl="0">
                        <a:lnSpc>
                          <a:spcPct val="150000"/>
                        </a:lnSpc>
                        <a:spcBef>
                          <a:spcPts val="0"/>
                        </a:spcBef>
                        <a:spcAft>
                          <a:spcPts val="0"/>
                        </a:spcAft>
                        <a:buClr>
                          <a:schemeClr val="dk1"/>
                        </a:buClr>
                        <a:buSzPts val="800"/>
                        <a:buFont typeface="Arial"/>
                        <a:buNone/>
                      </a:pPr>
                      <a:r>
                        <a:rPr lang="ja-JP" sz="800" dirty="0">
                          <a:solidFill>
                            <a:srgbClr val="3F3F3F"/>
                          </a:solidFill>
                          <a:latin typeface="メイリオ" panose="020B0604030504040204" pitchFamily="50" charset="-128"/>
                          <a:ea typeface="メイリオ" panose="020B0604030504040204" pitchFamily="50" charset="-128"/>
                          <a:cs typeface="Arial"/>
                          <a:sym typeface="Arial"/>
                        </a:rPr>
                        <a:t>　50</a:t>
                      </a:r>
                      <a:r>
                        <a:rPr lang="ja-JP" altLang="en-US" sz="800" dirty="0">
                          <a:solidFill>
                            <a:srgbClr val="3F3F3F"/>
                          </a:solidFill>
                          <a:latin typeface="メイリオ" panose="020B0604030504040204" pitchFamily="50" charset="-128"/>
                          <a:ea typeface="メイリオ" panose="020B0604030504040204" pitchFamily="50" charset="-128"/>
                          <a:cs typeface="Arial"/>
                          <a:sym typeface="Arial"/>
                        </a:rPr>
                        <a:t>ｰ</a:t>
                      </a:r>
                      <a:r>
                        <a:rPr lang="en-US" altLang="ja-JP" sz="800" dirty="0">
                          <a:solidFill>
                            <a:srgbClr val="3F3F3F"/>
                          </a:solidFill>
                          <a:latin typeface="メイリオ" panose="020B0604030504040204" pitchFamily="50" charset="-128"/>
                          <a:ea typeface="メイリオ" panose="020B0604030504040204" pitchFamily="50" charset="-128"/>
                          <a:cs typeface="Arial"/>
                          <a:sym typeface="Arial"/>
                        </a:rPr>
                        <a:t>54/55-59/60-64/65-69/</a:t>
                      </a:r>
                    </a:p>
                    <a:p>
                      <a:pPr marL="0" marR="0" lvl="0" indent="0" algn="l" rtl="0">
                        <a:lnSpc>
                          <a:spcPct val="150000"/>
                        </a:lnSpc>
                        <a:spcBef>
                          <a:spcPts val="0"/>
                        </a:spcBef>
                        <a:spcAft>
                          <a:spcPts val="0"/>
                        </a:spcAft>
                        <a:buClr>
                          <a:schemeClr val="dk1"/>
                        </a:buClr>
                        <a:buSzPts val="800"/>
                        <a:buFont typeface="Arial"/>
                        <a:buNone/>
                      </a:pPr>
                      <a:r>
                        <a:rPr lang="ja-JP" altLang="en-US" sz="800" dirty="0">
                          <a:solidFill>
                            <a:srgbClr val="3F3F3F"/>
                          </a:solidFill>
                          <a:latin typeface="メイリオ" panose="020B0604030504040204" pitchFamily="50" charset="-128"/>
                          <a:ea typeface="メイリオ" panose="020B0604030504040204" pitchFamily="50" charset="-128"/>
                          <a:cs typeface="Arial"/>
                          <a:sym typeface="Arial"/>
                        </a:rPr>
                        <a:t>　</a:t>
                      </a:r>
                      <a:r>
                        <a:rPr lang="en-US" altLang="ja-JP" sz="800" dirty="0">
                          <a:solidFill>
                            <a:srgbClr val="3F3F3F"/>
                          </a:solidFill>
                          <a:latin typeface="メイリオ" panose="020B0604030504040204" pitchFamily="50" charset="-128"/>
                          <a:ea typeface="メイリオ" panose="020B0604030504040204" pitchFamily="50" charset="-128"/>
                          <a:cs typeface="Arial"/>
                          <a:sym typeface="Arial"/>
                        </a:rPr>
                        <a:t>70</a:t>
                      </a:r>
                      <a:r>
                        <a:rPr lang="ja-JP" altLang="en-US" sz="800" dirty="0">
                          <a:solidFill>
                            <a:srgbClr val="3F3F3F"/>
                          </a:solidFill>
                          <a:latin typeface="メイリオ" panose="020B0604030504040204" pitchFamily="50" charset="-128"/>
                          <a:ea typeface="メイリオ" panose="020B0604030504040204" pitchFamily="50" charset="-128"/>
                          <a:cs typeface="Arial"/>
                          <a:sym typeface="Arial"/>
                        </a:rPr>
                        <a:t>歳以上</a:t>
                      </a:r>
                      <a:r>
                        <a:rPr lang="ja-JP" sz="800" dirty="0">
                          <a:solidFill>
                            <a:srgbClr val="3F3F3F"/>
                          </a:solidFill>
                          <a:latin typeface="メイリオ" panose="020B0604030504040204" pitchFamily="50" charset="-128"/>
                          <a:ea typeface="メイリオ" panose="020B0604030504040204" pitchFamily="50" charset="-128"/>
                          <a:cs typeface="Arial"/>
                          <a:sym typeface="Arial"/>
                        </a:rPr>
                        <a:t>）</a:t>
                      </a:r>
                      <a:endParaRPr sz="800" dirty="0">
                        <a:solidFill>
                          <a:srgbClr val="3F3F3F"/>
                        </a:solidFill>
                        <a:latin typeface="メイリオ" panose="020B0604030504040204" pitchFamily="50" charset="-128"/>
                        <a:ea typeface="メイリオ" panose="020B0604030504040204" pitchFamily="50" charset="-128"/>
                        <a:cs typeface="Arial"/>
                        <a:sym typeface="Arial"/>
                      </a:endParaRPr>
                    </a:p>
                    <a:p>
                      <a:pPr marL="0" marR="0" lvl="0" indent="0" algn="l" rtl="0">
                        <a:lnSpc>
                          <a:spcPct val="150000"/>
                        </a:lnSpc>
                        <a:spcBef>
                          <a:spcPts val="0"/>
                        </a:spcBef>
                        <a:spcAft>
                          <a:spcPts val="0"/>
                        </a:spcAft>
                        <a:buClr>
                          <a:schemeClr val="dk1"/>
                        </a:buClr>
                        <a:buSzPts val="800"/>
                        <a:buFont typeface="Arial"/>
                        <a:buNone/>
                      </a:pPr>
                      <a:r>
                        <a:rPr lang="ja-JP" sz="800" dirty="0">
                          <a:solidFill>
                            <a:srgbClr val="3F3F3F"/>
                          </a:solidFill>
                          <a:latin typeface="メイリオ" panose="020B0604030504040204" pitchFamily="50" charset="-128"/>
                          <a:ea typeface="メイリオ" panose="020B0604030504040204" pitchFamily="50" charset="-128"/>
                          <a:cs typeface="Arial"/>
                          <a:sym typeface="Arial"/>
                        </a:rPr>
                        <a:t> ・OS</a:t>
                      </a:r>
                      <a:endParaRPr dirty="0">
                        <a:solidFill>
                          <a:srgbClr val="3F3F3F"/>
                        </a:solidFill>
                        <a:latin typeface="メイリオ" panose="020B0604030504040204" pitchFamily="50" charset="-128"/>
                        <a:ea typeface="メイリオ" panose="020B0604030504040204" pitchFamily="50" charset="-128"/>
                      </a:endParaRPr>
                    </a:p>
                    <a:p>
                      <a:pPr marL="0" marR="0" lvl="0" indent="0" algn="l" rtl="0">
                        <a:lnSpc>
                          <a:spcPct val="150000"/>
                        </a:lnSpc>
                        <a:spcBef>
                          <a:spcPts val="0"/>
                        </a:spcBef>
                        <a:spcAft>
                          <a:spcPts val="0"/>
                        </a:spcAft>
                        <a:buClr>
                          <a:schemeClr val="dk1"/>
                        </a:buClr>
                        <a:buSzPts val="800"/>
                        <a:buFont typeface="Arial"/>
                        <a:buNone/>
                      </a:pPr>
                      <a:r>
                        <a:rPr lang="ja-JP" sz="800" dirty="0">
                          <a:solidFill>
                            <a:srgbClr val="3F3F3F"/>
                          </a:solidFill>
                          <a:latin typeface="メイリオ" panose="020B0604030504040204" pitchFamily="50" charset="-128"/>
                          <a:ea typeface="メイリオ" panose="020B0604030504040204" pitchFamily="50" charset="-128"/>
                          <a:cs typeface="Arial"/>
                          <a:sym typeface="Arial"/>
                        </a:rPr>
                        <a:t> ・興味関心</a:t>
                      </a:r>
                      <a:endParaRPr dirty="0">
                        <a:solidFill>
                          <a:srgbClr val="3F3F3F"/>
                        </a:solidFill>
                        <a:latin typeface="メイリオ" panose="020B0604030504040204" pitchFamily="50" charset="-128"/>
                        <a:ea typeface="メイリオ" panose="020B0604030504040204" pitchFamily="50" charset="-128"/>
                      </a:endParaRPr>
                    </a:p>
                    <a:p>
                      <a:pPr marL="0" marR="0" lvl="0" indent="0" algn="l" rtl="0">
                        <a:lnSpc>
                          <a:spcPct val="150000"/>
                        </a:lnSpc>
                        <a:spcBef>
                          <a:spcPts val="0"/>
                        </a:spcBef>
                        <a:spcAft>
                          <a:spcPts val="0"/>
                        </a:spcAft>
                        <a:buClr>
                          <a:schemeClr val="dk1"/>
                        </a:buClr>
                        <a:buSzPts val="800"/>
                        <a:buFont typeface="Arial"/>
                        <a:buNone/>
                      </a:pPr>
                      <a:r>
                        <a:rPr lang="ja-JP" sz="800" dirty="0">
                          <a:solidFill>
                            <a:srgbClr val="3F3F3F"/>
                          </a:solidFill>
                          <a:latin typeface="メイリオ" panose="020B0604030504040204" pitchFamily="50" charset="-128"/>
                          <a:ea typeface="メイリオ" panose="020B0604030504040204" pitchFamily="50" charset="-128"/>
                          <a:cs typeface="Arial"/>
                          <a:sym typeface="Arial"/>
                        </a:rPr>
                        <a:t>・エリア（市区町村）</a:t>
                      </a:r>
                      <a:endParaRPr dirty="0">
                        <a:solidFill>
                          <a:srgbClr val="3F3F3F"/>
                        </a:solidFill>
                        <a:latin typeface="メイリオ" panose="020B0604030504040204" pitchFamily="50" charset="-128"/>
                        <a:ea typeface="メイリオ" panose="020B0604030504040204" pitchFamily="50" charset="-128"/>
                      </a:endParaRPr>
                    </a:p>
                    <a:p>
                      <a:pPr marL="0" marR="0" lvl="0" indent="0" algn="l" rtl="0">
                        <a:lnSpc>
                          <a:spcPct val="150000"/>
                        </a:lnSpc>
                        <a:spcBef>
                          <a:spcPts val="0"/>
                        </a:spcBef>
                        <a:spcAft>
                          <a:spcPts val="0"/>
                        </a:spcAft>
                        <a:buClr>
                          <a:schemeClr val="dk1"/>
                        </a:buClr>
                        <a:buSzPts val="800"/>
                        <a:buFont typeface="Arial"/>
                        <a:buNone/>
                      </a:pPr>
                      <a:r>
                        <a:rPr lang="ja-JP" sz="800" dirty="0">
                          <a:solidFill>
                            <a:srgbClr val="3F3F3F"/>
                          </a:solidFill>
                          <a:latin typeface="メイリオ" panose="020B0604030504040204" pitchFamily="50" charset="-128"/>
                          <a:ea typeface="メイリオ" panose="020B0604030504040204" pitchFamily="50" charset="-128"/>
                          <a:cs typeface="Arial"/>
                          <a:sym typeface="Arial"/>
                        </a:rPr>
                        <a:t> ・携帯キャリア</a:t>
                      </a:r>
                      <a:endParaRPr dirty="0">
                        <a:solidFill>
                          <a:srgbClr val="3F3F3F"/>
                        </a:solidFill>
                        <a:latin typeface="メイリオ" panose="020B0604030504040204" pitchFamily="50" charset="-128"/>
                        <a:ea typeface="メイリオ" panose="020B0604030504040204" pitchFamily="50" charset="-128"/>
                      </a:endParaRPr>
                    </a:p>
                    <a:p>
                      <a:pPr marL="0" marR="0" lvl="0" indent="0" algn="l" rtl="0">
                        <a:lnSpc>
                          <a:spcPct val="150000"/>
                        </a:lnSpc>
                        <a:spcBef>
                          <a:spcPts val="0"/>
                        </a:spcBef>
                        <a:spcAft>
                          <a:spcPts val="0"/>
                        </a:spcAft>
                        <a:buClr>
                          <a:schemeClr val="dk1"/>
                        </a:buClr>
                        <a:buSzPts val="800"/>
                        <a:buFont typeface="Arial"/>
                        <a:buNone/>
                      </a:pPr>
                      <a:r>
                        <a:rPr lang="ja-JP" sz="800" dirty="0">
                          <a:solidFill>
                            <a:srgbClr val="3F3F3F"/>
                          </a:solidFill>
                          <a:latin typeface="メイリオ" panose="020B0604030504040204" pitchFamily="50" charset="-128"/>
                          <a:ea typeface="メイリオ" panose="020B0604030504040204" pitchFamily="50" charset="-128"/>
                          <a:cs typeface="Arial"/>
                          <a:sym typeface="Arial"/>
                        </a:rPr>
                        <a:t> ・テレビ視聴頻度（高/中/小）</a:t>
                      </a:r>
                      <a:endParaRPr sz="800" dirty="0">
                        <a:solidFill>
                          <a:srgbClr val="3F3F3F"/>
                        </a:solidFill>
                        <a:latin typeface="メイリオ" panose="020B0604030504040204" pitchFamily="50" charset="-128"/>
                        <a:ea typeface="メイリオ" panose="020B0604030504040204" pitchFamily="50"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lnSpc>
                          <a:spcPct val="150000"/>
                        </a:lnSpc>
                        <a:spcBef>
                          <a:spcPts val="0"/>
                        </a:spcBef>
                        <a:spcAft>
                          <a:spcPts val="0"/>
                        </a:spcAft>
                        <a:buClr>
                          <a:srgbClr val="000000"/>
                        </a:buClr>
                        <a:buSzPts val="800"/>
                        <a:buFont typeface="Arial"/>
                        <a:buNone/>
                      </a:pPr>
                      <a:r>
                        <a:rPr lang="ja-JP" sz="80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 ・クリック課金</a:t>
                      </a:r>
                      <a:endParaRPr sz="800" dirty="0">
                        <a:solidFill>
                          <a:srgbClr val="3F3F3F"/>
                        </a:solidFill>
                        <a:latin typeface="メイリオ" panose="020B0604030504040204" pitchFamily="50" charset="-128"/>
                        <a:ea typeface="メイリオ" panose="020B0604030504040204" pitchFamily="50" charset="-128"/>
                        <a:cs typeface="Arial"/>
                        <a:sym typeface="Arial"/>
                      </a:endParaRPr>
                    </a:p>
                    <a:p>
                      <a:pPr marL="0" marR="0" lvl="0" indent="0" algn="l" rtl="0">
                        <a:lnSpc>
                          <a:spcPct val="150000"/>
                        </a:lnSpc>
                        <a:spcBef>
                          <a:spcPts val="0"/>
                        </a:spcBef>
                        <a:spcAft>
                          <a:spcPts val="0"/>
                        </a:spcAft>
                        <a:buClr>
                          <a:srgbClr val="000000"/>
                        </a:buClr>
                        <a:buSzPts val="800"/>
                        <a:buFont typeface="Arial"/>
                        <a:buNone/>
                      </a:pPr>
                      <a:r>
                        <a:rPr lang="ja-JP" sz="80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 ・最低出稿金額</a:t>
                      </a:r>
                      <a:endParaRPr sz="800" dirty="0">
                        <a:solidFill>
                          <a:srgbClr val="3F3F3F"/>
                        </a:solidFill>
                        <a:latin typeface="メイリオ" panose="020B0604030504040204" pitchFamily="50" charset="-128"/>
                        <a:ea typeface="メイリオ" panose="020B0604030504040204" pitchFamily="50" charset="-128"/>
                        <a:cs typeface="Arial"/>
                        <a:sym typeface="Arial"/>
                      </a:endParaRPr>
                    </a:p>
                    <a:p>
                      <a:pPr marL="0" marR="0" lvl="0" indent="0" algn="l" rtl="0">
                        <a:lnSpc>
                          <a:spcPct val="150000"/>
                        </a:lnSpc>
                        <a:spcBef>
                          <a:spcPts val="0"/>
                        </a:spcBef>
                        <a:spcAft>
                          <a:spcPts val="0"/>
                        </a:spcAft>
                        <a:buClr>
                          <a:srgbClr val="000000"/>
                        </a:buClr>
                        <a:buSzPts val="800"/>
                        <a:buFont typeface="Arial"/>
                        <a:buNone/>
                      </a:pPr>
                      <a:r>
                        <a:rPr lang="ja-JP" sz="80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 　300,000円～</a:t>
                      </a:r>
                      <a:endParaRPr sz="800" dirty="0">
                        <a:solidFill>
                          <a:srgbClr val="3F3F3F"/>
                        </a:solidFill>
                        <a:latin typeface="メイリオ" panose="020B0604030504040204" pitchFamily="50" charset="-128"/>
                        <a:ea typeface="メイリオ" panose="020B0604030504040204" pitchFamily="50"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ctr" rtl="0">
                        <a:lnSpc>
                          <a:spcPct val="150000"/>
                        </a:lnSpc>
                        <a:spcBef>
                          <a:spcPts val="0"/>
                        </a:spcBef>
                        <a:spcAft>
                          <a:spcPts val="0"/>
                        </a:spcAft>
                        <a:buClr>
                          <a:srgbClr val="000000"/>
                        </a:buClr>
                        <a:buSzPts val="800"/>
                        <a:buFont typeface="Arial"/>
                        <a:buNone/>
                      </a:pPr>
                      <a:r>
                        <a:rPr lang="ja-JP" sz="80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@20円～</a:t>
                      </a:r>
                      <a:r>
                        <a:rPr lang="ja-JP" sz="800" dirty="0">
                          <a:solidFill>
                            <a:srgbClr val="3F3F3F"/>
                          </a:solidFill>
                          <a:latin typeface="メイリオ" panose="020B0604030504040204" pitchFamily="50" charset="-128"/>
                          <a:ea typeface="メイリオ" panose="020B0604030504040204" pitchFamily="50" charset="-128"/>
                        </a:rPr>
                        <a:t>45</a:t>
                      </a:r>
                      <a:r>
                        <a:rPr lang="ja-JP" sz="80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円</a:t>
                      </a:r>
                      <a:endParaRPr sz="800" dirty="0">
                        <a:solidFill>
                          <a:srgbClr val="3F3F3F"/>
                        </a:solidFill>
                        <a:latin typeface="メイリオ" panose="020B0604030504040204" pitchFamily="50" charset="-128"/>
                        <a:ea typeface="メイリオ" panose="020B0604030504040204" pitchFamily="50" charset="-128"/>
                        <a:cs typeface="Arial"/>
                        <a:sym typeface="Arial"/>
                      </a:endParaRPr>
                    </a:p>
                    <a:p>
                      <a:pPr marL="0" marR="0" lvl="0" indent="0" algn="ctr" rtl="0">
                        <a:lnSpc>
                          <a:spcPct val="150000"/>
                        </a:lnSpc>
                        <a:spcBef>
                          <a:spcPts val="0"/>
                        </a:spcBef>
                        <a:spcAft>
                          <a:spcPts val="0"/>
                        </a:spcAft>
                        <a:buClr>
                          <a:srgbClr val="000000"/>
                        </a:buClr>
                        <a:buSzPts val="800"/>
                        <a:buFont typeface="Arial"/>
                        <a:buNone/>
                      </a:pPr>
                      <a:r>
                        <a:rPr lang="ja-JP" sz="80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程度（ネット）</a:t>
                      </a:r>
                      <a:endParaRPr sz="800" dirty="0">
                        <a:solidFill>
                          <a:srgbClr val="3F3F3F"/>
                        </a:solidFill>
                        <a:latin typeface="メイリオ" panose="020B0604030504040204" pitchFamily="50" charset="-128"/>
                        <a:ea typeface="メイリオ" panose="020B0604030504040204" pitchFamily="50"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645" name="Google Shape;645;p22"/>
          <p:cNvSpPr/>
          <p:nvPr/>
        </p:nvSpPr>
        <p:spPr>
          <a:xfrm>
            <a:off x="310302" y="3806511"/>
            <a:ext cx="7585689" cy="215401"/>
          </a:xfrm>
          <a:prstGeom prst="rect">
            <a:avLst/>
          </a:prstGeom>
          <a:no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000000"/>
                </a:solidFill>
                <a:latin typeface="メイリオ" panose="020B0604030504040204" pitchFamily="50" charset="-128"/>
                <a:ea typeface="メイリオ" panose="020B0604030504040204" pitchFamily="50" charset="-128"/>
                <a:sym typeface="Arial"/>
              </a:rPr>
              <a:t>・内容は都度変更となる可能性がございます。　・誘導単価感は目安となります。時期や商材、クリエイティブによって大きく変動致します。詳細は担当営業までお問い合わせください。</a:t>
            </a:r>
            <a:endParaRPr dirty="0">
              <a:latin typeface="メイリオ" panose="020B0604030504040204" pitchFamily="50" charset="-128"/>
              <a:ea typeface="メイリオ" panose="020B0604030504040204" pitchFamily="50" charset="-128"/>
            </a:endParaRPr>
          </a:p>
        </p:txBody>
      </p:sp>
      <p:sp>
        <p:nvSpPr>
          <p:cNvPr id="646" name="Google Shape;646;p22"/>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dirty="0">
                <a:solidFill>
                  <a:schemeClr val="tx1">
                    <a:lumMod val="75000"/>
                    <a:lumOff val="25000"/>
                  </a:schemeClr>
                </a:solidFill>
                <a:latin typeface="メイリオ" panose="020B0604030504040204" pitchFamily="50" charset="-128"/>
                <a:ea typeface="メイリオ" panose="020B0604030504040204" pitchFamily="50" charset="-128"/>
                <a:sym typeface="Arial"/>
              </a:rPr>
              <a:t>メディアブースト</a:t>
            </a:r>
            <a:endParaRPr sz="1500" b="1" i="0" u="none" strike="noStrike" cap="none" dirty="0">
              <a:solidFill>
                <a:schemeClr val="tx1">
                  <a:lumMod val="75000"/>
                  <a:lumOff val="25000"/>
                </a:schemeClr>
              </a:solidFill>
              <a:latin typeface="メイリオ" panose="020B0604030504040204" pitchFamily="50" charset="-128"/>
              <a:ea typeface="メイリオ" panose="020B0604030504040204" pitchFamily="50" charset="-128"/>
              <a:sym typeface="Arial"/>
            </a:endParaRPr>
          </a:p>
        </p:txBody>
      </p:sp>
      <p:cxnSp>
        <p:nvCxnSpPr>
          <p:cNvPr id="647" name="Google Shape;647;p22"/>
          <p:cNvCxnSpPr/>
          <p:nvPr/>
        </p:nvCxnSpPr>
        <p:spPr>
          <a:xfrm>
            <a:off x="2664069" y="434659"/>
            <a:ext cx="6121156" cy="0"/>
          </a:xfrm>
          <a:prstGeom prst="straightConnector1">
            <a:avLst/>
          </a:prstGeom>
          <a:noFill/>
          <a:ln w="9525" cap="rnd" cmpd="sng">
            <a:solidFill>
              <a:srgbClr val="CCCCCC"/>
            </a:solidFill>
            <a:prstDash val="solid"/>
            <a:miter lim="800000"/>
            <a:headEnd type="none" w="sm" len="sm"/>
            <a:tailEnd type="none" w="sm" len="sm"/>
          </a:ln>
        </p:spPr>
      </p:cxnSp>
      <p:grpSp>
        <p:nvGrpSpPr>
          <p:cNvPr id="648" name="Google Shape;648;p22"/>
          <p:cNvGrpSpPr/>
          <p:nvPr/>
        </p:nvGrpSpPr>
        <p:grpSpPr>
          <a:xfrm>
            <a:off x="6879948" y="-11189"/>
            <a:ext cx="1905276" cy="340065"/>
            <a:chOff x="6879948" y="-11189"/>
            <a:chExt cx="1905276" cy="340065"/>
          </a:xfrm>
        </p:grpSpPr>
        <p:sp>
          <p:nvSpPr>
            <p:cNvPr id="649" name="Google Shape;649;p22"/>
            <p:cNvSpPr/>
            <p:nvPr/>
          </p:nvSpPr>
          <p:spPr>
            <a:xfrm rot="10800000">
              <a:off x="6879948" y="-11189"/>
              <a:ext cx="889233" cy="328877"/>
            </a:xfrm>
            <a:prstGeom prst="snip2SameRect">
              <a:avLst>
                <a:gd name="adj1" fmla="val 50000"/>
                <a:gd name="adj2" fmla="val 0"/>
              </a:avLst>
            </a:prstGeom>
            <a:solidFill>
              <a:srgbClr val="E6E6E6"/>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rgbClr val="F89D90"/>
                </a:solidFill>
                <a:latin typeface="Yu Gothic" panose="020B0400000000000000" pitchFamily="34" charset="-128"/>
                <a:ea typeface="Yu Gothic" panose="020B0400000000000000" pitchFamily="34" charset="-128"/>
                <a:sym typeface="Arial"/>
              </a:endParaRPr>
            </a:p>
          </p:txBody>
        </p:sp>
        <p:sp>
          <p:nvSpPr>
            <p:cNvPr id="650" name="Google Shape;650;p22"/>
            <p:cNvSpPr/>
            <p:nvPr/>
          </p:nvSpPr>
          <p:spPr>
            <a:xfrm rot="10800000">
              <a:off x="7895991" y="-1"/>
              <a:ext cx="889233" cy="328877"/>
            </a:xfrm>
            <a:prstGeom prst="snip2SameRect">
              <a:avLst>
                <a:gd name="adj1" fmla="val 50000"/>
                <a:gd name="adj2" fmla="val 0"/>
              </a:avLst>
            </a:prstGeom>
            <a:solidFill>
              <a:srgbClr val="F89D90"/>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chemeClr val="dk1"/>
                </a:solidFill>
                <a:latin typeface="Yu Gothic" panose="020B0400000000000000" pitchFamily="34" charset="-128"/>
                <a:ea typeface="Yu Gothic" panose="020B0400000000000000" pitchFamily="34" charset="-128"/>
                <a:sym typeface="Arial"/>
              </a:endParaRPr>
            </a:p>
          </p:txBody>
        </p:sp>
        <p:sp>
          <p:nvSpPr>
            <p:cNvPr id="651" name="Google Shape;651;p22"/>
            <p:cNvSpPr txBox="1"/>
            <p:nvPr/>
          </p:nvSpPr>
          <p:spPr>
            <a:xfrm>
              <a:off x="6926087"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タイアップ</a:t>
              </a:r>
              <a:endParaRPr dirty="0">
                <a:latin typeface="Yu Gothic" panose="020B0400000000000000" pitchFamily="34" charset="-128"/>
                <a:ea typeface="Yu Gothic" panose="020B0400000000000000" pitchFamily="34" charset="-128"/>
              </a:endParaRPr>
            </a:p>
          </p:txBody>
        </p:sp>
        <p:sp>
          <p:nvSpPr>
            <p:cNvPr id="652" name="Google Shape;652;p22"/>
            <p:cNvSpPr txBox="1"/>
            <p:nvPr/>
          </p:nvSpPr>
          <p:spPr>
            <a:xfrm>
              <a:off x="7942130"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chemeClr val="lt1"/>
                  </a:solidFill>
                  <a:latin typeface="Yu Gothic" panose="020B0400000000000000" pitchFamily="34" charset="-128"/>
                  <a:ea typeface="Yu Gothic" panose="020B0400000000000000" pitchFamily="34" charset="-128"/>
                  <a:sym typeface="Arial"/>
                </a:rPr>
                <a:t>オプション</a:t>
              </a:r>
              <a:endParaRPr dirty="0">
                <a:latin typeface="Yu Gothic" panose="020B0400000000000000" pitchFamily="34" charset="-128"/>
                <a:ea typeface="Yu Gothic" panose="020B0400000000000000" pitchFamily="34" charset="-128"/>
              </a:endParaRPr>
            </a:p>
          </p:txBody>
        </p:sp>
      </p:grpSp>
      <p:pic>
        <p:nvPicPr>
          <p:cNvPr id="3" name="図 2">
            <a:extLst>
              <a:ext uri="{FF2B5EF4-FFF2-40B4-BE49-F238E27FC236}">
                <a16:creationId xmlns:a16="http://schemas.microsoft.com/office/drawing/2014/main" id="{3FBB2773-473F-BF0B-91F6-4AAAC0CF6163}"/>
              </a:ext>
            </a:extLst>
          </p:cNvPr>
          <p:cNvPicPr>
            <a:picLocks noChangeAspect="1"/>
          </p:cNvPicPr>
          <p:nvPr/>
        </p:nvPicPr>
        <p:blipFill>
          <a:blip r:embed="rId3"/>
          <a:stretch>
            <a:fillRect/>
          </a:stretch>
        </p:blipFill>
        <p:spPr>
          <a:xfrm>
            <a:off x="431903" y="2236522"/>
            <a:ext cx="1040282" cy="274707"/>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AB8FC5-E13A-86A6-4362-7EE57A4F8030}"/>
            </a:ext>
          </a:extLst>
        </p:cNvPr>
        <p:cNvGrpSpPr/>
        <p:nvPr/>
      </p:nvGrpSpPr>
      <p:grpSpPr>
        <a:xfrm>
          <a:off x="0" y="0"/>
          <a:ext cx="0" cy="0"/>
          <a:chOff x="0" y="0"/>
          <a:chExt cx="0" cy="0"/>
        </a:xfrm>
      </p:grpSpPr>
      <p:grpSp>
        <p:nvGrpSpPr>
          <p:cNvPr id="16" name="Google Shape;499;p18">
            <a:extLst>
              <a:ext uri="{FF2B5EF4-FFF2-40B4-BE49-F238E27FC236}">
                <a16:creationId xmlns:a16="http://schemas.microsoft.com/office/drawing/2014/main" id="{E5D3C6F4-4FD5-6E80-7953-5B02CFA76B52}"/>
              </a:ext>
            </a:extLst>
          </p:cNvPr>
          <p:cNvGrpSpPr/>
          <p:nvPr/>
        </p:nvGrpSpPr>
        <p:grpSpPr>
          <a:xfrm>
            <a:off x="6879948" y="-11189"/>
            <a:ext cx="1905276" cy="340065"/>
            <a:chOff x="6879948" y="-11189"/>
            <a:chExt cx="1905276" cy="340065"/>
          </a:xfrm>
        </p:grpSpPr>
        <p:sp>
          <p:nvSpPr>
            <p:cNvPr id="17" name="Google Shape;500;p18">
              <a:extLst>
                <a:ext uri="{FF2B5EF4-FFF2-40B4-BE49-F238E27FC236}">
                  <a16:creationId xmlns:a16="http://schemas.microsoft.com/office/drawing/2014/main" id="{F756E33C-314E-AA4D-9BF2-00B226AC3C47}"/>
                </a:ext>
              </a:extLst>
            </p:cNvPr>
            <p:cNvSpPr/>
            <p:nvPr/>
          </p:nvSpPr>
          <p:spPr>
            <a:xfrm rot="10800000">
              <a:off x="6879948" y="-11189"/>
              <a:ext cx="889233" cy="328877"/>
            </a:xfrm>
            <a:prstGeom prst="snip2SameRect">
              <a:avLst>
                <a:gd name="adj1" fmla="val 50000"/>
                <a:gd name="adj2" fmla="val 0"/>
              </a:avLst>
            </a:prstGeom>
            <a:solidFill>
              <a:srgbClr val="F89D90"/>
            </a:solidFill>
            <a:ln>
              <a:noFill/>
            </a:ln>
          </p:spPr>
          <p:txBody>
            <a:bodyPr spcFirstLastPara="1" wrap="square" lIns="72000" tIns="36000" rIns="72000" bIns="360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900"/>
                <a:buFont typeface="Arial"/>
                <a:buNone/>
                <a:tabLst/>
                <a:defRPr/>
              </a:pPr>
              <a:endParaRPr kumimoji="0" sz="900" b="0" i="0" u="none" strike="noStrike" kern="0" cap="none" spc="0" normalizeH="0" baseline="0" noProof="0" dirty="0">
                <a:ln>
                  <a:noFill/>
                </a:ln>
                <a:solidFill>
                  <a:srgbClr val="F89D90"/>
                </a:solidFill>
                <a:effectLst/>
                <a:uLnTx/>
                <a:uFillTx/>
                <a:latin typeface="メイリオ" panose="020B0604030504040204" pitchFamily="50" charset="-128"/>
                <a:ea typeface="メイリオ" panose="020B0604030504040204" pitchFamily="50" charset="-128"/>
                <a:sym typeface="Arial"/>
              </a:endParaRPr>
            </a:p>
          </p:txBody>
        </p:sp>
        <p:sp>
          <p:nvSpPr>
            <p:cNvPr id="18" name="Google Shape;501;p18">
              <a:extLst>
                <a:ext uri="{FF2B5EF4-FFF2-40B4-BE49-F238E27FC236}">
                  <a16:creationId xmlns:a16="http://schemas.microsoft.com/office/drawing/2014/main" id="{D369DEFD-80E9-3832-4613-77AB2B5443BB}"/>
                </a:ext>
              </a:extLst>
            </p:cNvPr>
            <p:cNvSpPr/>
            <p:nvPr/>
          </p:nvSpPr>
          <p:spPr>
            <a:xfrm rot="10800000">
              <a:off x="7895991" y="-1"/>
              <a:ext cx="889233" cy="328877"/>
            </a:xfrm>
            <a:prstGeom prst="snip2SameRect">
              <a:avLst>
                <a:gd name="adj1" fmla="val 50000"/>
                <a:gd name="adj2" fmla="val 0"/>
              </a:avLst>
            </a:prstGeom>
            <a:solidFill>
              <a:srgbClr val="E6E6E6"/>
            </a:solidFill>
            <a:ln>
              <a:noFill/>
            </a:ln>
          </p:spPr>
          <p:txBody>
            <a:bodyPr spcFirstLastPara="1" wrap="square" lIns="72000" tIns="36000" rIns="72000" bIns="360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900"/>
                <a:buFont typeface="Arial"/>
                <a:buNone/>
                <a:tabLst/>
                <a:defRPr/>
              </a:pPr>
              <a:endParaRPr kumimoji="0" sz="9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sym typeface="Arial"/>
              </a:endParaRPr>
            </a:p>
          </p:txBody>
        </p:sp>
        <p:sp>
          <p:nvSpPr>
            <p:cNvPr id="19" name="Google Shape;502;p18">
              <a:extLst>
                <a:ext uri="{FF2B5EF4-FFF2-40B4-BE49-F238E27FC236}">
                  <a16:creationId xmlns:a16="http://schemas.microsoft.com/office/drawing/2014/main" id="{52FB8931-7172-12A7-71DF-9FF1F3752379}"/>
                </a:ext>
              </a:extLst>
            </p:cNvPr>
            <p:cNvSpPr txBox="1"/>
            <p:nvPr/>
          </p:nvSpPr>
          <p:spPr>
            <a:xfrm>
              <a:off x="6926087" y="45296"/>
              <a:ext cx="796954" cy="215444"/>
            </a:xfrm>
            <a:prstGeom prst="rect">
              <a:avLst/>
            </a:prstGeom>
            <a:noFill/>
            <a:ln>
              <a:noFill/>
            </a:ln>
          </p:spPr>
          <p:txBody>
            <a:bodyPr spcFirstLastPara="1" wrap="square" lIns="91425" tIns="45700" rIns="91425" bIns="45700" anchor="ctr"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800" b="0" i="0" u="none" strike="noStrike" kern="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sym typeface="Arial"/>
                </a:rPr>
                <a:t>タイアップ</a:t>
              </a:r>
              <a:endParaRPr kumimoji="0" sz="14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sym typeface="Arial"/>
              </a:endParaRPr>
            </a:p>
          </p:txBody>
        </p:sp>
        <p:sp>
          <p:nvSpPr>
            <p:cNvPr id="20" name="Google Shape;503;p18">
              <a:extLst>
                <a:ext uri="{FF2B5EF4-FFF2-40B4-BE49-F238E27FC236}">
                  <a16:creationId xmlns:a16="http://schemas.microsoft.com/office/drawing/2014/main" id="{1553F6D7-8E32-527F-F391-B9458FAEABD8}"/>
                </a:ext>
              </a:extLst>
            </p:cNvPr>
            <p:cNvSpPr txBox="1"/>
            <p:nvPr/>
          </p:nvSpPr>
          <p:spPr>
            <a:xfrm>
              <a:off x="7942130" y="45296"/>
              <a:ext cx="796954" cy="215444"/>
            </a:xfrm>
            <a:prstGeom prst="rect">
              <a:avLst/>
            </a:prstGeom>
            <a:noFill/>
            <a:ln>
              <a:noFill/>
            </a:ln>
          </p:spPr>
          <p:txBody>
            <a:bodyPr spcFirstLastPara="1" wrap="square" lIns="91425" tIns="45700" rIns="91425" bIns="45700" anchor="ctr"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8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sym typeface="Arial"/>
                </a:rPr>
                <a:t>オプション</a:t>
              </a:r>
              <a:endParaRPr kumimoji="0" sz="14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sym typeface="Arial"/>
              </a:endParaRPr>
            </a:p>
          </p:txBody>
        </p:sp>
      </p:grpSp>
      <p:sp>
        <p:nvSpPr>
          <p:cNvPr id="2" name="Google Shape;464;p17">
            <a:extLst>
              <a:ext uri="{FF2B5EF4-FFF2-40B4-BE49-F238E27FC236}">
                <a16:creationId xmlns:a16="http://schemas.microsoft.com/office/drawing/2014/main" id="{F4380EEB-7DBD-C81B-7CD1-C30DF4224AE8}"/>
              </a:ext>
            </a:extLst>
          </p:cNvPr>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altLang="en-US" sz="1500" b="1" i="0" u="none" strike="noStrike" cap="none" dirty="0">
                <a:solidFill>
                  <a:schemeClr val="tx1">
                    <a:lumMod val="75000"/>
                    <a:lumOff val="25000"/>
                  </a:schemeClr>
                </a:solidFill>
                <a:latin typeface="メイリオ" panose="020B0604030504040204" pitchFamily="50" charset="-128"/>
                <a:ea typeface="メイリオ" panose="020B0604030504040204" pitchFamily="50" charset="-128"/>
                <a:sym typeface="Arial"/>
              </a:rPr>
              <a:t>インフルエンサー投稿＋まとめ記事</a:t>
            </a:r>
            <a:endParaRPr sz="1500" b="1" i="0" u="none" strike="noStrike" cap="none" dirty="0">
              <a:solidFill>
                <a:schemeClr val="tx1">
                  <a:lumMod val="75000"/>
                  <a:lumOff val="25000"/>
                </a:schemeClr>
              </a:solidFill>
              <a:latin typeface="メイリオ" panose="020B0604030504040204" pitchFamily="50" charset="-128"/>
              <a:ea typeface="メイリオ" panose="020B0604030504040204" pitchFamily="50" charset="-128"/>
              <a:sym typeface="Arial"/>
            </a:endParaRPr>
          </a:p>
        </p:txBody>
      </p:sp>
      <p:cxnSp>
        <p:nvCxnSpPr>
          <p:cNvPr id="3" name="Google Shape;465;p17">
            <a:extLst>
              <a:ext uri="{FF2B5EF4-FFF2-40B4-BE49-F238E27FC236}">
                <a16:creationId xmlns:a16="http://schemas.microsoft.com/office/drawing/2014/main" id="{1461387D-9757-1AB7-6D0D-60C0DA96FA61}"/>
              </a:ext>
            </a:extLst>
          </p:cNvPr>
          <p:cNvCxnSpPr>
            <a:cxnSpLocks/>
          </p:cNvCxnSpPr>
          <p:nvPr/>
        </p:nvCxnSpPr>
        <p:spPr>
          <a:xfrm>
            <a:off x="3623553" y="493025"/>
            <a:ext cx="5296527" cy="0"/>
          </a:xfrm>
          <a:prstGeom prst="straightConnector1">
            <a:avLst/>
          </a:prstGeom>
          <a:noFill/>
          <a:ln w="9525" cap="rnd" cmpd="sng">
            <a:solidFill>
              <a:srgbClr val="CCCCCC"/>
            </a:solidFill>
            <a:prstDash val="solid"/>
            <a:miter lim="800000"/>
            <a:headEnd type="none" w="sm" len="sm"/>
            <a:tailEnd type="none" w="sm" len="sm"/>
          </a:ln>
        </p:spPr>
      </p:cxnSp>
      <p:sp>
        <p:nvSpPr>
          <p:cNvPr id="24" name="Google Shape;474;p17">
            <a:extLst>
              <a:ext uri="{FF2B5EF4-FFF2-40B4-BE49-F238E27FC236}">
                <a16:creationId xmlns:a16="http://schemas.microsoft.com/office/drawing/2014/main" id="{C792B47D-7703-DE54-BE62-8679111D33F8}"/>
              </a:ext>
            </a:extLst>
          </p:cNvPr>
          <p:cNvSpPr/>
          <p:nvPr/>
        </p:nvSpPr>
        <p:spPr>
          <a:xfrm>
            <a:off x="2015979" y="6231490"/>
            <a:ext cx="4218125" cy="30773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3F3F3F"/>
                </a:solidFill>
                <a:latin typeface="メイリオ" panose="020B0604030504040204" pitchFamily="50" charset="-128"/>
                <a:ea typeface="メイリオ" panose="020B0604030504040204" pitchFamily="50" charset="-128"/>
                <a:sym typeface="Arial"/>
              </a:rPr>
              <a:t>※</a:t>
            </a:r>
            <a:r>
              <a:rPr lang="ja-JP" altLang="en-US" sz="700" b="0" i="0" u="none" strike="noStrike" cap="none" dirty="0">
                <a:solidFill>
                  <a:srgbClr val="3F3F3F"/>
                </a:solidFill>
                <a:latin typeface="メイリオ" panose="020B0604030504040204" pitchFamily="50" charset="-128"/>
                <a:ea typeface="メイリオ" panose="020B0604030504040204" pitchFamily="50" charset="-128"/>
                <a:sym typeface="Arial"/>
              </a:rPr>
              <a:t>左</a:t>
            </a:r>
            <a:r>
              <a:rPr lang="ja-JP" sz="700" b="0" i="0" u="none" strike="noStrike" cap="none" dirty="0">
                <a:solidFill>
                  <a:srgbClr val="3F3F3F"/>
                </a:solidFill>
                <a:latin typeface="メイリオ" panose="020B0604030504040204" pitchFamily="50" charset="-128"/>
                <a:ea typeface="メイリオ" panose="020B0604030504040204" pitchFamily="50" charset="-128"/>
                <a:sym typeface="Arial"/>
              </a:rPr>
              <a:t>記は掲載イメージです</a:t>
            </a:r>
            <a:endParaRPr sz="700" b="0" i="0" u="none" strike="noStrike" cap="none" dirty="0">
              <a:solidFill>
                <a:srgbClr val="3F3F3F"/>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3F3F3F"/>
                </a:solidFill>
                <a:latin typeface="メイリオ" panose="020B0604030504040204" pitchFamily="50" charset="-128"/>
                <a:ea typeface="メイリオ" panose="020B0604030504040204" pitchFamily="50" charset="-128"/>
                <a:sym typeface="Arial"/>
              </a:rPr>
              <a:t>リニューアルや弊社の都合によりデザイン等が変更となる場合がございます</a:t>
            </a:r>
            <a:endParaRPr sz="1400" b="0" i="0" u="none" strike="noStrike" cap="none" dirty="0">
              <a:solidFill>
                <a:srgbClr val="3F3F3F"/>
              </a:solidFill>
              <a:latin typeface="メイリオ" panose="020B0604030504040204" pitchFamily="50" charset="-128"/>
              <a:ea typeface="メイリオ" panose="020B0604030504040204" pitchFamily="50" charset="-128"/>
              <a:sym typeface="Arial"/>
            </a:endParaRPr>
          </a:p>
        </p:txBody>
      </p:sp>
      <p:sp>
        <p:nvSpPr>
          <p:cNvPr id="25" name="Google Shape;480;p17">
            <a:extLst>
              <a:ext uri="{FF2B5EF4-FFF2-40B4-BE49-F238E27FC236}">
                <a16:creationId xmlns:a16="http://schemas.microsoft.com/office/drawing/2014/main" id="{2D748B16-AB84-D83E-1973-FCAC5C2E9FE7}"/>
              </a:ext>
            </a:extLst>
          </p:cNvPr>
          <p:cNvSpPr/>
          <p:nvPr/>
        </p:nvSpPr>
        <p:spPr>
          <a:xfrm>
            <a:off x="4125042" y="4884977"/>
            <a:ext cx="4470395" cy="138495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3F3F3F"/>
                </a:solidFill>
                <a:latin typeface="メイリオ" panose="020B0604030504040204" pitchFamily="50" charset="-128"/>
                <a:ea typeface="メイリオ" panose="020B0604030504040204" pitchFamily="50" charset="-128"/>
                <a:sym typeface="Arial"/>
              </a:rPr>
              <a:t>【備考】</a:t>
            </a:r>
            <a:endParaRPr lang="en-US" altLang="ja-JP" sz="700" b="0" i="0" u="none" strike="noStrike" cap="none" dirty="0">
              <a:solidFill>
                <a:srgbClr val="3F3F3F"/>
              </a:solidFill>
              <a:latin typeface="メイリオ" panose="020B0604030504040204" pitchFamily="50" charset="-128"/>
              <a:ea typeface="メイリオ" panose="020B0604030504040204" pitchFamily="50" charset="-128"/>
              <a:sym typeface="Arial"/>
            </a:endParaRPr>
          </a:p>
          <a:p>
            <a:pPr lvl="0">
              <a:buSzPts val="700"/>
            </a:pPr>
            <a:r>
              <a:rPr lang="ja-JP" altLang="en-US" sz="700" dirty="0">
                <a:solidFill>
                  <a:srgbClr val="3F3F3F"/>
                </a:solidFill>
                <a:latin typeface="メイリオ" panose="020B0604030504040204" pitchFamily="50" charset="-128"/>
                <a:ea typeface="メイリオ" panose="020B0604030504040204" pitchFamily="50" charset="-128"/>
              </a:rPr>
              <a:t>・掲載開始日の</a:t>
            </a:r>
            <a:r>
              <a:rPr lang="en-US" altLang="ja-JP" sz="700" dirty="0">
                <a:solidFill>
                  <a:srgbClr val="3F3F3F"/>
                </a:solidFill>
                <a:latin typeface="メイリオ" panose="020B0604030504040204" pitchFamily="50" charset="-128"/>
                <a:ea typeface="メイリオ" panose="020B0604030504040204" pitchFamily="50" charset="-128"/>
              </a:rPr>
              <a:t>14</a:t>
            </a:r>
            <a:r>
              <a:rPr lang="ja-JP" altLang="en-US" sz="700" dirty="0">
                <a:solidFill>
                  <a:srgbClr val="3F3F3F"/>
                </a:solidFill>
                <a:latin typeface="メイリオ" panose="020B0604030504040204" pitchFamily="50" charset="-128"/>
                <a:ea typeface="メイリオ" panose="020B0604030504040204" pitchFamily="50" charset="-128"/>
              </a:rPr>
              <a:t>営業日前までに商品・リリース等の情報提供にご協力ください。</a:t>
            </a:r>
            <a:endParaRPr lang="en-US" altLang="ja-JP" sz="700" dirty="0">
              <a:solidFill>
                <a:srgbClr val="3F3F3F"/>
              </a:solidFill>
              <a:latin typeface="メイリオ" panose="020B0604030504040204" pitchFamily="50" charset="-128"/>
              <a:ea typeface="メイリオ" panose="020B0604030504040204" pitchFamily="50" charset="-128"/>
            </a:endParaRPr>
          </a:p>
          <a:p>
            <a:pPr lvl="0"/>
            <a:r>
              <a:rPr lang="ja-JP" altLang="en-US" sz="700" dirty="0">
                <a:solidFill>
                  <a:schemeClr val="tx1">
                    <a:lumMod val="75000"/>
                    <a:lumOff val="25000"/>
                  </a:schemeClr>
                </a:solidFill>
                <a:latin typeface="メイリオ" panose="020B0604030504040204" pitchFamily="50" charset="-128"/>
                <a:ea typeface="メイリオ" panose="020B0604030504040204" pitchFamily="50" charset="-128"/>
              </a:rPr>
              <a:t>・フキダシ内文字以外の細かな表現の調整は下書きまでとなります</a:t>
            </a:r>
          </a:p>
          <a:p>
            <a:pPr lvl="0"/>
            <a:r>
              <a:rPr lang="ja-JP" altLang="en-US" sz="700" dirty="0">
                <a:solidFill>
                  <a:schemeClr val="tx1">
                    <a:lumMod val="75000"/>
                    <a:lumOff val="25000"/>
                  </a:schemeClr>
                </a:solidFill>
                <a:latin typeface="メイリオ" panose="020B0604030504040204" pitchFamily="50" charset="-128"/>
                <a:ea typeface="メイリオ" panose="020B0604030504040204" pitchFamily="50" charset="-128"/>
              </a:rPr>
              <a:t>　着色後は大きな変更・修正は出来かねますのでご了承ください</a:t>
            </a:r>
          </a:p>
          <a:p>
            <a:pPr lvl="0">
              <a:buSzPts val="700"/>
            </a:pPr>
            <a:r>
              <a:rPr lang="ja-JP" altLang="en-US" sz="700" dirty="0">
                <a:solidFill>
                  <a:srgbClr val="3F3F3F"/>
                </a:solidFill>
                <a:latin typeface="メイリオ" panose="020B0604030504040204" pitchFamily="50" charset="-128"/>
                <a:ea typeface="メイリオ" panose="020B0604030504040204" pitchFamily="50" charset="-128"/>
              </a:rPr>
              <a:t>・誘導部分、記事ページ内に</a:t>
            </a:r>
            <a:r>
              <a:rPr lang="en-US" altLang="ja-JP" sz="700" dirty="0">
                <a:solidFill>
                  <a:srgbClr val="3F3F3F"/>
                </a:solidFill>
                <a:latin typeface="メイリオ" panose="020B0604030504040204" pitchFamily="50" charset="-128"/>
                <a:ea typeface="メイリオ" panose="020B0604030504040204" pitchFamily="50" charset="-128"/>
              </a:rPr>
              <a:t>PR</a:t>
            </a:r>
            <a:r>
              <a:rPr lang="ja-JP" altLang="en-US" sz="700" dirty="0">
                <a:solidFill>
                  <a:srgbClr val="3F3F3F"/>
                </a:solidFill>
                <a:latin typeface="メイリオ" panose="020B0604030504040204" pitchFamily="50" charset="-128"/>
                <a:ea typeface="メイリオ" panose="020B0604030504040204" pitchFamily="50" charset="-128"/>
              </a:rPr>
              <a:t>表記が入ります。企業ロゴ・ブランドロゴの掲載は不可です。</a:t>
            </a:r>
          </a:p>
          <a:p>
            <a:pPr lvl="0">
              <a:buSzPts val="700"/>
            </a:pPr>
            <a:r>
              <a:rPr lang="ja-JP" altLang="en-US" sz="700" dirty="0">
                <a:solidFill>
                  <a:srgbClr val="3F3F3F"/>
                </a:solidFill>
                <a:latin typeface="メイリオ" panose="020B0604030504040204" pitchFamily="50" charset="-128"/>
                <a:ea typeface="メイリオ" panose="020B0604030504040204" pitchFamily="50" charset="-128"/>
              </a:rPr>
              <a:t>・ライター指名の場合は別途料金が発生する場合がございます。</a:t>
            </a:r>
          </a:p>
          <a:p>
            <a:pPr lvl="0">
              <a:buSzPts val="700"/>
            </a:pPr>
            <a:r>
              <a:rPr lang="ja-JP" altLang="en-US" sz="700" dirty="0">
                <a:solidFill>
                  <a:srgbClr val="3F3F3F"/>
                </a:solidFill>
                <a:latin typeface="メイリオ" panose="020B0604030504040204" pitchFamily="50" charset="-128"/>
                <a:ea typeface="メイリオ" panose="020B0604030504040204" pitchFamily="50" charset="-128"/>
              </a:rPr>
              <a:t>・掲載基準はウーマンエキサイトに準じたものといたしますので事前にご確認ください。</a:t>
            </a:r>
          </a:p>
          <a:p>
            <a:pPr lvl="0">
              <a:buSzPts val="700"/>
            </a:pPr>
            <a:r>
              <a:rPr lang="ja-JP" altLang="en-US" sz="700" dirty="0">
                <a:solidFill>
                  <a:srgbClr val="3F3F3F"/>
                </a:solidFill>
                <a:latin typeface="メイリオ" panose="020B0604030504040204" pitchFamily="50" charset="-128"/>
                <a:ea typeface="メイリオ" panose="020B0604030504040204" pitchFamily="50" charset="-128"/>
              </a:rPr>
              <a:t>・弊社側発信のコンテンツとなるため、原稿内容の修正は基本的にお受けできません。</a:t>
            </a:r>
          </a:p>
          <a:p>
            <a:pPr lvl="0">
              <a:buSzPts val="700"/>
            </a:pPr>
            <a:r>
              <a:rPr lang="ja-JP" altLang="en-US" sz="700" dirty="0">
                <a:solidFill>
                  <a:srgbClr val="3F3F3F"/>
                </a:solidFill>
                <a:latin typeface="メイリオ" panose="020B0604030504040204" pitchFamily="50" charset="-128"/>
                <a:ea typeface="メイリオ" panose="020B0604030504040204" pitchFamily="50" charset="-128"/>
              </a:rPr>
              <a:t>・記事内に他社広告が掲載される場合がございます。</a:t>
            </a:r>
          </a:p>
          <a:p>
            <a:pPr lvl="0">
              <a:buSzPts val="700"/>
            </a:pPr>
            <a:r>
              <a:rPr lang="ja-JP" altLang="en-US" sz="700" dirty="0">
                <a:solidFill>
                  <a:srgbClr val="3F3F3F"/>
                </a:solidFill>
                <a:latin typeface="メイリオ" panose="020B0604030504040204" pitchFamily="50" charset="-128"/>
                <a:ea typeface="メイリオ" panose="020B0604030504040204" pitchFamily="50" charset="-128"/>
              </a:rPr>
              <a:t>・アーカイブされます。</a:t>
            </a:r>
          </a:p>
          <a:p>
            <a:pPr lvl="0">
              <a:buSzPts val="700"/>
            </a:pPr>
            <a:r>
              <a:rPr lang="ja-JP" altLang="en-US" sz="700" dirty="0">
                <a:solidFill>
                  <a:srgbClr val="3F3F3F"/>
                </a:solidFill>
                <a:latin typeface="メイリオ" panose="020B0604030504040204" pitchFamily="50" charset="-128"/>
                <a:ea typeface="メイリオ" panose="020B0604030504040204" pitchFamily="50" charset="-128"/>
              </a:rPr>
              <a:t>・</a:t>
            </a:r>
            <a:r>
              <a:rPr lang="en-US" altLang="ja-JP" sz="700" dirty="0">
                <a:solidFill>
                  <a:srgbClr val="3F3F3F"/>
                </a:solidFill>
                <a:latin typeface="メイリオ" panose="020B0604030504040204" pitchFamily="50" charset="-128"/>
                <a:ea typeface="メイリオ" panose="020B0604030504040204" pitchFamily="50" charset="-128"/>
              </a:rPr>
              <a:t>PV</a:t>
            </a:r>
            <a:r>
              <a:rPr lang="ja-JP" altLang="en-US" sz="700" dirty="0">
                <a:solidFill>
                  <a:srgbClr val="3F3F3F"/>
                </a:solidFill>
                <a:latin typeface="メイリオ" panose="020B0604030504040204" pitchFamily="50" charset="-128"/>
                <a:ea typeface="メイリオ" panose="020B0604030504040204" pitchFamily="50" charset="-128"/>
              </a:rPr>
              <a:t>の進捗によっては、キュレーション等の外部配信を実施する場合がございます。</a:t>
            </a:r>
          </a:p>
          <a:p>
            <a:pPr lvl="0">
              <a:buSzPts val="700"/>
            </a:pPr>
            <a:r>
              <a:rPr lang="ja-JP" altLang="en-US" sz="700" dirty="0">
                <a:solidFill>
                  <a:srgbClr val="3F3F3F"/>
                </a:solidFill>
                <a:latin typeface="メイリオ" panose="020B0604030504040204" pitchFamily="50" charset="-128"/>
                <a:ea typeface="メイリオ" panose="020B0604030504040204" pitchFamily="50" charset="-128"/>
              </a:rPr>
              <a:t>・月間の掲載本数に制限があるため、空き枠についてはお問い合わせください。</a:t>
            </a:r>
          </a:p>
        </p:txBody>
      </p:sp>
      <p:sp>
        <p:nvSpPr>
          <p:cNvPr id="26" name="Google Shape;1419;p99">
            <a:extLst>
              <a:ext uri="{FF2B5EF4-FFF2-40B4-BE49-F238E27FC236}">
                <a16:creationId xmlns:a16="http://schemas.microsoft.com/office/drawing/2014/main" id="{27D29E8C-A60B-B34A-C3EA-35CE7450F2D7}"/>
              </a:ext>
            </a:extLst>
          </p:cNvPr>
          <p:cNvSpPr txBox="1"/>
          <p:nvPr/>
        </p:nvSpPr>
        <p:spPr>
          <a:xfrm>
            <a:off x="134550" y="751454"/>
            <a:ext cx="8874900" cy="415451"/>
          </a:xfrm>
          <a:prstGeom prst="rect">
            <a:avLst/>
          </a:prstGeom>
          <a:noFill/>
          <a:ln>
            <a:noFill/>
          </a:ln>
        </p:spPr>
        <p:txBody>
          <a:bodyPr spcFirstLastPara="1" wrap="square" lIns="91425" tIns="45700" rIns="91425" bIns="45700" anchor="ctr" anchorCtr="0">
            <a:noAutofit/>
          </a:bodyPr>
          <a:lstStyle/>
          <a:p>
            <a:pPr algn="ctr">
              <a:lnSpc>
                <a:spcPct val="115000"/>
              </a:lnSpc>
              <a:buClr>
                <a:schemeClr val="dk1"/>
              </a:buClr>
              <a:buSzPts val="1100"/>
            </a:pPr>
            <a:r>
              <a:rPr lang="ja-JP" altLang="en-US" sz="1100" dirty="0">
                <a:solidFill>
                  <a:srgbClr val="3F3F3F"/>
                </a:solidFill>
                <a:latin typeface="メイリオ" panose="020B0604030504040204" pitchFamily="50" charset="-128"/>
                <a:ea typeface="メイリオ" panose="020B0604030504040204" pitchFamily="50" charset="-128"/>
                <a:cs typeface="Arial" panose="020B0604020202020204" pitchFamily="34" charset="0"/>
                <a:sym typeface="Meiryo"/>
              </a:rPr>
              <a:t>インフルエンサーが貴社商品やサービスの漫画広告を作成＆</a:t>
            </a:r>
            <a:r>
              <a:rPr lang="en-US" altLang="ja-JP" sz="1100" dirty="0">
                <a:solidFill>
                  <a:srgbClr val="3F3F3F"/>
                </a:solidFill>
                <a:latin typeface="メイリオ" panose="020B0604030504040204" pitchFamily="50" charset="-128"/>
                <a:ea typeface="メイリオ" panose="020B0604030504040204" pitchFamily="50" charset="-128"/>
                <a:cs typeface="Arial" panose="020B0604020202020204" pitchFamily="34" charset="0"/>
                <a:sym typeface="Meiryo"/>
              </a:rPr>
              <a:t>SNS</a:t>
            </a:r>
            <a:r>
              <a:rPr lang="ja-JP" altLang="en-US" sz="1100" dirty="0">
                <a:solidFill>
                  <a:srgbClr val="3F3F3F"/>
                </a:solidFill>
                <a:latin typeface="メイリオ" panose="020B0604030504040204" pitchFamily="50" charset="-128"/>
                <a:ea typeface="メイリオ" panose="020B0604030504040204" pitchFamily="50" charset="-128"/>
                <a:cs typeface="Arial" panose="020B0604020202020204" pitchFamily="34" charset="0"/>
                <a:sym typeface="Meiryo"/>
              </a:rPr>
              <a:t>にて投稿を行い、</a:t>
            </a:r>
            <a:endParaRPr lang="en-US" altLang="ja-JP" sz="1100" dirty="0">
              <a:solidFill>
                <a:srgbClr val="3F3F3F"/>
              </a:solidFill>
              <a:latin typeface="メイリオ" panose="020B0604030504040204" pitchFamily="50" charset="-128"/>
              <a:ea typeface="メイリオ" panose="020B0604030504040204" pitchFamily="50" charset="-128"/>
              <a:cs typeface="Arial" panose="020B0604020202020204" pitchFamily="34" charset="0"/>
              <a:sym typeface="Meiryo"/>
            </a:endParaRPr>
          </a:p>
          <a:p>
            <a:pPr algn="ctr">
              <a:lnSpc>
                <a:spcPct val="115000"/>
              </a:lnSpc>
              <a:buClr>
                <a:schemeClr val="dk1"/>
              </a:buClr>
              <a:buSzPts val="1100"/>
            </a:pPr>
            <a:r>
              <a:rPr lang="ja-JP" altLang="en-US" sz="1100" dirty="0">
                <a:solidFill>
                  <a:srgbClr val="3F3F3F"/>
                </a:solidFill>
                <a:latin typeface="メイリオ" panose="020B0604030504040204" pitchFamily="50" charset="-128"/>
                <a:ea typeface="メイリオ" panose="020B0604030504040204" pitchFamily="50" charset="-128"/>
                <a:cs typeface="Arial" panose="020B0604020202020204" pitchFamily="34" charset="0"/>
                <a:sym typeface="Meiryo"/>
              </a:rPr>
              <a:t>投稿を元に、ウーマンエキサイトで記事を掲載・制作します。</a:t>
            </a:r>
            <a:endParaRPr dirty="0">
              <a:solidFill>
                <a:srgbClr val="3F3F3F"/>
              </a:solidFill>
              <a:latin typeface="メイリオ" panose="020B0604030504040204" pitchFamily="50" charset="-128"/>
              <a:ea typeface="メイリオ" panose="020B0604030504040204" pitchFamily="50" charset="-128"/>
              <a:cs typeface="Arial" panose="020B0604020202020204" pitchFamily="34" charset="0"/>
              <a:sym typeface="Meiryo"/>
            </a:endParaRPr>
          </a:p>
        </p:txBody>
      </p:sp>
      <p:graphicFrame>
        <p:nvGraphicFramePr>
          <p:cNvPr id="27" name="Google Shape;482;p17">
            <a:extLst>
              <a:ext uri="{FF2B5EF4-FFF2-40B4-BE49-F238E27FC236}">
                <a16:creationId xmlns:a16="http://schemas.microsoft.com/office/drawing/2014/main" id="{DC90B03E-9C7A-C01B-BDF1-4F34A1AF9733}"/>
              </a:ext>
            </a:extLst>
          </p:cNvPr>
          <p:cNvGraphicFramePr/>
          <p:nvPr>
            <p:extLst>
              <p:ext uri="{D42A27DB-BD31-4B8C-83A1-F6EECF244321}">
                <p14:modId xmlns:p14="http://schemas.microsoft.com/office/powerpoint/2010/main" val="3295049385"/>
              </p:ext>
            </p:extLst>
          </p:nvPr>
        </p:nvGraphicFramePr>
        <p:xfrm>
          <a:off x="4017523" y="1497775"/>
          <a:ext cx="4902557" cy="3201955"/>
        </p:xfrm>
        <a:graphic>
          <a:graphicData uri="http://schemas.openxmlformats.org/drawingml/2006/table">
            <a:tbl>
              <a:tblPr>
                <a:noFill/>
                <a:tableStyleId>{6D8E67B2-B5D8-4F0E-BA5D-749BAAE9FA0E}</a:tableStyleId>
              </a:tblPr>
              <a:tblGrid>
                <a:gridCol w="828434">
                  <a:extLst>
                    <a:ext uri="{9D8B030D-6E8A-4147-A177-3AD203B41FA5}">
                      <a16:colId xmlns:a16="http://schemas.microsoft.com/office/drawing/2014/main" val="20000"/>
                    </a:ext>
                  </a:extLst>
                </a:gridCol>
                <a:gridCol w="2721356">
                  <a:extLst>
                    <a:ext uri="{9D8B030D-6E8A-4147-A177-3AD203B41FA5}">
                      <a16:colId xmlns:a16="http://schemas.microsoft.com/office/drawing/2014/main" val="20001"/>
                    </a:ext>
                  </a:extLst>
                </a:gridCol>
                <a:gridCol w="1352767">
                  <a:extLst>
                    <a:ext uri="{9D8B030D-6E8A-4147-A177-3AD203B41FA5}">
                      <a16:colId xmlns:a16="http://schemas.microsoft.com/office/drawing/2014/main" val="20002"/>
                    </a:ext>
                  </a:extLst>
                </a:gridCol>
              </a:tblGrid>
              <a:tr h="444710">
                <a:tc>
                  <a:txBody>
                    <a:bodyPr/>
                    <a:lstStyle/>
                    <a:p>
                      <a:pPr marL="0" marR="0" lvl="0" indent="0" algn="ctr" rtl="0">
                        <a:lnSpc>
                          <a:spcPct val="100000"/>
                        </a:lnSpc>
                        <a:spcBef>
                          <a:spcPts val="0"/>
                        </a:spcBef>
                        <a:spcAft>
                          <a:spcPts val="0"/>
                        </a:spcAft>
                        <a:buClr>
                          <a:schemeClr val="lt1"/>
                        </a:buClr>
                        <a:buSzPts val="800"/>
                        <a:buFont typeface="Meiryo"/>
                        <a:buNone/>
                      </a:pPr>
                      <a:r>
                        <a:rPr lang="ja-JP" sz="900" b="0" i="0" u="none" strike="noStrike" cap="none" dirty="0">
                          <a:solidFill>
                            <a:schemeClr val="lt1"/>
                          </a:solidFill>
                          <a:latin typeface="メイリオ" panose="020B0604030504040204" pitchFamily="50" charset="-128"/>
                          <a:ea typeface="メイリオ" panose="020B0604030504040204" pitchFamily="50" charset="-128"/>
                          <a:cs typeface="Arial"/>
                          <a:sym typeface="Arial"/>
                        </a:rPr>
                        <a:t>メニュー名</a:t>
                      </a:r>
                      <a:endParaRPr sz="900" b="0" i="0" u="none" strike="noStrike" cap="none" dirty="0">
                        <a:solidFill>
                          <a:schemeClr val="lt1"/>
                        </a:solidFill>
                        <a:latin typeface="メイリオ" panose="020B0604030504040204" pitchFamily="50" charset="-128"/>
                        <a:ea typeface="メイリオ" panose="020B0604030504040204" pitchFamily="50" charset="-128"/>
                        <a:cs typeface="Arial"/>
                        <a:sym typeface="Arial"/>
                      </a:endParaRPr>
                    </a:p>
                  </a:txBody>
                  <a:tcPr marL="101725" marR="101725" marT="48825" marB="48825"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lgn="ctr">
                      <a:solidFill>
                        <a:srgbClr val="AEABAB"/>
                      </a:solidFill>
                      <a:prstDash val="solid"/>
                      <a:round/>
                      <a:headEnd type="none" w="sm" len="sm"/>
                      <a:tailEnd type="none" w="sm" len="sm"/>
                    </a:lnB>
                    <a:solidFill>
                      <a:srgbClr val="F89D8F"/>
                    </a:solidFill>
                  </a:tcPr>
                </a:tc>
                <a:tc gridSpan="2">
                  <a:txBody>
                    <a:bodyPr/>
                    <a:lstStyle/>
                    <a:p>
                      <a:pPr marL="0" marR="0" lvl="0" indent="0" algn="ctr" rtl="0">
                        <a:lnSpc>
                          <a:spcPct val="100000"/>
                        </a:lnSpc>
                        <a:spcBef>
                          <a:spcPts val="0"/>
                        </a:spcBef>
                        <a:spcAft>
                          <a:spcPts val="0"/>
                        </a:spcAft>
                        <a:buClr>
                          <a:schemeClr val="lt1"/>
                        </a:buClr>
                        <a:buSzPts val="900"/>
                        <a:buFont typeface="Meiryo"/>
                        <a:buNone/>
                      </a:pPr>
                      <a:r>
                        <a:rPr lang="ja-JP" altLang="en-US" sz="1000" b="1" i="0" u="none" strike="noStrike" cap="none" dirty="0">
                          <a:solidFill>
                            <a:schemeClr val="lt1"/>
                          </a:solidFill>
                          <a:latin typeface="メイリオ" panose="020B0604030504040204" pitchFamily="50" charset="-128"/>
                          <a:ea typeface="メイリオ" panose="020B0604030504040204" pitchFamily="50" charset="-128"/>
                          <a:cs typeface="Arial"/>
                          <a:sym typeface="Arial"/>
                        </a:rPr>
                        <a:t>インフルエンサー投稿＋まとめ記事</a:t>
                      </a:r>
                    </a:p>
                  </a:txBody>
                  <a:tcPr marL="101725" marR="101725" marT="48825" marB="48825"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lgn="ctr">
                      <a:solidFill>
                        <a:srgbClr val="AEABAB"/>
                      </a:solidFill>
                      <a:prstDash val="solid"/>
                      <a:round/>
                      <a:headEnd type="none" w="sm" len="sm"/>
                      <a:tailEnd type="none" w="sm" len="sm"/>
                    </a:lnB>
                    <a:solidFill>
                      <a:srgbClr val="F89D8F"/>
                    </a:solidFill>
                  </a:tcPr>
                </a:tc>
                <a:tc hMerge="1">
                  <a:txBody>
                    <a:bodyPr/>
                    <a:lstStyle/>
                    <a:p>
                      <a:endParaRPr lang="ja-JP"/>
                    </a:p>
                  </a:txBody>
                  <a:tcPr/>
                </a:tc>
                <a:extLst>
                  <a:ext uri="{0D108BD9-81ED-4DB2-BD59-A6C34878D82A}">
                    <a16:rowId xmlns:a16="http://schemas.microsoft.com/office/drawing/2014/main" val="10000"/>
                  </a:ext>
                </a:extLst>
              </a:tr>
              <a:tr h="1197422">
                <a:tc>
                  <a:txBody>
                    <a:bodyPr/>
                    <a:lstStyle/>
                    <a:p>
                      <a:pPr marL="0" marR="0" lvl="0" indent="0" algn="ctr" rtl="0">
                        <a:lnSpc>
                          <a:spcPct val="100000"/>
                        </a:lnSpc>
                        <a:spcBef>
                          <a:spcPts val="0"/>
                        </a:spcBef>
                        <a:spcAft>
                          <a:spcPts val="0"/>
                        </a:spcAft>
                        <a:buClr>
                          <a:schemeClr val="dk1"/>
                        </a:buClr>
                        <a:buSzPts val="800"/>
                        <a:buFont typeface="Meiryo"/>
                        <a:buNone/>
                      </a:pPr>
                      <a:r>
                        <a:rPr lang="ja-JP" altLang="en-US"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実施内容</a:t>
                      </a:r>
                      <a:endParaRPr sz="1600" u="none" strike="noStrike" cap="none" dirty="0">
                        <a:solidFill>
                          <a:srgbClr val="3F3F3F"/>
                        </a:solidFill>
                        <a:latin typeface="メイリオ" panose="020B0604030504040204" pitchFamily="50" charset="-128"/>
                        <a:ea typeface="メイリオ" panose="020B0604030504040204" pitchFamily="50" charset="-128"/>
                        <a:cs typeface="Arial"/>
                        <a:sym typeface="Arial"/>
                      </a:endParaRPr>
                    </a:p>
                  </a:txBody>
                  <a:tcPr marL="101725" marR="101725" marT="48825" marB="48825"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lgn="ctr">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chemeClr val="dk1"/>
                        </a:buClr>
                        <a:buSzPts val="800"/>
                        <a:buFont typeface="Meiryo"/>
                        <a:buNone/>
                      </a:pPr>
                      <a:r>
                        <a:rPr lang="ja-JP" altLang="en-US"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・インフルエンサーアサイン　</a:t>
                      </a:r>
                      <a:r>
                        <a:rPr lang="en-US" altLang="ja-JP"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1</a:t>
                      </a:r>
                      <a:r>
                        <a:rPr lang="ja-JP" altLang="en-US"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名</a:t>
                      </a:r>
                      <a:endParaRPr lang="en-US" altLang="ja-JP"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endParaRPr>
                    </a:p>
                    <a:p>
                      <a:pPr marL="0" marR="0" lvl="0" indent="0" algn="l" rtl="0">
                        <a:lnSpc>
                          <a:spcPct val="100000"/>
                        </a:lnSpc>
                        <a:spcBef>
                          <a:spcPts val="0"/>
                        </a:spcBef>
                        <a:spcAft>
                          <a:spcPts val="0"/>
                        </a:spcAft>
                        <a:buClr>
                          <a:schemeClr val="dk1"/>
                        </a:buClr>
                        <a:buSzPts val="800"/>
                        <a:buFont typeface="Meiryo"/>
                        <a:buNone/>
                      </a:pPr>
                      <a:r>
                        <a:rPr lang="ja-JP" altLang="en-US"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　└投稿用コンテンツの制作</a:t>
                      </a:r>
                      <a:endParaRPr lang="en-US" altLang="ja-JP"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endParaRPr>
                    </a:p>
                    <a:p>
                      <a:pPr marL="0" marR="0" lvl="0" indent="0" algn="l" rtl="0">
                        <a:lnSpc>
                          <a:spcPct val="100000"/>
                        </a:lnSpc>
                        <a:spcBef>
                          <a:spcPts val="0"/>
                        </a:spcBef>
                        <a:spcAft>
                          <a:spcPts val="0"/>
                        </a:spcAft>
                        <a:buClr>
                          <a:schemeClr val="dk1"/>
                        </a:buClr>
                        <a:buSzPts val="800"/>
                        <a:buFont typeface="Meiryo"/>
                        <a:buNone/>
                      </a:pPr>
                      <a:r>
                        <a:rPr lang="ja-JP" altLang="en-US"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　└</a:t>
                      </a:r>
                      <a:r>
                        <a:rPr lang="en-US" altLang="ja-JP"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SNS</a:t>
                      </a:r>
                      <a:r>
                        <a:rPr lang="ja-JP" altLang="en-US"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投稿（</a:t>
                      </a:r>
                      <a:r>
                        <a:rPr lang="en-US" altLang="ja-JP"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Instagram</a:t>
                      </a:r>
                      <a:r>
                        <a:rPr lang="ja-JP" altLang="en-US"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a:t>
                      </a:r>
                      <a:r>
                        <a:rPr lang="en-US" altLang="ja-JP"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X</a:t>
                      </a:r>
                      <a:r>
                        <a:rPr lang="ja-JP" altLang="en-US"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のいずれか）</a:t>
                      </a:r>
                      <a:endParaRPr lang="en-US" altLang="ja-JP"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endParaRPr>
                    </a:p>
                    <a:p>
                      <a:pPr marL="0" marR="0" lvl="0" indent="0" algn="l" rtl="0">
                        <a:lnSpc>
                          <a:spcPct val="100000"/>
                        </a:lnSpc>
                        <a:spcBef>
                          <a:spcPts val="0"/>
                        </a:spcBef>
                        <a:spcAft>
                          <a:spcPts val="0"/>
                        </a:spcAft>
                        <a:buClr>
                          <a:schemeClr val="dk1"/>
                        </a:buClr>
                        <a:buSzPts val="800"/>
                        <a:buFont typeface="Meiryo"/>
                        <a:buNone/>
                      </a:pPr>
                      <a:r>
                        <a:rPr lang="ja-JP" altLang="en-US"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　　└</a:t>
                      </a:r>
                      <a:r>
                        <a:rPr lang="en-US" altLang="ja-JP"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IG</a:t>
                      </a:r>
                      <a:r>
                        <a:rPr lang="ja-JP" altLang="en-US"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：フィード、ストーリーズ 各</a:t>
                      </a:r>
                      <a:r>
                        <a:rPr lang="en-US" altLang="ja-JP"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1</a:t>
                      </a:r>
                      <a:r>
                        <a:rPr lang="ja-JP" altLang="en-US"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回</a:t>
                      </a:r>
                      <a:endParaRPr lang="en-US" altLang="ja-JP"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endParaRPr>
                    </a:p>
                    <a:p>
                      <a:pPr marL="0" marR="0" lvl="0" indent="0" algn="l" rtl="0">
                        <a:lnSpc>
                          <a:spcPct val="100000"/>
                        </a:lnSpc>
                        <a:spcBef>
                          <a:spcPts val="0"/>
                        </a:spcBef>
                        <a:spcAft>
                          <a:spcPts val="0"/>
                        </a:spcAft>
                        <a:buClr>
                          <a:schemeClr val="dk1"/>
                        </a:buClr>
                        <a:buSzPts val="800"/>
                        <a:buFont typeface="Meiryo"/>
                        <a:buNone/>
                      </a:pPr>
                      <a:r>
                        <a:rPr lang="ja-JP" altLang="en-US"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　　└</a:t>
                      </a:r>
                      <a:r>
                        <a:rPr lang="en-US" altLang="ja-JP"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X  </a:t>
                      </a:r>
                      <a:r>
                        <a:rPr lang="ja-JP" altLang="en-US"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：投稿</a:t>
                      </a:r>
                      <a:r>
                        <a:rPr lang="en-US" altLang="ja-JP"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1</a:t>
                      </a:r>
                      <a:r>
                        <a:rPr lang="ja-JP" altLang="en-US"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回</a:t>
                      </a:r>
                      <a:endParaRPr lang="en-US" altLang="ja-JP"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endParaRPr>
                    </a:p>
                    <a:p>
                      <a:pPr marL="0" marR="0" lvl="0" indent="0" algn="l" rtl="0">
                        <a:lnSpc>
                          <a:spcPct val="100000"/>
                        </a:lnSpc>
                        <a:spcBef>
                          <a:spcPts val="0"/>
                        </a:spcBef>
                        <a:spcAft>
                          <a:spcPts val="0"/>
                        </a:spcAft>
                        <a:buClr>
                          <a:schemeClr val="dk1"/>
                        </a:buClr>
                        <a:buSzPts val="800"/>
                        <a:buFont typeface="Meiryo"/>
                        <a:buNone/>
                      </a:pPr>
                      <a:r>
                        <a:rPr lang="ja-JP" altLang="en-US"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・投稿コンテンツをもとにした記事制作、掲載</a:t>
                      </a:r>
                      <a:endParaRPr lang="en-US" altLang="ja-JP"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endParaRPr>
                    </a:p>
                  </a:txBody>
                  <a:tcPr marL="101725" marR="101725" marT="48825" marB="48825"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lgn="ctr">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1"/>
                  </a:ext>
                </a:extLst>
              </a:tr>
              <a:tr h="370283">
                <a:tc rowSpan="2">
                  <a:txBody>
                    <a:bodyPr/>
                    <a:lstStyle/>
                    <a:p>
                      <a:pPr marL="0" marR="0" lvl="0" indent="0" algn="ctr" rtl="0">
                        <a:lnSpc>
                          <a:spcPct val="100000"/>
                        </a:lnSpc>
                        <a:spcBef>
                          <a:spcPts val="0"/>
                        </a:spcBef>
                        <a:spcAft>
                          <a:spcPts val="0"/>
                        </a:spcAft>
                        <a:buClr>
                          <a:schemeClr val="dk1"/>
                        </a:buClr>
                        <a:buSzPts val="800"/>
                        <a:buFont typeface="Meiryo"/>
                        <a:buNone/>
                      </a:pPr>
                      <a:r>
                        <a:rPr lang="ja-JP" altLang="ja-JP"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掲載料金</a:t>
                      </a:r>
                      <a:endParaRPr lang="en-US" altLang="ja-JP"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lgn="ctr">
                      <a:solidFill>
                        <a:srgbClr val="AEABAB"/>
                      </a:solidFill>
                      <a:prstDash val="solid"/>
                      <a:round/>
                      <a:headEnd type="none" w="sm" len="sm"/>
                      <a:tailEnd type="none" w="sm" len="sm"/>
                    </a:lnR>
                    <a:lnT w="9525" cap="flat" cmpd="sng" algn="ctr">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defTabSz="914400" rtl="0" eaLnBrk="1" fontAlgn="auto" latinLnBrk="0" hangingPunct="1">
                        <a:lnSpc>
                          <a:spcPct val="100000"/>
                        </a:lnSpc>
                        <a:spcBef>
                          <a:spcPts val="0"/>
                        </a:spcBef>
                        <a:spcAft>
                          <a:spcPts val="0"/>
                        </a:spcAft>
                        <a:buClr>
                          <a:srgbClr val="000000"/>
                        </a:buClr>
                        <a:buSzPts val="800"/>
                        <a:buFont typeface="Meiryo"/>
                        <a:buNone/>
                        <a:tabLst/>
                        <a:defRPr/>
                      </a:pPr>
                      <a:r>
                        <a:rPr kumimoji="0" lang="ja-JP" altLang="en-US" sz="900" b="0" i="0" u="none" strike="noStrike" kern="0" cap="none" spc="0" normalizeH="0" baseline="0" noProof="0" dirty="0">
                          <a:ln>
                            <a:noFill/>
                          </a:ln>
                          <a:solidFill>
                            <a:srgbClr val="3F3F3F"/>
                          </a:solidFill>
                          <a:effectLst/>
                          <a:uLnTx/>
                          <a:uFillTx/>
                          <a:latin typeface="メイリオ" panose="020B0604030504040204" pitchFamily="50" charset="-128"/>
                          <a:ea typeface="メイリオ" panose="020B0604030504040204" pitchFamily="50" charset="-128"/>
                          <a:cs typeface="Arial"/>
                          <a:sym typeface="Arial"/>
                        </a:rPr>
                        <a:t>アサイン費　フォロワー単価：</a:t>
                      </a:r>
                      <a:r>
                        <a:rPr kumimoji="0" lang="en-US" altLang="ja-JP" sz="900" b="0" i="0" u="none" strike="noStrike" kern="0" cap="none" spc="0" normalizeH="0" baseline="0" noProof="0" dirty="0">
                          <a:ln>
                            <a:noFill/>
                          </a:ln>
                          <a:solidFill>
                            <a:srgbClr val="3F3F3F"/>
                          </a:solidFill>
                          <a:effectLst/>
                          <a:uLnTx/>
                          <a:uFillTx/>
                          <a:latin typeface="メイリオ" panose="020B0604030504040204" pitchFamily="50" charset="-128"/>
                          <a:ea typeface="メイリオ" panose="020B0604030504040204" pitchFamily="50" charset="-128"/>
                          <a:cs typeface="Arial"/>
                          <a:sym typeface="Arial"/>
                        </a:rPr>
                        <a:t>3</a:t>
                      </a:r>
                      <a:r>
                        <a:rPr kumimoji="0" lang="ja-JP" altLang="en-US" sz="900" b="0" i="0" u="none" strike="noStrike" kern="0" cap="none" spc="0" normalizeH="0" baseline="0" noProof="0" dirty="0">
                          <a:ln>
                            <a:noFill/>
                          </a:ln>
                          <a:solidFill>
                            <a:srgbClr val="3F3F3F"/>
                          </a:solidFill>
                          <a:effectLst/>
                          <a:uLnTx/>
                          <a:uFillTx/>
                          <a:latin typeface="メイリオ" panose="020B0604030504040204" pitchFamily="50" charset="-128"/>
                          <a:ea typeface="メイリオ" panose="020B0604030504040204" pitchFamily="50" charset="-128"/>
                          <a:cs typeface="Arial"/>
                          <a:sym typeface="Arial"/>
                        </a:rPr>
                        <a:t>円～（ネット）</a:t>
                      </a:r>
                    </a:p>
                    <a:p>
                      <a:pPr marL="0" marR="0" lvl="0" indent="0" algn="l" defTabSz="914400" rtl="0" eaLnBrk="1" fontAlgn="auto" latinLnBrk="0" hangingPunct="1">
                        <a:lnSpc>
                          <a:spcPct val="100000"/>
                        </a:lnSpc>
                        <a:spcBef>
                          <a:spcPts val="0"/>
                        </a:spcBef>
                        <a:spcAft>
                          <a:spcPts val="0"/>
                        </a:spcAft>
                        <a:buClr>
                          <a:srgbClr val="000000"/>
                        </a:buClr>
                        <a:buSzPts val="800"/>
                        <a:buFont typeface="Meiryo"/>
                        <a:buNone/>
                        <a:tabLst/>
                        <a:defRPr/>
                      </a:pPr>
                      <a:r>
                        <a:rPr kumimoji="0" lang="en-US" altLang="ja-JP" sz="900" b="0" i="0" u="none" strike="noStrike" kern="0" cap="none" spc="0" normalizeH="0" baseline="0" noProof="0" dirty="0">
                          <a:ln>
                            <a:noFill/>
                          </a:ln>
                          <a:solidFill>
                            <a:srgbClr val="3F3F3F"/>
                          </a:solidFill>
                          <a:effectLst/>
                          <a:uLnTx/>
                          <a:uFillTx/>
                          <a:latin typeface="メイリオ" panose="020B0604030504040204" pitchFamily="50" charset="-128"/>
                          <a:ea typeface="メイリオ" panose="020B0604030504040204" pitchFamily="50" charset="-128"/>
                          <a:cs typeface="Arial"/>
                          <a:sym typeface="Arial"/>
                        </a:rPr>
                        <a:t>※</a:t>
                      </a:r>
                      <a:r>
                        <a:rPr kumimoji="0" lang="ja-JP" altLang="en-US" sz="900" b="0" i="0" u="none" strike="noStrike" kern="0" cap="none" spc="0" normalizeH="0" baseline="0" noProof="0" dirty="0">
                          <a:ln>
                            <a:noFill/>
                          </a:ln>
                          <a:solidFill>
                            <a:srgbClr val="3F3F3F"/>
                          </a:solidFill>
                          <a:effectLst/>
                          <a:uLnTx/>
                          <a:uFillTx/>
                          <a:latin typeface="メイリオ" panose="020B0604030504040204" pitchFamily="50" charset="-128"/>
                          <a:ea typeface="メイリオ" panose="020B0604030504040204" pitchFamily="50" charset="-128"/>
                          <a:cs typeface="Arial"/>
                          <a:sym typeface="Arial"/>
                        </a:rPr>
                        <a:t>最低出稿金額 </a:t>
                      </a:r>
                      <a:r>
                        <a:rPr kumimoji="0" lang="en-US" altLang="ja-JP" sz="900" b="0" i="0" u="none" strike="noStrike" kern="0" cap="none" spc="0" normalizeH="0" baseline="0" noProof="0" dirty="0">
                          <a:ln>
                            <a:noFill/>
                          </a:ln>
                          <a:solidFill>
                            <a:srgbClr val="3F3F3F"/>
                          </a:solidFill>
                          <a:effectLst/>
                          <a:uLnTx/>
                          <a:uFillTx/>
                          <a:latin typeface="メイリオ" panose="020B0604030504040204" pitchFamily="50" charset="-128"/>
                          <a:ea typeface="メイリオ" panose="020B0604030504040204" pitchFamily="50" charset="-128"/>
                          <a:cs typeface="Arial"/>
                          <a:sym typeface="Arial"/>
                        </a:rPr>
                        <a:t>20</a:t>
                      </a:r>
                      <a:r>
                        <a:rPr kumimoji="0" lang="ja-JP" altLang="en-US" sz="900" b="0" i="0" u="none" strike="noStrike" kern="0" cap="none" spc="0" normalizeH="0" baseline="0" noProof="0" dirty="0">
                          <a:ln>
                            <a:noFill/>
                          </a:ln>
                          <a:solidFill>
                            <a:srgbClr val="3F3F3F"/>
                          </a:solidFill>
                          <a:effectLst/>
                          <a:uLnTx/>
                          <a:uFillTx/>
                          <a:latin typeface="メイリオ" panose="020B0604030504040204" pitchFamily="50" charset="-128"/>
                          <a:ea typeface="メイリオ" panose="020B0604030504040204" pitchFamily="50" charset="-128"/>
                          <a:cs typeface="Arial"/>
                          <a:sym typeface="Arial"/>
                        </a:rPr>
                        <a:t>万円～（ネット）</a:t>
                      </a:r>
                      <a:r>
                        <a:rPr lang="ja-JP"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　</a:t>
                      </a:r>
                      <a:r>
                        <a:rPr lang="en-US" altLang="ja-JP"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a:t>
                      </a:r>
                      <a:r>
                        <a:rPr lang="ja-JP" altLang="en-US"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まとめ記事への二次利用費含む</a:t>
                      </a:r>
                      <a:endParaRPr sz="1600" u="none" strike="noStrike" cap="none" dirty="0">
                        <a:solidFill>
                          <a:srgbClr val="3F3F3F"/>
                        </a:solidFill>
                        <a:latin typeface="メイリオ" panose="020B0604030504040204" pitchFamily="50" charset="-128"/>
                        <a:ea typeface="メイリオ" panose="020B0604030504040204" pitchFamily="50" charset="-128"/>
                        <a:cs typeface="Arial"/>
                        <a:sym typeface="Arial"/>
                      </a:endParaRPr>
                    </a:p>
                  </a:txBody>
                  <a:tcPr marL="101725" marR="101725" marT="48825" marB="48825" anchor="ctr">
                    <a:lnL w="9525" cap="flat" cmpd="sng" algn="ctr">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lgn="ctr">
                      <a:solidFill>
                        <a:srgbClr val="AEABAB"/>
                      </a:solidFill>
                      <a:prstDash val="solid"/>
                      <a:round/>
                      <a:headEnd type="none" w="sm" len="sm"/>
                      <a:tailEnd type="none" w="sm" len="sm"/>
                    </a:lnT>
                    <a:lnB w="9525" cap="flat" cmpd="sng" algn="ctr">
                      <a:solidFill>
                        <a:srgbClr val="AEABAB"/>
                      </a:solidFill>
                      <a:prstDash val="solid"/>
                      <a:round/>
                      <a:headEnd type="none" w="sm" len="sm"/>
                      <a:tailEnd type="none" w="sm" len="sm"/>
                    </a:lnB>
                  </a:tcPr>
                </a:tc>
                <a:tc hMerge="1">
                  <a:txBody>
                    <a:bodyPr/>
                    <a:lstStyle/>
                    <a:p>
                      <a:pPr marL="0" marR="0" lvl="0" indent="0" algn="ctr" rtl="0">
                        <a:lnSpc>
                          <a:spcPct val="100000"/>
                        </a:lnSpc>
                        <a:spcBef>
                          <a:spcPts val="0"/>
                        </a:spcBef>
                        <a:spcAft>
                          <a:spcPts val="0"/>
                        </a:spcAft>
                        <a:buClr>
                          <a:schemeClr val="dk1"/>
                        </a:buClr>
                        <a:buSzPts val="800"/>
                        <a:buFont typeface="Meiryo"/>
                        <a:buNone/>
                      </a:pPr>
                      <a:endParaRPr lang="ja-JP" altLang="en-US" sz="9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endParaRPr>
                    </a:p>
                  </a:txBody>
                  <a:tcPr marL="101725" marR="101725" marT="48825" marB="48825" anchor="ctr">
                    <a:lnL w="9525" cap="flat" cmpd="sng" algn="ctr">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lgn="ctr">
                      <a:solidFill>
                        <a:srgbClr val="AEABAB"/>
                      </a:solidFill>
                      <a:prstDash val="solid"/>
                      <a:round/>
                      <a:headEnd type="none" w="sm" len="sm"/>
                      <a:tailEnd type="none" w="sm" len="sm"/>
                    </a:lnB>
                  </a:tcPr>
                </a:tc>
                <a:extLst>
                  <a:ext uri="{0D108BD9-81ED-4DB2-BD59-A6C34878D82A}">
                    <a16:rowId xmlns:a16="http://schemas.microsoft.com/office/drawing/2014/main" val="10003"/>
                  </a:ext>
                </a:extLst>
              </a:tr>
              <a:tr h="370283">
                <a:tc vMerge="1">
                  <a:txBody>
                    <a:bodyPr/>
                    <a:lstStyle/>
                    <a:p>
                      <a:pPr marL="0" marR="0" lvl="0" indent="0" algn="ctr" rtl="0">
                        <a:lnSpc>
                          <a:spcPct val="100000"/>
                        </a:lnSpc>
                        <a:spcBef>
                          <a:spcPts val="0"/>
                        </a:spcBef>
                        <a:spcAft>
                          <a:spcPts val="0"/>
                        </a:spcAft>
                        <a:buClr>
                          <a:schemeClr val="dk1"/>
                        </a:buClr>
                        <a:buSzPts val="800"/>
                        <a:buFont typeface="Meiryo"/>
                        <a:buNone/>
                      </a:pPr>
                      <a:endParaRPr lang="en-US" altLang="ja-JP" sz="9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lgn="ctr">
                      <a:solidFill>
                        <a:srgbClr val="AEABAB"/>
                      </a:solidFill>
                      <a:prstDash val="solid"/>
                      <a:round/>
                      <a:headEnd type="none" w="sm" len="sm"/>
                      <a:tailEnd type="none" w="sm" len="sm"/>
                    </a:lnR>
                    <a:lnT w="9525" cap="flat" cmpd="sng" algn="ctr">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a:txBody>
                    <a:bodyPr/>
                    <a:lstStyle/>
                    <a:p>
                      <a:pPr marL="0" marR="0" lvl="0" indent="0" algn="l" rtl="0">
                        <a:lnSpc>
                          <a:spcPct val="100000"/>
                        </a:lnSpc>
                        <a:spcBef>
                          <a:spcPts val="0"/>
                        </a:spcBef>
                        <a:spcAft>
                          <a:spcPts val="0"/>
                        </a:spcAft>
                        <a:buClr>
                          <a:schemeClr val="dk1"/>
                        </a:buClr>
                        <a:buSzPts val="800"/>
                        <a:buFont typeface="Meiryo"/>
                        <a:buNone/>
                      </a:pPr>
                      <a:r>
                        <a:rPr lang="ja-JP" altLang="en-US"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記事広告　</a:t>
                      </a:r>
                      <a:r>
                        <a:rPr lang="en-US" altLang="ja-JP"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5,000</a:t>
                      </a:r>
                      <a:r>
                        <a:rPr lang="ja-JP"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PV</a:t>
                      </a:r>
                      <a:r>
                        <a:rPr lang="ja-JP" altLang="en-US"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想定</a:t>
                      </a:r>
                      <a:r>
                        <a:rPr lang="ja-JP"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a:t>
                      </a:r>
                      <a:r>
                        <a:rPr lang="en-US" altLang="ja-JP"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2</a:t>
                      </a:r>
                      <a:r>
                        <a:rPr lang="ja-JP"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週間）　　</a:t>
                      </a:r>
                      <a:endParaRPr sz="1600" u="none" strike="noStrike" cap="none" dirty="0">
                        <a:solidFill>
                          <a:srgbClr val="3F3F3F"/>
                        </a:solidFill>
                        <a:latin typeface="メイリオ" panose="020B0604030504040204" pitchFamily="50" charset="-128"/>
                        <a:ea typeface="メイリオ" panose="020B0604030504040204" pitchFamily="50" charset="-128"/>
                        <a:cs typeface="Arial"/>
                        <a:sym typeface="Arial"/>
                      </a:endParaRPr>
                    </a:p>
                  </a:txBody>
                  <a:tcPr marL="101725" marR="101725" marT="48825" marB="48825" anchor="ctr">
                    <a:lnL w="9525" cap="flat" cmpd="sng" algn="ctr">
                      <a:solidFill>
                        <a:srgbClr val="AEABAB"/>
                      </a:solidFill>
                      <a:prstDash val="solid"/>
                      <a:round/>
                      <a:headEnd type="none" w="sm" len="sm"/>
                      <a:tailEnd type="none" w="sm" len="sm"/>
                    </a:lnL>
                    <a:lnR w="9525" cap="flat" cmpd="sng" algn="ctr">
                      <a:solidFill>
                        <a:srgbClr val="AEABAB"/>
                      </a:solidFill>
                      <a:prstDash val="solid"/>
                      <a:round/>
                      <a:headEnd type="none" w="sm" len="sm"/>
                      <a:tailEnd type="none" w="sm" len="sm"/>
                    </a:lnR>
                    <a:lnT w="9525" cap="flat" cmpd="sng" algn="ctr">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800"/>
                        <a:buFont typeface="Meiryo"/>
                        <a:buNone/>
                      </a:pPr>
                      <a:r>
                        <a:rPr lang="ja-JP" altLang="en-US"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　</a:t>
                      </a:r>
                      <a:r>
                        <a:rPr lang="en-US" altLang="ja-JP"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500,000</a:t>
                      </a:r>
                      <a:r>
                        <a:rPr lang="ja-JP" altLang="en-US"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円</a:t>
                      </a:r>
                      <a:endParaRPr lang="en-US" altLang="ja-JP"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endParaRPr>
                    </a:p>
                    <a:p>
                      <a:pPr marL="0" marR="0" lvl="0" indent="0" algn="ctr" rtl="0">
                        <a:lnSpc>
                          <a:spcPct val="100000"/>
                        </a:lnSpc>
                        <a:spcBef>
                          <a:spcPts val="0"/>
                        </a:spcBef>
                        <a:spcAft>
                          <a:spcPts val="0"/>
                        </a:spcAft>
                        <a:buClr>
                          <a:schemeClr val="dk1"/>
                        </a:buClr>
                        <a:buSzPts val="800"/>
                        <a:buFont typeface="Meiryo"/>
                        <a:buNone/>
                      </a:pPr>
                      <a:r>
                        <a:rPr lang="ja-JP" altLang="en-US"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＋上記アサイン費</a:t>
                      </a:r>
                    </a:p>
                  </a:txBody>
                  <a:tcPr marL="101725" marR="101725" marT="48825" marB="48825" anchor="ctr">
                    <a:lnL w="9525" cap="flat" cmpd="sng" algn="ctr">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lgn="ctr">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extLst>
                  <a:ext uri="{0D108BD9-81ED-4DB2-BD59-A6C34878D82A}">
                    <a16:rowId xmlns:a16="http://schemas.microsoft.com/office/drawing/2014/main" val="2577665593"/>
                  </a:ext>
                </a:extLst>
              </a:tr>
              <a:tr h="370283">
                <a:tc>
                  <a:txBody>
                    <a:bodyPr/>
                    <a:lstStyle/>
                    <a:p>
                      <a:pPr marL="0" marR="0" lvl="0" indent="0" algn="ctr" rtl="0">
                        <a:lnSpc>
                          <a:spcPct val="100000"/>
                        </a:lnSpc>
                        <a:spcBef>
                          <a:spcPts val="0"/>
                        </a:spcBef>
                        <a:spcAft>
                          <a:spcPts val="0"/>
                        </a:spcAft>
                        <a:buClr>
                          <a:schemeClr val="dk1"/>
                        </a:buClr>
                        <a:buSzPts val="800"/>
                        <a:buFont typeface="Meiryo"/>
                        <a:buNone/>
                      </a:pPr>
                      <a:r>
                        <a:rPr lang="ja-JP" sz="900" dirty="0">
                          <a:solidFill>
                            <a:srgbClr val="3F3F3F"/>
                          </a:solidFill>
                          <a:latin typeface="メイリオ" panose="020B0604030504040204" pitchFamily="50" charset="-128"/>
                          <a:ea typeface="メイリオ" panose="020B0604030504040204" pitchFamily="50" charset="-128"/>
                          <a:cs typeface="Arial"/>
                          <a:sym typeface="Arial"/>
                        </a:rPr>
                        <a:t>レポート</a:t>
                      </a:r>
                      <a:endParaRPr sz="900" dirty="0">
                        <a:solidFill>
                          <a:srgbClr val="3F3F3F"/>
                        </a:solidFill>
                        <a:latin typeface="メイリオ" panose="020B0604030504040204" pitchFamily="50" charset="-128"/>
                        <a:ea typeface="メイリオ" panose="020B0604030504040204" pitchFamily="50"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lgn="ctr">
                      <a:solidFill>
                        <a:srgbClr val="AEABAB"/>
                      </a:solidFill>
                      <a:prstDash val="solid"/>
                      <a:round/>
                      <a:headEnd type="none" w="sm" len="sm"/>
                      <a:tailEnd type="none" w="sm" len="sm"/>
                    </a:lnR>
                    <a:lnT w="9525" cap="flat" cmpd="sng" algn="ctr">
                      <a:solidFill>
                        <a:srgbClr val="AEABAB"/>
                      </a:solidFill>
                      <a:prstDash val="solid"/>
                      <a:round/>
                      <a:headEnd type="none" w="sm" len="sm"/>
                      <a:tailEnd type="none" w="sm" len="sm"/>
                    </a:lnT>
                    <a:lnB w="9525" cap="flat" cmpd="sng" algn="ctr">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chemeClr val="dk1"/>
                        </a:buClr>
                        <a:buSzPts val="900"/>
                        <a:buFont typeface="Meiryo"/>
                        <a:buNone/>
                      </a:pPr>
                      <a:r>
                        <a:rPr lang="en-US" altLang="ja-JP" sz="900" dirty="0">
                          <a:solidFill>
                            <a:srgbClr val="3F3F3F"/>
                          </a:solidFill>
                          <a:latin typeface="メイリオ" panose="020B0604030504040204" pitchFamily="50" charset="-128"/>
                          <a:ea typeface="メイリオ" panose="020B0604030504040204" pitchFamily="50" charset="-128"/>
                          <a:cs typeface="Arial"/>
                          <a:sym typeface="Arial"/>
                        </a:rPr>
                        <a:t>【SNS</a:t>
                      </a:r>
                      <a:r>
                        <a:rPr lang="ja-JP" altLang="en-US" sz="900" dirty="0">
                          <a:solidFill>
                            <a:srgbClr val="3F3F3F"/>
                          </a:solidFill>
                          <a:latin typeface="メイリオ" panose="020B0604030504040204" pitchFamily="50" charset="-128"/>
                          <a:ea typeface="メイリオ" panose="020B0604030504040204" pitchFamily="50" charset="-128"/>
                          <a:cs typeface="Arial"/>
                          <a:sym typeface="Arial"/>
                        </a:rPr>
                        <a:t>投稿</a:t>
                      </a:r>
                      <a:r>
                        <a:rPr lang="en-US" altLang="ja-JP" sz="900" dirty="0">
                          <a:solidFill>
                            <a:srgbClr val="3F3F3F"/>
                          </a:solidFill>
                          <a:latin typeface="メイリオ" panose="020B0604030504040204" pitchFamily="50" charset="-128"/>
                          <a:ea typeface="メイリオ" panose="020B0604030504040204" pitchFamily="50" charset="-128"/>
                          <a:cs typeface="Arial"/>
                          <a:sym typeface="Arial"/>
                        </a:rPr>
                        <a:t>】</a:t>
                      </a:r>
                      <a:r>
                        <a:rPr lang="ja-JP" altLang="en-US" sz="900" dirty="0">
                          <a:solidFill>
                            <a:srgbClr val="3F3F3F"/>
                          </a:solidFill>
                          <a:latin typeface="メイリオ" panose="020B0604030504040204" pitchFamily="50" charset="-128"/>
                          <a:ea typeface="メイリオ" panose="020B0604030504040204" pitchFamily="50" charset="-128"/>
                          <a:cs typeface="Arial"/>
                          <a:sym typeface="Arial"/>
                        </a:rPr>
                        <a:t>投稿インサイト</a:t>
                      </a:r>
                      <a:endParaRPr lang="en-US" altLang="ja-JP" sz="900" dirty="0">
                        <a:solidFill>
                          <a:srgbClr val="3F3F3F"/>
                        </a:solidFill>
                        <a:latin typeface="メイリオ" panose="020B0604030504040204" pitchFamily="50" charset="-128"/>
                        <a:ea typeface="メイリオ" panose="020B0604030504040204" pitchFamily="50" charset="-128"/>
                        <a:cs typeface="Arial"/>
                        <a:sym typeface="Arial"/>
                      </a:endParaRPr>
                    </a:p>
                    <a:p>
                      <a:pPr marL="0" marR="0" lvl="0" indent="0" algn="l" rtl="0">
                        <a:lnSpc>
                          <a:spcPct val="100000"/>
                        </a:lnSpc>
                        <a:spcBef>
                          <a:spcPts val="0"/>
                        </a:spcBef>
                        <a:spcAft>
                          <a:spcPts val="0"/>
                        </a:spcAft>
                        <a:buClr>
                          <a:schemeClr val="dk1"/>
                        </a:buClr>
                        <a:buSzPts val="900"/>
                        <a:buFont typeface="Meiryo"/>
                        <a:buNone/>
                      </a:pPr>
                      <a:r>
                        <a:rPr lang="en-US" altLang="ja-JP" sz="900" dirty="0">
                          <a:solidFill>
                            <a:srgbClr val="3F3F3F"/>
                          </a:solidFill>
                          <a:latin typeface="メイリオ" panose="020B0604030504040204" pitchFamily="50" charset="-128"/>
                          <a:ea typeface="メイリオ" panose="020B0604030504040204" pitchFamily="50" charset="-128"/>
                          <a:cs typeface="Arial"/>
                          <a:sym typeface="Arial"/>
                        </a:rPr>
                        <a:t>【</a:t>
                      </a:r>
                      <a:r>
                        <a:rPr lang="ja-JP" altLang="en-US" sz="900" dirty="0">
                          <a:solidFill>
                            <a:srgbClr val="3F3F3F"/>
                          </a:solidFill>
                          <a:latin typeface="メイリオ" panose="020B0604030504040204" pitchFamily="50" charset="-128"/>
                          <a:ea typeface="メイリオ" panose="020B0604030504040204" pitchFamily="50" charset="-128"/>
                          <a:cs typeface="Arial"/>
                          <a:sym typeface="Arial"/>
                        </a:rPr>
                        <a:t>まとめ記事</a:t>
                      </a:r>
                      <a:r>
                        <a:rPr lang="en-US" altLang="ja-JP" sz="900" dirty="0">
                          <a:solidFill>
                            <a:srgbClr val="3F3F3F"/>
                          </a:solidFill>
                          <a:latin typeface="メイリオ" panose="020B0604030504040204" pitchFamily="50" charset="-128"/>
                          <a:ea typeface="メイリオ" panose="020B0604030504040204" pitchFamily="50" charset="-128"/>
                          <a:cs typeface="Arial"/>
                          <a:sym typeface="Arial"/>
                        </a:rPr>
                        <a:t>】</a:t>
                      </a:r>
                      <a:r>
                        <a:rPr lang="ja-JP" sz="900" dirty="0">
                          <a:solidFill>
                            <a:srgbClr val="3F3F3F"/>
                          </a:solidFill>
                          <a:latin typeface="メイリオ" panose="020B0604030504040204" pitchFamily="50" charset="-128"/>
                          <a:ea typeface="メイリオ" panose="020B0604030504040204" pitchFamily="50" charset="-128"/>
                          <a:cs typeface="Arial"/>
                          <a:sym typeface="Arial"/>
                        </a:rPr>
                        <a:t>PV、平均滞在時間、クリック、CTR、総評レビュー</a:t>
                      </a:r>
                      <a:endParaRPr lang="en-US" altLang="ja-JP" sz="900" dirty="0">
                        <a:solidFill>
                          <a:srgbClr val="3F3F3F"/>
                        </a:solidFill>
                        <a:latin typeface="メイリオ" panose="020B0604030504040204" pitchFamily="50" charset="-128"/>
                        <a:ea typeface="メイリオ" panose="020B0604030504040204" pitchFamily="50" charset="-128"/>
                        <a:cs typeface="Arial"/>
                        <a:sym typeface="Arial"/>
                      </a:endParaRPr>
                    </a:p>
                  </a:txBody>
                  <a:tcPr marL="90000" marR="90000" marT="43200" marB="43200" anchor="ctr">
                    <a:lnL w="9525" cap="flat" cmpd="sng" algn="ctr">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lgn="ctr">
                      <a:solidFill>
                        <a:srgbClr val="AEABAB"/>
                      </a:solidFill>
                      <a:prstDash val="solid"/>
                      <a:round/>
                      <a:headEnd type="none" w="sm" len="sm"/>
                      <a:tailEnd type="none" w="sm" len="sm"/>
                    </a:lnT>
                    <a:lnB w="9525" cap="flat" cmpd="sng" algn="ctr">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7"/>
                  </a:ext>
                </a:extLst>
              </a:tr>
              <a:tr h="445600">
                <a:tc>
                  <a:txBody>
                    <a:bodyPr/>
                    <a:lstStyle/>
                    <a:p>
                      <a:pPr marL="0" marR="0" lvl="0" indent="0" algn="ctr" rtl="0">
                        <a:lnSpc>
                          <a:spcPct val="100000"/>
                        </a:lnSpc>
                        <a:spcBef>
                          <a:spcPts val="0"/>
                        </a:spcBef>
                        <a:spcAft>
                          <a:spcPts val="0"/>
                        </a:spcAft>
                        <a:buClr>
                          <a:schemeClr val="dk1"/>
                        </a:buClr>
                        <a:buSzPts val="800"/>
                        <a:buFont typeface="Meiryo"/>
                        <a:buNone/>
                      </a:pPr>
                      <a:r>
                        <a:rPr lang="ja-JP" altLang="en-US"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記事構成</a:t>
                      </a:r>
                      <a:endParaRPr sz="1600" u="none" strike="noStrike" cap="none" dirty="0">
                        <a:solidFill>
                          <a:srgbClr val="3F3F3F"/>
                        </a:solidFill>
                        <a:latin typeface="メイリオ" panose="020B0604030504040204" pitchFamily="50" charset="-128"/>
                        <a:ea typeface="メイリオ" panose="020B0604030504040204" pitchFamily="50"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lgn="ctr">
                      <a:solidFill>
                        <a:srgbClr val="AEABAB"/>
                      </a:solidFill>
                      <a:prstDash val="solid"/>
                      <a:round/>
                      <a:headEnd type="none" w="sm" len="sm"/>
                      <a:tailEnd type="none" w="sm" len="sm"/>
                    </a:lnR>
                    <a:lnT w="9525" cap="flat" cmpd="sng" algn="ctr">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chemeClr val="dk1"/>
                        </a:buClr>
                        <a:buSzPts val="800"/>
                        <a:buFont typeface="Meiryo"/>
                        <a:buNone/>
                      </a:pPr>
                      <a:r>
                        <a:rPr lang="ja-JP" altLang="en-US"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ご本人の商品体験ストーリーまたは架空ストーリー</a:t>
                      </a:r>
                      <a:br>
                        <a:rPr lang="en-US" altLang="ja-JP"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br>
                      <a:r>
                        <a:rPr lang="en-US" altLang="ja-JP"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a:t>
                      </a:r>
                      <a:r>
                        <a:rPr lang="ja-JP" altLang="en-US"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事前打ち合わせのみ・構成案提出なし、初稿プレビューにてご確認</a:t>
                      </a:r>
                    </a:p>
                  </a:txBody>
                  <a:tcPr marL="90000" marR="90000" marT="43200" marB="43200" anchor="ctr">
                    <a:lnL w="9525" cap="flat" cmpd="sng" algn="ctr">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lgn="ctr">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7605638"/>
                  </a:ext>
                </a:extLst>
              </a:tr>
            </a:tbl>
          </a:graphicData>
        </a:graphic>
      </p:graphicFrame>
      <p:pic>
        <p:nvPicPr>
          <p:cNvPr id="28" name="図 27" descr="ダイアグラム&#10;&#10;AI 生成コンテンツは誤りを含む可能性があります。">
            <a:extLst>
              <a:ext uri="{FF2B5EF4-FFF2-40B4-BE49-F238E27FC236}">
                <a16:creationId xmlns:a16="http://schemas.microsoft.com/office/drawing/2014/main" id="{1DC9769B-8749-08A5-AB7E-EE573D08FF3C}"/>
              </a:ext>
            </a:extLst>
          </p:cNvPr>
          <p:cNvPicPr>
            <a:picLocks noChangeAspect="1"/>
          </p:cNvPicPr>
          <p:nvPr/>
        </p:nvPicPr>
        <p:blipFill>
          <a:blip r:embed="rId2"/>
          <a:srcRect t="11414" b="9739"/>
          <a:stretch>
            <a:fillRect/>
          </a:stretch>
        </p:blipFill>
        <p:spPr>
          <a:xfrm>
            <a:off x="2231250" y="1737159"/>
            <a:ext cx="1262025" cy="2154677"/>
          </a:xfrm>
          <a:prstGeom prst="rect">
            <a:avLst/>
          </a:prstGeom>
          <a:effectLst>
            <a:outerShdw blurRad="50800" dist="38100" dir="2700000" algn="tl" rotWithShape="0">
              <a:prstClr val="black">
                <a:alpha val="40000"/>
              </a:prstClr>
            </a:outerShdw>
          </a:effectLst>
        </p:spPr>
      </p:pic>
      <p:sp>
        <p:nvSpPr>
          <p:cNvPr id="29" name="Google Shape;473;p17">
            <a:extLst>
              <a:ext uri="{FF2B5EF4-FFF2-40B4-BE49-F238E27FC236}">
                <a16:creationId xmlns:a16="http://schemas.microsoft.com/office/drawing/2014/main" id="{7F38120C-8A60-B88B-ACEC-C420C455A958}"/>
              </a:ext>
            </a:extLst>
          </p:cNvPr>
          <p:cNvSpPr/>
          <p:nvPr/>
        </p:nvSpPr>
        <p:spPr>
          <a:xfrm>
            <a:off x="2289245" y="1425333"/>
            <a:ext cx="1082400" cy="216000"/>
          </a:xfrm>
          <a:prstGeom prst="rect">
            <a:avLst/>
          </a:prstGeom>
          <a:solidFill>
            <a:srgbClr val="F89D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altLang="ja-JP" sz="900" b="0" i="0" u="none" strike="noStrike" cap="none" dirty="0">
                <a:solidFill>
                  <a:schemeClr val="lt1"/>
                </a:solidFill>
                <a:latin typeface="メイリオ" panose="020B0604030504040204" pitchFamily="50" charset="-128"/>
                <a:ea typeface="メイリオ" panose="020B0604030504040204" pitchFamily="50" charset="-128"/>
                <a:sym typeface="Arial"/>
              </a:rPr>
              <a:t>SNS</a:t>
            </a:r>
            <a:r>
              <a:rPr lang="ja-JP" altLang="en-US" sz="900" b="0" i="0" u="none" strike="noStrike" cap="none" dirty="0">
                <a:solidFill>
                  <a:schemeClr val="lt1"/>
                </a:solidFill>
                <a:latin typeface="メイリオ" panose="020B0604030504040204" pitchFamily="50" charset="-128"/>
                <a:ea typeface="メイリオ" panose="020B0604030504040204" pitchFamily="50" charset="-128"/>
                <a:sym typeface="Arial"/>
              </a:rPr>
              <a:t>投稿</a:t>
            </a:r>
            <a:endParaRPr sz="900" b="0" i="0" u="none" strike="noStrike" cap="none" dirty="0">
              <a:solidFill>
                <a:schemeClr val="lt1"/>
              </a:solidFill>
              <a:latin typeface="メイリオ" panose="020B0604030504040204" pitchFamily="50" charset="-128"/>
              <a:ea typeface="メイリオ" panose="020B0604030504040204" pitchFamily="50" charset="-128"/>
              <a:sym typeface="Arial"/>
            </a:endParaRPr>
          </a:p>
        </p:txBody>
      </p:sp>
      <p:sp>
        <p:nvSpPr>
          <p:cNvPr id="30" name="Google Shape;472;p17">
            <a:extLst>
              <a:ext uri="{FF2B5EF4-FFF2-40B4-BE49-F238E27FC236}">
                <a16:creationId xmlns:a16="http://schemas.microsoft.com/office/drawing/2014/main" id="{96C1DBE9-68D3-00FD-6B46-9DD18F2F59CE}"/>
              </a:ext>
            </a:extLst>
          </p:cNvPr>
          <p:cNvSpPr/>
          <p:nvPr/>
        </p:nvSpPr>
        <p:spPr>
          <a:xfrm>
            <a:off x="505758" y="1425333"/>
            <a:ext cx="1082400" cy="216000"/>
          </a:xfrm>
          <a:prstGeom prst="rect">
            <a:avLst/>
          </a:prstGeom>
          <a:solidFill>
            <a:srgbClr val="F89D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ja-JP" altLang="en-US" sz="900" b="0" i="0" u="none" strike="noStrike" cap="none" dirty="0">
                <a:solidFill>
                  <a:schemeClr val="lt1"/>
                </a:solidFill>
                <a:latin typeface="メイリオ" panose="020B0604030504040204" pitchFamily="50" charset="-128"/>
                <a:ea typeface="メイリオ" panose="020B0604030504040204" pitchFamily="50" charset="-128"/>
                <a:sym typeface="Arial"/>
              </a:rPr>
              <a:t>投稿まとめ記事</a:t>
            </a:r>
            <a:endParaRPr sz="900" b="0" i="0" u="none" strike="noStrike" cap="none" dirty="0">
              <a:solidFill>
                <a:schemeClr val="lt1"/>
              </a:solidFill>
              <a:latin typeface="メイリオ" panose="020B0604030504040204" pitchFamily="50" charset="-128"/>
              <a:ea typeface="メイリオ" panose="020B0604030504040204" pitchFamily="50" charset="-128"/>
              <a:sym typeface="Arial"/>
            </a:endParaRPr>
          </a:p>
        </p:txBody>
      </p:sp>
      <p:pic>
        <p:nvPicPr>
          <p:cNvPr id="31" name="図 30">
            <a:extLst>
              <a:ext uri="{FF2B5EF4-FFF2-40B4-BE49-F238E27FC236}">
                <a16:creationId xmlns:a16="http://schemas.microsoft.com/office/drawing/2014/main" id="{1352C2C8-F4D8-ED33-4199-1FA8B09101BE}"/>
              </a:ext>
            </a:extLst>
          </p:cNvPr>
          <p:cNvPicPr>
            <a:picLocks noChangeAspect="1"/>
          </p:cNvPicPr>
          <p:nvPr/>
        </p:nvPicPr>
        <p:blipFill>
          <a:blip r:embed="rId3"/>
          <a:srcRect b="52198"/>
          <a:stretch>
            <a:fillRect/>
          </a:stretch>
        </p:blipFill>
        <p:spPr>
          <a:xfrm>
            <a:off x="370848" y="1731104"/>
            <a:ext cx="1382947" cy="3491261"/>
          </a:xfrm>
          <a:prstGeom prst="rect">
            <a:avLst/>
          </a:prstGeom>
          <a:effectLst>
            <a:outerShdw blurRad="50800" dist="38100" dir="2700000" algn="tl" rotWithShape="0">
              <a:prstClr val="black">
                <a:alpha val="40000"/>
              </a:prstClr>
            </a:outerShdw>
          </a:effectLst>
        </p:spPr>
      </p:pic>
      <p:pic>
        <p:nvPicPr>
          <p:cNvPr id="33" name="図 32">
            <a:extLst>
              <a:ext uri="{FF2B5EF4-FFF2-40B4-BE49-F238E27FC236}">
                <a16:creationId xmlns:a16="http://schemas.microsoft.com/office/drawing/2014/main" id="{D93DB022-BBA4-FA4F-1A3E-E25F0CD5E339}"/>
              </a:ext>
            </a:extLst>
          </p:cNvPr>
          <p:cNvPicPr>
            <a:picLocks noChangeAspect="1"/>
          </p:cNvPicPr>
          <p:nvPr/>
        </p:nvPicPr>
        <p:blipFill>
          <a:blip r:embed="rId4"/>
          <a:srcRect t="6795"/>
          <a:stretch>
            <a:fillRect/>
          </a:stretch>
        </p:blipFill>
        <p:spPr>
          <a:xfrm>
            <a:off x="402277" y="5232621"/>
            <a:ext cx="1351518" cy="1231282"/>
          </a:xfrm>
          <a:prstGeom prst="rect">
            <a:avLst/>
          </a:prstGeom>
          <a:ln w="38100" cap="sq">
            <a:noFill/>
            <a:prstDash val="solid"/>
            <a:miter lim="800000"/>
          </a:ln>
          <a:effectLst>
            <a:outerShdw blurRad="50800" dist="38100" dir="2700000" algn="tl" rotWithShape="0">
              <a:srgbClr val="000000">
                <a:alpha val="43000"/>
              </a:srgbClr>
            </a:outerShdw>
          </a:effectLst>
        </p:spPr>
      </p:pic>
      <p:sp>
        <p:nvSpPr>
          <p:cNvPr id="34" name="Google Shape;493;p18">
            <a:extLst>
              <a:ext uri="{FF2B5EF4-FFF2-40B4-BE49-F238E27FC236}">
                <a16:creationId xmlns:a16="http://schemas.microsoft.com/office/drawing/2014/main" id="{065831C6-6B36-3FAF-59C8-3BC05D7157E1}"/>
              </a:ext>
            </a:extLst>
          </p:cNvPr>
          <p:cNvSpPr/>
          <p:nvPr/>
        </p:nvSpPr>
        <p:spPr>
          <a:xfrm>
            <a:off x="297729" y="5189727"/>
            <a:ext cx="1558558" cy="122409"/>
          </a:xfrm>
          <a:prstGeom prst="wave">
            <a:avLst>
              <a:gd name="adj1" fmla="val 20000"/>
              <a:gd name="adj2" fmla="val 402"/>
            </a:avLst>
          </a:prstGeom>
          <a:solidFill>
            <a:srgbClr val="D8D8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メイリオ" panose="020B0604030504040204" pitchFamily="50" charset="-128"/>
              <a:ea typeface="メイリオ" panose="020B0604030504040204" pitchFamily="50" charset="-128"/>
              <a:sym typeface="Arial"/>
            </a:endParaRPr>
          </a:p>
        </p:txBody>
      </p:sp>
      <p:grpSp>
        <p:nvGrpSpPr>
          <p:cNvPr id="37" name="グループ化 36">
            <a:extLst>
              <a:ext uri="{FF2B5EF4-FFF2-40B4-BE49-F238E27FC236}">
                <a16:creationId xmlns:a16="http://schemas.microsoft.com/office/drawing/2014/main" id="{143A8DC3-41FD-384A-6C20-7726B7EEEA7C}"/>
              </a:ext>
            </a:extLst>
          </p:cNvPr>
          <p:cNvGrpSpPr/>
          <p:nvPr/>
        </p:nvGrpSpPr>
        <p:grpSpPr>
          <a:xfrm>
            <a:off x="1699810" y="5030600"/>
            <a:ext cx="2317713" cy="1156013"/>
            <a:chOff x="1699810" y="5030600"/>
            <a:chExt cx="2317713" cy="1156013"/>
          </a:xfrm>
        </p:grpSpPr>
        <p:pic>
          <p:nvPicPr>
            <p:cNvPr id="35" name="Google Shape;497;p18">
              <a:extLst>
                <a:ext uri="{FF2B5EF4-FFF2-40B4-BE49-F238E27FC236}">
                  <a16:creationId xmlns:a16="http://schemas.microsoft.com/office/drawing/2014/main" id="{0EF49F7D-7DF8-57A2-4B38-BF47425D3885}"/>
                </a:ext>
              </a:extLst>
            </p:cNvPr>
            <p:cNvPicPr preferRelativeResize="0"/>
            <p:nvPr/>
          </p:nvPicPr>
          <p:blipFill rotWithShape="1">
            <a:blip r:embed="rId5" cstate="print">
              <a:alphaModFix/>
              <a:extLst>
                <a:ext uri="{28A0092B-C50C-407E-A947-70E740481C1C}">
                  <a14:useLocalDpi xmlns:a14="http://schemas.microsoft.com/office/drawing/2010/main"/>
                </a:ext>
              </a:extLst>
            </a:blip>
            <a:srcRect/>
            <a:stretch/>
          </p:blipFill>
          <p:spPr>
            <a:xfrm>
              <a:off x="1699810" y="5030600"/>
              <a:ext cx="2317713" cy="1156013"/>
            </a:xfrm>
            <a:prstGeom prst="rect">
              <a:avLst/>
            </a:prstGeom>
            <a:noFill/>
            <a:ln>
              <a:noFill/>
            </a:ln>
          </p:spPr>
        </p:pic>
        <p:sp>
          <p:nvSpPr>
            <p:cNvPr id="36" name="Google Shape;498;p18">
              <a:extLst>
                <a:ext uri="{FF2B5EF4-FFF2-40B4-BE49-F238E27FC236}">
                  <a16:creationId xmlns:a16="http://schemas.microsoft.com/office/drawing/2014/main" id="{A11DDDAA-0F7C-D283-F8AA-775CBE3DC23B}"/>
                </a:ext>
              </a:extLst>
            </p:cNvPr>
            <p:cNvSpPr/>
            <p:nvPr/>
          </p:nvSpPr>
          <p:spPr>
            <a:xfrm>
              <a:off x="1894100" y="5320310"/>
              <a:ext cx="2004975" cy="5077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900"/>
                <a:buFont typeface="Arial"/>
                <a:buNone/>
              </a:pPr>
              <a:r>
                <a:rPr lang="ja-JP" altLang="en-US" sz="900" b="0" i="0" u="none" strike="noStrike" cap="none" dirty="0">
                  <a:solidFill>
                    <a:srgbClr val="333333"/>
                  </a:solidFill>
                  <a:latin typeface="メイリオ" panose="020B0604030504040204" pitchFamily="50" charset="-128"/>
                  <a:ea typeface="メイリオ" panose="020B0604030504040204" pitchFamily="50" charset="-128"/>
                  <a:sym typeface="Arial"/>
                </a:rPr>
                <a:t>投稿まとめ記事には</a:t>
              </a:r>
              <a:endParaRPr lang="en-US" altLang="ja-JP" sz="900" b="0" i="0" u="none" strike="noStrike" cap="none" dirty="0">
                <a:solidFill>
                  <a:srgbClr val="333333"/>
                </a:solidFill>
                <a:latin typeface="メイリオ" panose="020B0604030504040204" pitchFamily="50" charset="-128"/>
                <a:ea typeface="メイリオ" panose="020B0604030504040204" pitchFamily="50" charset="-128"/>
                <a:sym typeface="Arial"/>
              </a:endParaRPr>
            </a:p>
            <a:p>
              <a:pPr marL="0" marR="0" lvl="0" indent="0" algn="ctr" rtl="0">
                <a:lnSpc>
                  <a:spcPct val="100000"/>
                </a:lnSpc>
                <a:spcBef>
                  <a:spcPts val="0"/>
                </a:spcBef>
                <a:spcAft>
                  <a:spcPts val="0"/>
                </a:spcAft>
                <a:buClr>
                  <a:srgbClr val="000000"/>
                </a:buClr>
                <a:buSzPts val="900"/>
                <a:buFont typeface="Arial"/>
                <a:buNone/>
              </a:pPr>
              <a:r>
                <a:rPr lang="en-US" altLang="ja-JP" sz="900" dirty="0">
                  <a:solidFill>
                    <a:srgbClr val="333333"/>
                  </a:solidFill>
                  <a:latin typeface="メイリオ" panose="020B0604030504040204" pitchFamily="50" charset="-128"/>
                  <a:ea typeface="メイリオ" panose="020B0604030504040204" pitchFamily="50" charset="-128"/>
                </a:rPr>
                <a:t>EC</a:t>
              </a:r>
              <a:r>
                <a:rPr lang="ja-JP" altLang="en-US" sz="900" dirty="0">
                  <a:solidFill>
                    <a:srgbClr val="333333"/>
                  </a:solidFill>
                  <a:latin typeface="メイリオ" panose="020B0604030504040204" pitchFamily="50" charset="-128"/>
                  <a:ea typeface="メイリオ" panose="020B0604030504040204" pitchFamily="50" charset="-128"/>
                </a:rPr>
                <a:t>サイトのリンク</a:t>
              </a:r>
              <a:r>
                <a:rPr lang="ja-JP" altLang="en-US" sz="900" dirty="0">
                  <a:solidFill>
                    <a:schemeClr val="dk1"/>
                  </a:solidFill>
                  <a:latin typeface="メイリオ" panose="020B0604030504040204" pitchFamily="50" charset="-128"/>
                  <a:ea typeface="メイリオ" panose="020B0604030504040204" pitchFamily="50" charset="-128"/>
                </a:rPr>
                <a:t>を</a:t>
              </a:r>
              <a:endParaRPr lang="en-US" altLang="ja-JP" sz="900" dirty="0">
                <a:solidFill>
                  <a:schemeClr val="dk1"/>
                </a:solidFill>
                <a:latin typeface="メイリオ" panose="020B0604030504040204" pitchFamily="50" charset="-128"/>
                <a:ea typeface="メイリオ" panose="020B0604030504040204" pitchFamily="50" charset="-128"/>
              </a:endParaRPr>
            </a:p>
            <a:p>
              <a:pPr marL="0" marR="0" lvl="0" indent="0" algn="ctr" rtl="0">
                <a:lnSpc>
                  <a:spcPct val="100000"/>
                </a:lnSpc>
                <a:spcBef>
                  <a:spcPts val="0"/>
                </a:spcBef>
                <a:spcAft>
                  <a:spcPts val="0"/>
                </a:spcAft>
                <a:buClr>
                  <a:srgbClr val="000000"/>
                </a:buClr>
                <a:buSzPts val="900"/>
                <a:buFont typeface="Arial"/>
                <a:buNone/>
              </a:pPr>
              <a:r>
                <a:rPr lang="ja-JP" altLang="en-US" sz="900" dirty="0">
                  <a:solidFill>
                    <a:schemeClr val="dk1"/>
                  </a:solidFill>
                  <a:latin typeface="メイリオ" panose="020B0604030504040204" pitchFamily="50" charset="-128"/>
                  <a:ea typeface="メイリオ" panose="020B0604030504040204" pitchFamily="50" charset="-128"/>
                </a:rPr>
                <a:t>設置することも可能です</a:t>
              </a:r>
              <a:endParaRPr lang="en-US" altLang="ja-JP" sz="900" dirty="0">
                <a:solidFill>
                  <a:srgbClr val="333333"/>
                </a:solidFill>
                <a:latin typeface="メイリオ" panose="020B0604030504040204" pitchFamily="50" charset="-128"/>
                <a:ea typeface="メイリオ" panose="020B0604030504040204" pitchFamily="50" charset="-128"/>
              </a:endParaRPr>
            </a:p>
          </p:txBody>
        </p:sp>
      </p:grpSp>
    </p:spTree>
    <p:extLst>
      <p:ext uri="{BB962C8B-B14F-4D97-AF65-F5344CB8AC3E}">
        <p14:creationId xmlns:p14="http://schemas.microsoft.com/office/powerpoint/2010/main" val="12527615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62">
          <a:extLst>
            <a:ext uri="{FF2B5EF4-FFF2-40B4-BE49-F238E27FC236}">
              <a16:creationId xmlns:a16="http://schemas.microsoft.com/office/drawing/2014/main" id="{719C9061-F73F-C30A-C4E5-5325E58F4C4D}"/>
            </a:ext>
          </a:extLst>
        </p:cNvPr>
        <p:cNvGrpSpPr/>
        <p:nvPr/>
      </p:nvGrpSpPr>
      <p:grpSpPr>
        <a:xfrm>
          <a:off x="0" y="0"/>
          <a:ext cx="0" cy="0"/>
          <a:chOff x="0" y="0"/>
          <a:chExt cx="0" cy="0"/>
        </a:xfrm>
      </p:grpSpPr>
      <p:sp>
        <p:nvSpPr>
          <p:cNvPr id="464" name="Google Shape;464;p17">
            <a:extLst>
              <a:ext uri="{FF2B5EF4-FFF2-40B4-BE49-F238E27FC236}">
                <a16:creationId xmlns:a16="http://schemas.microsoft.com/office/drawing/2014/main" id="{BC35A6D4-4278-8A70-A2C6-3A9D5CFB4EEC}"/>
              </a:ext>
            </a:extLst>
          </p:cNvPr>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altLang="en-US" sz="1500" b="1" i="0" u="none" strike="noStrike" cap="none" dirty="0">
                <a:solidFill>
                  <a:schemeClr val="tx1">
                    <a:lumMod val="75000"/>
                    <a:lumOff val="25000"/>
                  </a:schemeClr>
                </a:solidFill>
                <a:latin typeface="メイリオ" panose="020B0604030504040204" pitchFamily="50" charset="-128"/>
                <a:ea typeface="メイリオ" panose="020B0604030504040204" pitchFamily="50" charset="-128"/>
                <a:sym typeface="Arial"/>
              </a:rPr>
              <a:t>インフルエンサー投稿</a:t>
            </a:r>
            <a:endParaRPr sz="1500" b="1" i="0" u="none" strike="noStrike" cap="none" dirty="0">
              <a:solidFill>
                <a:schemeClr val="tx1">
                  <a:lumMod val="75000"/>
                  <a:lumOff val="25000"/>
                </a:schemeClr>
              </a:solidFill>
              <a:latin typeface="メイリオ" panose="020B0604030504040204" pitchFamily="50" charset="-128"/>
              <a:ea typeface="メイリオ" panose="020B0604030504040204" pitchFamily="50" charset="-128"/>
              <a:sym typeface="Arial"/>
            </a:endParaRPr>
          </a:p>
        </p:txBody>
      </p:sp>
      <p:cxnSp>
        <p:nvCxnSpPr>
          <p:cNvPr id="465" name="Google Shape;465;p17">
            <a:extLst>
              <a:ext uri="{FF2B5EF4-FFF2-40B4-BE49-F238E27FC236}">
                <a16:creationId xmlns:a16="http://schemas.microsoft.com/office/drawing/2014/main" id="{2122B704-9367-001D-083B-03F1CCC0FB59}"/>
              </a:ext>
            </a:extLst>
          </p:cNvPr>
          <p:cNvCxnSpPr>
            <a:cxnSpLocks/>
          </p:cNvCxnSpPr>
          <p:nvPr/>
        </p:nvCxnSpPr>
        <p:spPr>
          <a:xfrm>
            <a:off x="2396613" y="493025"/>
            <a:ext cx="6523467" cy="0"/>
          </a:xfrm>
          <a:prstGeom prst="straightConnector1">
            <a:avLst/>
          </a:prstGeom>
          <a:noFill/>
          <a:ln w="9525" cap="rnd" cmpd="sng">
            <a:solidFill>
              <a:srgbClr val="CCCCCC"/>
            </a:solidFill>
            <a:prstDash val="solid"/>
            <a:miter lim="800000"/>
            <a:headEnd type="none" w="sm" len="sm"/>
            <a:tailEnd type="none" w="sm" len="sm"/>
          </a:ln>
        </p:spPr>
      </p:cxnSp>
      <p:grpSp>
        <p:nvGrpSpPr>
          <p:cNvPr id="475" name="Google Shape;475;p17">
            <a:extLst>
              <a:ext uri="{FF2B5EF4-FFF2-40B4-BE49-F238E27FC236}">
                <a16:creationId xmlns:a16="http://schemas.microsoft.com/office/drawing/2014/main" id="{73EB4B67-804A-FF1B-7C76-20BDF823F0DE}"/>
              </a:ext>
            </a:extLst>
          </p:cNvPr>
          <p:cNvGrpSpPr/>
          <p:nvPr/>
        </p:nvGrpSpPr>
        <p:grpSpPr>
          <a:xfrm>
            <a:off x="6879948" y="-11189"/>
            <a:ext cx="1905276" cy="340065"/>
            <a:chOff x="6879948" y="-11189"/>
            <a:chExt cx="1905276" cy="340065"/>
          </a:xfrm>
        </p:grpSpPr>
        <p:sp>
          <p:nvSpPr>
            <p:cNvPr id="476" name="Google Shape;476;p17">
              <a:extLst>
                <a:ext uri="{FF2B5EF4-FFF2-40B4-BE49-F238E27FC236}">
                  <a16:creationId xmlns:a16="http://schemas.microsoft.com/office/drawing/2014/main" id="{D00269AD-23F0-B5B7-AD09-198BC88DC5F8}"/>
                </a:ext>
              </a:extLst>
            </p:cNvPr>
            <p:cNvSpPr/>
            <p:nvPr/>
          </p:nvSpPr>
          <p:spPr>
            <a:xfrm rot="10800000">
              <a:off x="6879948" y="-11189"/>
              <a:ext cx="889233" cy="328877"/>
            </a:xfrm>
            <a:prstGeom prst="snip2SameRect">
              <a:avLst>
                <a:gd name="adj1" fmla="val 50000"/>
                <a:gd name="adj2" fmla="val 0"/>
              </a:avLst>
            </a:prstGeom>
            <a:solidFill>
              <a:srgbClr val="F89D90"/>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rgbClr val="F89D90"/>
                </a:solidFill>
                <a:latin typeface="Yu Gothic" panose="020B0400000000000000" pitchFamily="34" charset="-128"/>
                <a:ea typeface="Yu Gothic" panose="020B0400000000000000" pitchFamily="34" charset="-128"/>
                <a:sym typeface="Arial"/>
              </a:endParaRPr>
            </a:p>
          </p:txBody>
        </p:sp>
        <p:sp>
          <p:nvSpPr>
            <p:cNvPr id="477" name="Google Shape;477;p17">
              <a:extLst>
                <a:ext uri="{FF2B5EF4-FFF2-40B4-BE49-F238E27FC236}">
                  <a16:creationId xmlns:a16="http://schemas.microsoft.com/office/drawing/2014/main" id="{CC489DAB-B01E-9686-9015-06A8F0904C28}"/>
                </a:ext>
              </a:extLst>
            </p:cNvPr>
            <p:cNvSpPr/>
            <p:nvPr/>
          </p:nvSpPr>
          <p:spPr>
            <a:xfrm rot="10800000">
              <a:off x="7895991" y="-1"/>
              <a:ext cx="889233" cy="328877"/>
            </a:xfrm>
            <a:prstGeom prst="snip2SameRect">
              <a:avLst>
                <a:gd name="adj1" fmla="val 50000"/>
                <a:gd name="adj2" fmla="val 0"/>
              </a:avLst>
            </a:prstGeom>
            <a:solidFill>
              <a:srgbClr val="E6E6E6"/>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chemeClr val="dk1"/>
                </a:solidFill>
                <a:latin typeface="Yu Gothic" panose="020B0400000000000000" pitchFamily="34" charset="-128"/>
                <a:ea typeface="Yu Gothic" panose="020B0400000000000000" pitchFamily="34" charset="-128"/>
                <a:sym typeface="Arial"/>
              </a:endParaRPr>
            </a:p>
          </p:txBody>
        </p:sp>
        <p:sp>
          <p:nvSpPr>
            <p:cNvPr id="478" name="Google Shape;478;p17">
              <a:extLst>
                <a:ext uri="{FF2B5EF4-FFF2-40B4-BE49-F238E27FC236}">
                  <a16:creationId xmlns:a16="http://schemas.microsoft.com/office/drawing/2014/main" id="{2A8FCF16-82B0-74F4-4B90-033C03187DCF}"/>
                </a:ext>
              </a:extLst>
            </p:cNvPr>
            <p:cNvSpPr txBox="1"/>
            <p:nvPr/>
          </p:nvSpPr>
          <p:spPr>
            <a:xfrm>
              <a:off x="6926087"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chemeClr val="lt1"/>
                  </a:solidFill>
                  <a:latin typeface="Yu Gothic" panose="020B0400000000000000" pitchFamily="34" charset="-128"/>
                  <a:ea typeface="Yu Gothic" panose="020B0400000000000000" pitchFamily="34" charset="-128"/>
                  <a:sym typeface="Arial"/>
                </a:rPr>
                <a:t>タイアップ</a:t>
              </a:r>
              <a:endParaRPr dirty="0">
                <a:latin typeface="Yu Gothic" panose="020B0400000000000000" pitchFamily="34" charset="-128"/>
                <a:ea typeface="Yu Gothic" panose="020B0400000000000000" pitchFamily="34" charset="-128"/>
              </a:endParaRPr>
            </a:p>
          </p:txBody>
        </p:sp>
        <p:sp>
          <p:nvSpPr>
            <p:cNvPr id="479" name="Google Shape;479;p17">
              <a:extLst>
                <a:ext uri="{FF2B5EF4-FFF2-40B4-BE49-F238E27FC236}">
                  <a16:creationId xmlns:a16="http://schemas.microsoft.com/office/drawing/2014/main" id="{2ED8C47D-752B-4263-631C-D806D352EDED}"/>
                </a:ext>
              </a:extLst>
            </p:cNvPr>
            <p:cNvSpPr txBox="1"/>
            <p:nvPr/>
          </p:nvSpPr>
          <p:spPr>
            <a:xfrm>
              <a:off x="7942130"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rgbClr val="000000"/>
                  </a:solidFill>
                  <a:latin typeface="Yu Gothic" panose="020B0400000000000000" pitchFamily="34" charset="-128"/>
                  <a:ea typeface="Yu Gothic" panose="020B0400000000000000" pitchFamily="34" charset="-128"/>
                  <a:sym typeface="Arial"/>
                </a:rPr>
                <a:t>オプション</a:t>
              </a:r>
              <a:endParaRPr dirty="0">
                <a:latin typeface="Yu Gothic" panose="020B0400000000000000" pitchFamily="34" charset="-128"/>
                <a:ea typeface="Yu Gothic" panose="020B0400000000000000" pitchFamily="34" charset="-128"/>
              </a:endParaRPr>
            </a:p>
          </p:txBody>
        </p:sp>
      </p:grpSp>
      <p:sp>
        <p:nvSpPr>
          <p:cNvPr id="3" name="Google Shape;480;p17">
            <a:extLst>
              <a:ext uri="{FF2B5EF4-FFF2-40B4-BE49-F238E27FC236}">
                <a16:creationId xmlns:a16="http://schemas.microsoft.com/office/drawing/2014/main" id="{D9212645-2B34-EDDC-F9CA-FF5E1CAA3778}"/>
              </a:ext>
            </a:extLst>
          </p:cNvPr>
          <p:cNvSpPr/>
          <p:nvPr/>
        </p:nvSpPr>
        <p:spPr>
          <a:xfrm>
            <a:off x="4017523" y="3917056"/>
            <a:ext cx="4470395"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3F3F3F"/>
                </a:solidFill>
                <a:latin typeface="メイリオ" panose="020B0604030504040204" pitchFamily="50" charset="-128"/>
                <a:ea typeface="メイリオ" panose="020B0604030504040204" pitchFamily="50" charset="-128"/>
                <a:sym typeface="Arial"/>
              </a:rPr>
              <a:t>【備考】</a:t>
            </a:r>
            <a:endParaRPr lang="en-US" altLang="ja-JP" sz="700" b="0" i="0" u="none" strike="noStrike" cap="none" dirty="0">
              <a:solidFill>
                <a:srgbClr val="3F3F3F"/>
              </a:solidFill>
              <a:latin typeface="メイリオ" panose="020B0604030504040204" pitchFamily="50" charset="-128"/>
              <a:ea typeface="メイリオ" panose="020B0604030504040204" pitchFamily="50" charset="-128"/>
              <a:sym typeface="Arial"/>
            </a:endParaRPr>
          </a:p>
          <a:p>
            <a:pPr lvl="0">
              <a:buSzPts val="700"/>
            </a:pPr>
            <a:r>
              <a:rPr lang="ja-JP" altLang="en-US" sz="700" dirty="0">
                <a:solidFill>
                  <a:srgbClr val="3F3F3F"/>
                </a:solidFill>
                <a:latin typeface="メイリオ" panose="020B0604030504040204" pitchFamily="50" charset="-128"/>
                <a:ea typeface="メイリオ" panose="020B0604030504040204" pitchFamily="50" charset="-128"/>
              </a:rPr>
              <a:t>・掲載開始日の</a:t>
            </a:r>
            <a:r>
              <a:rPr lang="en-US" altLang="ja-JP" sz="700" dirty="0">
                <a:solidFill>
                  <a:srgbClr val="3F3F3F"/>
                </a:solidFill>
                <a:latin typeface="メイリオ" panose="020B0604030504040204" pitchFamily="50" charset="-128"/>
                <a:ea typeface="メイリオ" panose="020B0604030504040204" pitchFamily="50" charset="-128"/>
              </a:rPr>
              <a:t>10</a:t>
            </a:r>
            <a:r>
              <a:rPr lang="ja-JP" altLang="en-US" sz="700" dirty="0">
                <a:solidFill>
                  <a:srgbClr val="3F3F3F"/>
                </a:solidFill>
                <a:latin typeface="メイリオ" panose="020B0604030504040204" pitchFamily="50" charset="-128"/>
                <a:ea typeface="メイリオ" panose="020B0604030504040204" pitchFamily="50" charset="-128"/>
              </a:rPr>
              <a:t>営業日前までに商品・リリース等の情報提供にご協力ください。</a:t>
            </a:r>
          </a:p>
          <a:p>
            <a:pPr lvl="0">
              <a:buSzPts val="700"/>
            </a:pPr>
            <a:r>
              <a:rPr lang="ja-JP" altLang="en-US" sz="700" dirty="0">
                <a:solidFill>
                  <a:srgbClr val="3F3F3F"/>
                </a:solidFill>
                <a:latin typeface="メイリオ" panose="020B0604030504040204" pitchFamily="50" charset="-128"/>
                <a:ea typeface="メイリオ" panose="020B0604030504040204" pitchFamily="50" charset="-128"/>
              </a:rPr>
              <a:t>・掲載基準はウーマンエキサイトに準じたものといたしますので事前にご確認ください。</a:t>
            </a:r>
          </a:p>
          <a:p>
            <a:pPr lvl="0">
              <a:buSzPts val="700"/>
            </a:pPr>
            <a:r>
              <a:rPr lang="ja-JP" altLang="en-US" sz="700" dirty="0">
                <a:solidFill>
                  <a:srgbClr val="3F3F3F"/>
                </a:solidFill>
                <a:latin typeface="メイリオ" panose="020B0604030504040204" pitchFamily="50" charset="-128"/>
                <a:ea typeface="メイリオ" panose="020B0604030504040204" pitchFamily="50" charset="-128"/>
              </a:rPr>
              <a:t>・弊社側発信のコンテンツとなるため、原稿内容の大掛かりな修正は基本的にお受けできません。</a:t>
            </a:r>
          </a:p>
        </p:txBody>
      </p:sp>
      <p:sp>
        <p:nvSpPr>
          <p:cNvPr id="5" name="Google Shape;1419;p99">
            <a:extLst>
              <a:ext uri="{FF2B5EF4-FFF2-40B4-BE49-F238E27FC236}">
                <a16:creationId xmlns:a16="http://schemas.microsoft.com/office/drawing/2014/main" id="{96A0E267-08BA-1637-8C81-CE186C3B33EA}"/>
              </a:ext>
            </a:extLst>
          </p:cNvPr>
          <p:cNvSpPr txBox="1"/>
          <p:nvPr/>
        </p:nvSpPr>
        <p:spPr>
          <a:xfrm>
            <a:off x="186003" y="668363"/>
            <a:ext cx="8874900" cy="406421"/>
          </a:xfrm>
          <a:prstGeom prst="rect">
            <a:avLst/>
          </a:prstGeom>
          <a:noFill/>
          <a:ln>
            <a:noFill/>
          </a:ln>
        </p:spPr>
        <p:txBody>
          <a:bodyPr spcFirstLastPara="1" wrap="square" lIns="91425" tIns="45700" rIns="91425" bIns="45700" anchor="ctr" anchorCtr="0">
            <a:noAutofit/>
          </a:bodyPr>
          <a:lstStyle/>
          <a:p>
            <a:pPr algn="ctr">
              <a:lnSpc>
                <a:spcPct val="115000"/>
              </a:lnSpc>
              <a:buClr>
                <a:schemeClr val="dk1"/>
              </a:buClr>
              <a:buSzPts val="1100"/>
            </a:pPr>
            <a:r>
              <a:rPr lang="ja-JP" altLang="en-US" sz="1100" dirty="0">
                <a:solidFill>
                  <a:srgbClr val="3F3F3F"/>
                </a:solidFill>
                <a:latin typeface="メイリオ" panose="020B0604030504040204" pitchFamily="50" charset="-128"/>
                <a:ea typeface="メイリオ" panose="020B0604030504040204" pitchFamily="50" charset="-128"/>
                <a:cs typeface="Arial" panose="020B0604020202020204" pitchFamily="34" charset="0"/>
                <a:sym typeface="Meiryo"/>
              </a:rPr>
              <a:t>インフルエンサーが貴社商品やサービスの漫画広告を作成し、</a:t>
            </a:r>
            <a:r>
              <a:rPr lang="en-US" altLang="ja-JP" sz="1100" dirty="0">
                <a:solidFill>
                  <a:srgbClr val="3F3F3F"/>
                </a:solidFill>
                <a:latin typeface="メイリオ" panose="020B0604030504040204" pitchFamily="50" charset="-128"/>
                <a:ea typeface="メイリオ" panose="020B0604030504040204" pitchFamily="50" charset="-128"/>
                <a:cs typeface="Arial" panose="020B0604020202020204" pitchFamily="34" charset="0"/>
                <a:sym typeface="Meiryo"/>
              </a:rPr>
              <a:t>SNS</a:t>
            </a:r>
            <a:r>
              <a:rPr lang="ja-JP" altLang="en-US" sz="1100" dirty="0">
                <a:solidFill>
                  <a:srgbClr val="3F3F3F"/>
                </a:solidFill>
                <a:latin typeface="メイリオ" panose="020B0604030504040204" pitchFamily="50" charset="-128"/>
                <a:ea typeface="メイリオ" panose="020B0604030504040204" pitchFamily="50" charset="-128"/>
                <a:cs typeface="Arial" panose="020B0604020202020204" pitchFamily="34" charset="0"/>
                <a:sym typeface="Meiryo"/>
              </a:rPr>
              <a:t>にて投稿を</a:t>
            </a:r>
            <a:r>
              <a:rPr lang="ja-JP" altLang="en-US" sz="1100">
                <a:solidFill>
                  <a:srgbClr val="3F3F3F"/>
                </a:solidFill>
                <a:latin typeface="メイリオ" panose="020B0604030504040204" pitchFamily="50" charset="-128"/>
                <a:ea typeface="メイリオ" panose="020B0604030504040204" pitchFamily="50" charset="-128"/>
                <a:cs typeface="Arial" panose="020B0604020202020204" pitchFamily="34" charset="0"/>
                <a:sym typeface="Meiryo"/>
              </a:rPr>
              <a:t>行います。</a:t>
            </a:r>
            <a:endParaRPr lang="en-US" altLang="ja-JP" sz="1100" dirty="0">
              <a:solidFill>
                <a:srgbClr val="3F3F3F"/>
              </a:solidFill>
              <a:latin typeface="メイリオ" panose="020B0604030504040204" pitchFamily="50" charset="-128"/>
              <a:ea typeface="メイリオ" panose="020B0604030504040204" pitchFamily="50" charset="-128"/>
              <a:cs typeface="Arial" panose="020B0604020202020204" pitchFamily="34" charset="0"/>
              <a:sym typeface="Meiryo"/>
            </a:endParaRPr>
          </a:p>
        </p:txBody>
      </p:sp>
      <p:graphicFrame>
        <p:nvGraphicFramePr>
          <p:cNvPr id="6" name="Google Shape;482;p17">
            <a:extLst>
              <a:ext uri="{FF2B5EF4-FFF2-40B4-BE49-F238E27FC236}">
                <a16:creationId xmlns:a16="http://schemas.microsoft.com/office/drawing/2014/main" id="{70D2BDB1-A453-024A-89A7-CBA5D8620D8C}"/>
              </a:ext>
            </a:extLst>
          </p:cNvPr>
          <p:cNvGraphicFramePr/>
          <p:nvPr>
            <p:extLst>
              <p:ext uri="{D42A27DB-BD31-4B8C-83A1-F6EECF244321}">
                <p14:modId xmlns:p14="http://schemas.microsoft.com/office/powerpoint/2010/main" val="2597590566"/>
              </p:ext>
            </p:extLst>
          </p:nvPr>
        </p:nvGraphicFramePr>
        <p:xfrm>
          <a:off x="4017523" y="1260031"/>
          <a:ext cx="4902557" cy="2316339"/>
        </p:xfrm>
        <a:graphic>
          <a:graphicData uri="http://schemas.openxmlformats.org/drawingml/2006/table">
            <a:tbl>
              <a:tblPr>
                <a:noFill/>
                <a:tableStyleId>{6D8E67B2-B5D8-4F0E-BA5D-749BAAE9FA0E}</a:tableStyleId>
              </a:tblPr>
              <a:tblGrid>
                <a:gridCol w="901949">
                  <a:extLst>
                    <a:ext uri="{9D8B030D-6E8A-4147-A177-3AD203B41FA5}">
                      <a16:colId xmlns:a16="http://schemas.microsoft.com/office/drawing/2014/main" val="20000"/>
                    </a:ext>
                  </a:extLst>
                </a:gridCol>
                <a:gridCol w="4000608">
                  <a:extLst>
                    <a:ext uri="{9D8B030D-6E8A-4147-A177-3AD203B41FA5}">
                      <a16:colId xmlns:a16="http://schemas.microsoft.com/office/drawing/2014/main" val="20001"/>
                    </a:ext>
                  </a:extLst>
                </a:gridCol>
              </a:tblGrid>
              <a:tr h="444710">
                <a:tc>
                  <a:txBody>
                    <a:bodyPr/>
                    <a:lstStyle/>
                    <a:p>
                      <a:pPr marL="0" marR="0" lvl="0" indent="0" algn="ctr" rtl="0">
                        <a:lnSpc>
                          <a:spcPct val="100000"/>
                        </a:lnSpc>
                        <a:spcBef>
                          <a:spcPts val="0"/>
                        </a:spcBef>
                        <a:spcAft>
                          <a:spcPts val="0"/>
                        </a:spcAft>
                        <a:buClr>
                          <a:schemeClr val="lt1"/>
                        </a:buClr>
                        <a:buSzPts val="800"/>
                        <a:buFont typeface="Meiryo"/>
                        <a:buNone/>
                      </a:pPr>
                      <a:r>
                        <a:rPr lang="ja-JP" sz="1000" b="0" i="0" u="none" strike="noStrike" cap="none" dirty="0">
                          <a:solidFill>
                            <a:schemeClr val="lt1"/>
                          </a:solidFill>
                          <a:latin typeface="メイリオ" panose="020B0604030504040204" pitchFamily="50" charset="-128"/>
                          <a:ea typeface="メイリオ" panose="020B0604030504040204" pitchFamily="50" charset="-128"/>
                          <a:cs typeface="Arial"/>
                          <a:sym typeface="Arial"/>
                        </a:rPr>
                        <a:t>メニュー名</a:t>
                      </a:r>
                      <a:endParaRPr sz="1000" b="0" i="0" u="none" strike="noStrike" cap="none" dirty="0">
                        <a:solidFill>
                          <a:schemeClr val="lt1"/>
                        </a:solidFill>
                        <a:latin typeface="メイリオ" panose="020B0604030504040204" pitchFamily="50" charset="-128"/>
                        <a:ea typeface="メイリオ" panose="020B0604030504040204" pitchFamily="50" charset="-128"/>
                        <a:cs typeface="Arial"/>
                        <a:sym typeface="Arial"/>
                      </a:endParaRPr>
                    </a:p>
                  </a:txBody>
                  <a:tcPr marL="101725" marR="101725" marT="48825" marB="48825"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lgn="ctr">
                      <a:solidFill>
                        <a:srgbClr val="AEABAB"/>
                      </a:solidFill>
                      <a:prstDash val="solid"/>
                      <a:round/>
                      <a:headEnd type="none" w="sm" len="sm"/>
                      <a:tailEnd type="none" w="sm" len="sm"/>
                    </a:lnB>
                    <a:solidFill>
                      <a:srgbClr val="F89D8F"/>
                    </a:solidFill>
                  </a:tcPr>
                </a:tc>
                <a:tc>
                  <a:txBody>
                    <a:bodyPr/>
                    <a:lstStyle/>
                    <a:p>
                      <a:pPr marL="0" marR="0" lvl="0" indent="0" algn="ctr" rtl="0">
                        <a:lnSpc>
                          <a:spcPct val="100000"/>
                        </a:lnSpc>
                        <a:spcBef>
                          <a:spcPts val="0"/>
                        </a:spcBef>
                        <a:spcAft>
                          <a:spcPts val="0"/>
                        </a:spcAft>
                        <a:buClr>
                          <a:schemeClr val="lt1"/>
                        </a:buClr>
                        <a:buSzPts val="900"/>
                        <a:buFont typeface="Meiryo"/>
                        <a:buNone/>
                      </a:pPr>
                      <a:r>
                        <a:rPr lang="ja-JP" altLang="en-US" sz="1000" b="1" i="0" u="none" strike="noStrike" cap="none" dirty="0">
                          <a:solidFill>
                            <a:schemeClr val="lt1"/>
                          </a:solidFill>
                          <a:latin typeface="メイリオ" panose="020B0604030504040204" pitchFamily="50" charset="-128"/>
                          <a:ea typeface="メイリオ" panose="020B0604030504040204" pitchFamily="50" charset="-128"/>
                          <a:cs typeface="Arial"/>
                          <a:sym typeface="Arial"/>
                        </a:rPr>
                        <a:t>インフルエンサー投稿</a:t>
                      </a:r>
                    </a:p>
                  </a:txBody>
                  <a:tcPr marL="101725" marR="101725" marT="48825" marB="48825"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lgn="ctr">
                      <a:solidFill>
                        <a:srgbClr val="AEABAB"/>
                      </a:solidFill>
                      <a:prstDash val="solid"/>
                      <a:round/>
                      <a:headEnd type="none" w="sm" len="sm"/>
                      <a:tailEnd type="none" w="sm" len="sm"/>
                    </a:lnB>
                    <a:solidFill>
                      <a:srgbClr val="F89D8F"/>
                    </a:solidFill>
                  </a:tcPr>
                </a:tc>
                <a:extLst>
                  <a:ext uri="{0D108BD9-81ED-4DB2-BD59-A6C34878D82A}">
                    <a16:rowId xmlns:a16="http://schemas.microsoft.com/office/drawing/2014/main" val="10000"/>
                  </a:ext>
                </a:extLst>
              </a:tr>
              <a:tr h="979465">
                <a:tc>
                  <a:txBody>
                    <a:bodyPr/>
                    <a:lstStyle/>
                    <a:p>
                      <a:pPr marL="0" marR="0" lvl="0" indent="0" algn="ctr" rtl="0">
                        <a:lnSpc>
                          <a:spcPct val="100000"/>
                        </a:lnSpc>
                        <a:spcBef>
                          <a:spcPts val="0"/>
                        </a:spcBef>
                        <a:spcAft>
                          <a:spcPts val="0"/>
                        </a:spcAft>
                        <a:buClr>
                          <a:schemeClr val="dk1"/>
                        </a:buClr>
                        <a:buSzPts val="800"/>
                        <a:buFont typeface="Meiryo"/>
                        <a:buNone/>
                      </a:pPr>
                      <a:r>
                        <a:rPr lang="ja-JP" altLang="en-US"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実施内容</a:t>
                      </a:r>
                      <a:endParaRPr sz="1600" u="none" strike="noStrike" cap="none" dirty="0">
                        <a:solidFill>
                          <a:srgbClr val="3F3F3F"/>
                        </a:solidFill>
                        <a:latin typeface="メイリオ" panose="020B0604030504040204" pitchFamily="50" charset="-128"/>
                        <a:ea typeface="メイリオ" panose="020B0604030504040204" pitchFamily="50" charset="-128"/>
                        <a:cs typeface="Arial"/>
                        <a:sym typeface="Arial"/>
                      </a:endParaRPr>
                    </a:p>
                  </a:txBody>
                  <a:tcPr marL="101725" marR="101725" marT="48825" marB="48825"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lgn="ctr">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a:txBody>
                    <a:bodyPr/>
                    <a:lstStyle/>
                    <a:p>
                      <a:pPr marL="0" marR="0" lvl="0" indent="0" algn="l" rtl="0">
                        <a:lnSpc>
                          <a:spcPct val="100000"/>
                        </a:lnSpc>
                        <a:spcBef>
                          <a:spcPts val="0"/>
                        </a:spcBef>
                        <a:spcAft>
                          <a:spcPts val="0"/>
                        </a:spcAft>
                        <a:buClr>
                          <a:schemeClr val="dk1"/>
                        </a:buClr>
                        <a:buSzPts val="800"/>
                        <a:buFont typeface="Meiryo"/>
                        <a:buNone/>
                      </a:pPr>
                      <a:r>
                        <a:rPr lang="ja-JP" altLang="en-US"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・インフルエンサーアサイン　</a:t>
                      </a:r>
                      <a:r>
                        <a:rPr lang="en-US" altLang="ja-JP"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1</a:t>
                      </a:r>
                      <a:r>
                        <a:rPr lang="ja-JP" altLang="en-US"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名</a:t>
                      </a:r>
                      <a:endParaRPr lang="en-US" altLang="ja-JP"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endParaRPr>
                    </a:p>
                    <a:p>
                      <a:pPr marL="0" marR="0" lvl="0" indent="0" algn="l" rtl="0">
                        <a:lnSpc>
                          <a:spcPct val="100000"/>
                        </a:lnSpc>
                        <a:spcBef>
                          <a:spcPts val="0"/>
                        </a:spcBef>
                        <a:spcAft>
                          <a:spcPts val="0"/>
                        </a:spcAft>
                        <a:buClr>
                          <a:schemeClr val="dk1"/>
                        </a:buClr>
                        <a:buSzPts val="800"/>
                        <a:buFont typeface="Meiryo"/>
                        <a:buNone/>
                      </a:pPr>
                      <a:r>
                        <a:rPr lang="ja-JP" altLang="en-US"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　└投稿用コンテンツの制作</a:t>
                      </a:r>
                      <a:endParaRPr lang="en-US" altLang="ja-JP"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endParaRPr>
                    </a:p>
                    <a:p>
                      <a:pPr marL="0" marR="0" lvl="0" indent="0" algn="l" rtl="0">
                        <a:lnSpc>
                          <a:spcPct val="100000"/>
                        </a:lnSpc>
                        <a:spcBef>
                          <a:spcPts val="0"/>
                        </a:spcBef>
                        <a:spcAft>
                          <a:spcPts val="0"/>
                        </a:spcAft>
                        <a:buClr>
                          <a:schemeClr val="dk1"/>
                        </a:buClr>
                        <a:buSzPts val="800"/>
                        <a:buFont typeface="Meiryo"/>
                        <a:buNone/>
                      </a:pPr>
                      <a:r>
                        <a:rPr lang="ja-JP" altLang="en-US"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　└</a:t>
                      </a:r>
                      <a:r>
                        <a:rPr lang="en-US" altLang="ja-JP"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SNS</a:t>
                      </a:r>
                      <a:r>
                        <a:rPr lang="ja-JP" altLang="en-US"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投稿</a:t>
                      </a:r>
                      <a:r>
                        <a:rPr lang="ja-JP" altLang="en-US" sz="900" b="0" i="0" u="none" strike="noStrike" cap="none">
                          <a:solidFill>
                            <a:srgbClr val="3F3F3F"/>
                          </a:solidFill>
                          <a:latin typeface="メイリオ" panose="020B0604030504040204" pitchFamily="50" charset="-128"/>
                          <a:ea typeface="メイリオ" panose="020B0604030504040204" pitchFamily="50" charset="-128"/>
                          <a:cs typeface="Arial"/>
                          <a:sym typeface="Arial"/>
                        </a:rPr>
                        <a:t>（</a:t>
                      </a:r>
                      <a:r>
                        <a:rPr lang="en-US" altLang="ja-JP"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Instagram </a:t>
                      </a:r>
                      <a:r>
                        <a:rPr lang="ja-JP" altLang="en-US" sz="900" b="0" i="0" u="none" strike="noStrike" cap="none">
                          <a:solidFill>
                            <a:srgbClr val="3F3F3F"/>
                          </a:solidFill>
                          <a:latin typeface="メイリオ" panose="020B0604030504040204" pitchFamily="50" charset="-128"/>
                          <a:ea typeface="メイリオ" panose="020B0604030504040204" pitchFamily="50" charset="-128"/>
                          <a:cs typeface="Arial"/>
                          <a:sym typeface="Arial"/>
                        </a:rPr>
                        <a:t>または</a:t>
                      </a:r>
                      <a:r>
                        <a:rPr lang="en-US" altLang="ja-JP"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 X</a:t>
                      </a:r>
                      <a:r>
                        <a:rPr lang="ja-JP" altLang="en-US"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a:t>
                      </a:r>
                      <a:endParaRPr lang="en-US" altLang="ja-JP"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endParaRPr>
                    </a:p>
                    <a:p>
                      <a:pPr marL="0" marR="0" lvl="0" indent="0" algn="l" rtl="0">
                        <a:lnSpc>
                          <a:spcPct val="100000"/>
                        </a:lnSpc>
                        <a:spcBef>
                          <a:spcPts val="0"/>
                        </a:spcBef>
                        <a:spcAft>
                          <a:spcPts val="0"/>
                        </a:spcAft>
                        <a:buClr>
                          <a:schemeClr val="dk1"/>
                        </a:buClr>
                        <a:buSzPts val="800"/>
                        <a:buFont typeface="Meiryo"/>
                        <a:buNone/>
                      </a:pPr>
                      <a:r>
                        <a:rPr lang="ja-JP" altLang="en-US"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　　└</a:t>
                      </a:r>
                      <a:r>
                        <a:rPr lang="en-US" altLang="ja-JP"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IG</a:t>
                      </a:r>
                      <a:r>
                        <a:rPr lang="ja-JP" altLang="en-US"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：フィード投稿</a:t>
                      </a:r>
                      <a:r>
                        <a:rPr lang="en-US" altLang="ja-JP"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1</a:t>
                      </a:r>
                      <a:r>
                        <a:rPr lang="ja-JP" altLang="en-US"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回、ストーリーズ</a:t>
                      </a:r>
                      <a:r>
                        <a:rPr lang="en-US" altLang="ja-JP"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1</a:t>
                      </a:r>
                      <a:r>
                        <a:rPr lang="ja-JP" altLang="en-US"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回</a:t>
                      </a:r>
                      <a:endParaRPr lang="en-US" altLang="ja-JP"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endParaRPr>
                    </a:p>
                    <a:p>
                      <a:pPr marL="0" marR="0" lvl="0" indent="0" algn="l" rtl="0">
                        <a:lnSpc>
                          <a:spcPct val="100000"/>
                        </a:lnSpc>
                        <a:spcBef>
                          <a:spcPts val="0"/>
                        </a:spcBef>
                        <a:spcAft>
                          <a:spcPts val="0"/>
                        </a:spcAft>
                        <a:buClr>
                          <a:schemeClr val="dk1"/>
                        </a:buClr>
                        <a:buSzPts val="800"/>
                        <a:buFont typeface="Meiryo"/>
                        <a:buNone/>
                      </a:pPr>
                      <a:r>
                        <a:rPr lang="ja-JP" altLang="en-US"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　　└</a:t>
                      </a:r>
                      <a:r>
                        <a:rPr lang="en-US" altLang="ja-JP"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X  </a:t>
                      </a:r>
                      <a:r>
                        <a:rPr lang="ja-JP" altLang="en-US"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：投稿</a:t>
                      </a:r>
                      <a:r>
                        <a:rPr lang="en-US" altLang="ja-JP"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1</a:t>
                      </a:r>
                      <a:r>
                        <a:rPr lang="ja-JP" altLang="en-US" sz="900" b="0" i="0" u="none" strike="noStrike" cap="none">
                          <a:solidFill>
                            <a:srgbClr val="3F3F3F"/>
                          </a:solidFill>
                          <a:latin typeface="メイリオ" panose="020B0604030504040204" pitchFamily="50" charset="-128"/>
                          <a:ea typeface="メイリオ" panose="020B0604030504040204" pitchFamily="50" charset="-128"/>
                          <a:cs typeface="Arial"/>
                          <a:sym typeface="Arial"/>
                        </a:rPr>
                        <a:t>回</a:t>
                      </a:r>
                      <a:endParaRPr lang="en-US" altLang="ja-JP"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endParaRPr>
                    </a:p>
                  </a:txBody>
                  <a:tcPr marL="101725" marR="101725" marT="48825" marB="48825"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lgn="ctr">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extLst>
                  <a:ext uri="{0D108BD9-81ED-4DB2-BD59-A6C34878D82A}">
                    <a16:rowId xmlns:a16="http://schemas.microsoft.com/office/drawing/2014/main" val="10001"/>
                  </a:ext>
                </a:extLst>
              </a:tr>
              <a:tr h="521881">
                <a:tc>
                  <a:txBody>
                    <a:bodyPr/>
                    <a:lstStyle/>
                    <a:p>
                      <a:pPr marL="0" marR="0" lvl="0" indent="0" algn="ctr" rtl="0">
                        <a:lnSpc>
                          <a:spcPct val="100000"/>
                        </a:lnSpc>
                        <a:spcBef>
                          <a:spcPts val="0"/>
                        </a:spcBef>
                        <a:spcAft>
                          <a:spcPts val="0"/>
                        </a:spcAft>
                        <a:buClr>
                          <a:schemeClr val="dk1"/>
                        </a:buClr>
                        <a:buSzPts val="800"/>
                        <a:buFont typeface="Meiryo"/>
                        <a:buNone/>
                      </a:pPr>
                      <a:r>
                        <a:rPr lang="ja-JP" altLang="ja-JP"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掲載料金</a:t>
                      </a:r>
                      <a:endParaRPr lang="en-US" altLang="ja-JP"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lgn="ctr">
                      <a:solidFill>
                        <a:srgbClr val="AEABAB"/>
                      </a:solidFill>
                      <a:prstDash val="solid"/>
                      <a:round/>
                      <a:headEnd type="none" w="sm" len="sm"/>
                      <a:tailEnd type="none" w="sm" len="sm"/>
                    </a:lnR>
                    <a:lnT w="9525" cap="flat" cmpd="sng" algn="ctr">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Pts val="800"/>
                        <a:buFont typeface="Meiryo"/>
                        <a:buNone/>
                        <a:tabLst/>
                        <a:defRPr/>
                      </a:pPr>
                      <a:r>
                        <a:rPr kumimoji="0" lang="en" altLang="ja-JP" sz="900" b="0" i="0" u="none" strike="noStrike" kern="0" cap="none" spc="0" normalizeH="0" baseline="0" noProof="0" dirty="0">
                          <a:ln>
                            <a:noFill/>
                          </a:ln>
                          <a:solidFill>
                            <a:srgbClr val="3F3F3F"/>
                          </a:solidFill>
                          <a:effectLst/>
                          <a:uLnTx/>
                          <a:uFillTx/>
                          <a:latin typeface="メイリオ" panose="020B0604030504040204" pitchFamily="50" charset="-128"/>
                          <a:ea typeface="メイリオ" panose="020B0604030504040204" pitchFamily="50" charset="-128"/>
                          <a:cs typeface="Arial"/>
                          <a:sym typeface="Arial"/>
                        </a:rPr>
                        <a:t>Instagram/X</a:t>
                      </a:r>
                      <a:r>
                        <a:rPr kumimoji="0" lang="ja-JP" altLang="en-US" sz="900" b="0" i="0" u="none" strike="noStrike" kern="0" cap="none" spc="0" normalizeH="0" baseline="0" noProof="0" dirty="0">
                          <a:ln>
                            <a:noFill/>
                          </a:ln>
                          <a:solidFill>
                            <a:srgbClr val="3F3F3F"/>
                          </a:solidFill>
                          <a:effectLst/>
                          <a:uLnTx/>
                          <a:uFillTx/>
                          <a:latin typeface="メイリオ" panose="020B0604030504040204" pitchFamily="50" charset="-128"/>
                          <a:ea typeface="メイリオ" panose="020B0604030504040204" pitchFamily="50" charset="-128"/>
                          <a:cs typeface="Arial"/>
                          <a:sym typeface="Arial"/>
                        </a:rPr>
                        <a:t>での投稿：</a:t>
                      </a:r>
                      <a:r>
                        <a:rPr kumimoji="0" lang="en-US" altLang="ja-JP" sz="900" b="0" i="0" u="none" strike="noStrike" kern="0" cap="none" spc="0" normalizeH="0" baseline="0" noProof="0" dirty="0">
                          <a:ln>
                            <a:noFill/>
                          </a:ln>
                          <a:solidFill>
                            <a:srgbClr val="3F3F3F"/>
                          </a:solidFill>
                          <a:effectLst/>
                          <a:uLnTx/>
                          <a:uFillTx/>
                          <a:latin typeface="メイリオ" panose="020B0604030504040204" pitchFamily="50" charset="-128"/>
                          <a:ea typeface="メイリオ" panose="020B0604030504040204" pitchFamily="50" charset="-128"/>
                          <a:cs typeface="Arial"/>
                          <a:sym typeface="Arial"/>
                        </a:rPr>
                        <a:t>@3</a:t>
                      </a:r>
                      <a:r>
                        <a:rPr kumimoji="0" lang="ja-JP" altLang="en-US" sz="900" b="0" i="0" u="none" strike="noStrike" kern="0" cap="none" spc="0" normalizeH="0" baseline="0" noProof="0" dirty="0">
                          <a:ln>
                            <a:noFill/>
                          </a:ln>
                          <a:solidFill>
                            <a:srgbClr val="3F3F3F"/>
                          </a:solidFill>
                          <a:effectLst/>
                          <a:uLnTx/>
                          <a:uFillTx/>
                          <a:latin typeface="メイリオ" panose="020B0604030504040204" pitchFamily="50" charset="-128"/>
                          <a:ea typeface="メイリオ" panose="020B0604030504040204" pitchFamily="50" charset="-128"/>
                          <a:cs typeface="Arial"/>
                          <a:sym typeface="Arial"/>
                        </a:rPr>
                        <a:t>円～（ネット）</a:t>
                      </a:r>
                      <a:br>
                        <a:rPr kumimoji="0" lang="en-US" altLang="ja-JP" sz="900" b="0" i="0" u="none" strike="noStrike" kern="0" cap="none" spc="0" normalizeH="0" baseline="0" noProof="0" dirty="0">
                          <a:ln>
                            <a:noFill/>
                          </a:ln>
                          <a:solidFill>
                            <a:srgbClr val="3F3F3F"/>
                          </a:solidFill>
                          <a:effectLst/>
                          <a:uLnTx/>
                          <a:uFillTx/>
                          <a:latin typeface="メイリオ" panose="020B0604030504040204" pitchFamily="50" charset="-128"/>
                          <a:ea typeface="メイリオ" panose="020B0604030504040204" pitchFamily="50" charset="-128"/>
                          <a:cs typeface="Arial"/>
                          <a:sym typeface="Arial"/>
                        </a:rPr>
                      </a:br>
                      <a:r>
                        <a:rPr kumimoji="0" lang="en-US" altLang="ja-JP" sz="900" b="0" i="0" u="none" strike="noStrike" kern="0" cap="none" spc="0" normalizeH="0" baseline="0" noProof="0" dirty="0">
                          <a:ln>
                            <a:noFill/>
                          </a:ln>
                          <a:solidFill>
                            <a:srgbClr val="3F3F3F"/>
                          </a:solidFill>
                          <a:effectLst/>
                          <a:uLnTx/>
                          <a:uFillTx/>
                          <a:latin typeface="メイリオ" panose="020B0604030504040204" pitchFamily="50" charset="-128"/>
                          <a:ea typeface="メイリオ" panose="020B0604030504040204" pitchFamily="50" charset="-128"/>
                          <a:cs typeface="Arial"/>
                          <a:sym typeface="Arial"/>
                        </a:rPr>
                        <a:t>※</a:t>
                      </a:r>
                      <a:r>
                        <a:rPr kumimoji="0" lang="ja-JP" altLang="en-US" sz="900" b="0" i="0" u="none" strike="noStrike" kern="0" cap="none" spc="0" normalizeH="0" baseline="0" noProof="0" dirty="0">
                          <a:ln>
                            <a:noFill/>
                          </a:ln>
                          <a:solidFill>
                            <a:srgbClr val="3F3F3F"/>
                          </a:solidFill>
                          <a:effectLst/>
                          <a:uLnTx/>
                          <a:uFillTx/>
                          <a:latin typeface="メイリオ" panose="020B0604030504040204" pitchFamily="50" charset="-128"/>
                          <a:ea typeface="メイリオ" panose="020B0604030504040204" pitchFamily="50" charset="-128"/>
                          <a:cs typeface="Arial"/>
                          <a:sym typeface="Arial"/>
                        </a:rPr>
                        <a:t>最低出稿金額</a:t>
                      </a:r>
                      <a:r>
                        <a:rPr kumimoji="0" lang="en-US" altLang="ja-JP" sz="900" b="0" i="0" u="none" strike="noStrike" kern="0" cap="none" spc="0" normalizeH="0" baseline="0" noProof="0" dirty="0">
                          <a:ln>
                            <a:noFill/>
                          </a:ln>
                          <a:solidFill>
                            <a:srgbClr val="3F3F3F"/>
                          </a:solidFill>
                          <a:effectLst/>
                          <a:uLnTx/>
                          <a:uFillTx/>
                          <a:latin typeface="メイリオ" panose="020B0604030504040204" pitchFamily="50" charset="-128"/>
                          <a:ea typeface="メイリオ" panose="020B0604030504040204" pitchFamily="50" charset="-128"/>
                          <a:cs typeface="Arial"/>
                          <a:sym typeface="Arial"/>
                        </a:rPr>
                        <a:t>20</a:t>
                      </a:r>
                      <a:r>
                        <a:rPr kumimoji="0" lang="ja-JP" altLang="en-US" sz="900" b="0" i="0" u="none" strike="noStrike" kern="0" cap="none" spc="0" normalizeH="0" baseline="0" noProof="0" dirty="0">
                          <a:ln>
                            <a:noFill/>
                          </a:ln>
                          <a:solidFill>
                            <a:srgbClr val="3F3F3F"/>
                          </a:solidFill>
                          <a:effectLst/>
                          <a:uLnTx/>
                          <a:uFillTx/>
                          <a:latin typeface="メイリオ" panose="020B0604030504040204" pitchFamily="50" charset="-128"/>
                          <a:ea typeface="メイリオ" panose="020B0604030504040204" pitchFamily="50" charset="-128"/>
                          <a:cs typeface="Arial"/>
                          <a:sym typeface="Arial"/>
                        </a:rPr>
                        <a:t>万円～（ネット）</a:t>
                      </a:r>
                      <a:r>
                        <a:rPr lang="ja-JP"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　</a:t>
                      </a:r>
                      <a:endParaRPr sz="1600" u="none" strike="noStrike" cap="none" dirty="0">
                        <a:solidFill>
                          <a:srgbClr val="3F3F3F"/>
                        </a:solidFill>
                        <a:latin typeface="メイリオ" panose="020B0604030504040204" pitchFamily="50" charset="-128"/>
                        <a:ea typeface="メイリオ" panose="020B0604030504040204" pitchFamily="50" charset="-128"/>
                        <a:cs typeface="Arial"/>
                        <a:sym typeface="Arial"/>
                      </a:endParaRPr>
                    </a:p>
                  </a:txBody>
                  <a:tcPr marL="101725" marR="101725" marT="48825" marB="48825" anchor="ctr">
                    <a:lnL w="9525" cap="flat" cmpd="sng" algn="ctr">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lgn="ctr">
                      <a:solidFill>
                        <a:srgbClr val="AEABAB"/>
                      </a:solidFill>
                      <a:prstDash val="solid"/>
                      <a:round/>
                      <a:headEnd type="none" w="sm" len="sm"/>
                      <a:tailEnd type="none" w="sm" len="sm"/>
                    </a:lnT>
                    <a:lnB w="9525" cap="flat" cmpd="sng" algn="ctr">
                      <a:solidFill>
                        <a:srgbClr val="AEABAB"/>
                      </a:solidFill>
                      <a:prstDash val="solid"/>
                      <a:round/>
                      <a:headEnd type="none" w="sm" len="sm"/>
                      <a:tailEnd type="none" w="sm" len="sm"/>
                    </a:lnB>
                  </a:tcPr>
                </a:tc>
                <a:extLst>
                  <a:ext uri="{0D108BD9-81ED-4DB2-BD59-A6C34878D82A}">
                    <a16:rowId xmlns:a16="http://schemas.microsoft.com/office/drawing/2014/main" val="10003"/>
                  </a:ext>
                </a:extLst>
              </a:tr>
              <a:tr h="370283">
                <a:tc>
                  <a:txBody>
                    <a:bodyPr/>
                    <a:lstStyle/>
                    <a:p>
                      <a:pPr marL="0" marR="0" lvl="0" indent="0" algn="ctr" rtl="0">
                        <a:lnSpc>
                          <a:spcPct val="100000"/>
                        </a:lnSpc>
                        <a:spcBef>
                          <a:spcPts val="0"/>
                        </a:spcBef>
                        <a:spcAft>
                          <a:spcPts val="0"/>
                        </a:spcAft>
                        <a:buClr>
                          <a:schemeClr val="dk1"/>
                        </a:buClr>
                        <a:buSzPts val="800"/>
                        <a:buFont typeface="Meiryo"/>
                        <a:buNone/>
                      </a:pPr>
                      <a:r>
                        <a:rPr lang="ja-JP" sz="900" dirty="0">
                          <a:solidFill>
                            <a:srgbClr val="3F3F3F"/>
                          </a:solidFill>
                          <a:latin typeface="メイリオ" panose="020B0604030504040204" pitchFamily="50" charset="-128"/>
                          <a:ea typeface="メイリオ" panose="020B0604030504040204" pitchFamily="50" charset="-128"/>
                          <a:cs typeface="Arial"/>
                          <a:sym typeface="Arial"/>
                        </a:rPr>
                        <a:t>レポート</a:t>
                      </a:r>
                      <a:endParaRPr sz="900" dirty="0">
                        <a:solidFill>
                          <a:srgbClr val="3F3F3F"/>
                        </a:solidFill>
                        <a:latin typeface="メイリオ" panose="020B0604030504040204" pitchFamily="50" charset="-128"/>
                        <a:ea typeface="メイリオ" panose="020B0604030504040204" pitchFamily="50"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lgn="ctr">
                      <a:solidFill>
                        <a:srgbClr val="AEABAB"/>
                      </a:solidFill>
                      <a:prstDash val="solid"/>
                      <a:round/>
                      <a:headEnd type="none" w="sm" len="sm"/>
                      <a:tailEnd type="none" w="sm" len="sm"/>
                    </a:lnR>
                    <a:lnT w="9525" cap="flat" cmpd="sng" algn="ctr">
                      <a:solidFill>
                        <a:srgbClr val="AEABAB"/>
                      </a:solidFill>
                      <a:prstDash val="solid"/>
                      <a:round/>
                      <a:headEnd type="none" w="sm" len="sm"/>
                      <a:tailEnd type="none" w="sm" len="sm"/>
                    </a:lnT>
                    <a:lnB w="9525" cap="flat" cmpd="sng" algn="ctr">
                      <a:solidFill>
                        <a:srgbClr val="AEABAB"/>
                      </a:solidFill>
                      <a:prstDash val="solid"/>
                      <a:round/>
                      <a:headEnd type="none" w="sm" len="sm"/>
                      <a:tailEnd type="none" w="sm" len="sm"/>
                    </a:lnB>
                    <a:solidFill>
                      <a:srgbClr val="F3B1A7"/>
                    </a:solidFill>
                  </a:tcPr>
                </a:tc>
                <a:tc>
                  <a:txBody>
                    <a:bodyPr/>
                    <a:lstStyle/>
                    <a:p>
                      <a:pPr marL="0" marR="0" lvl="0" indent="0" algn="l" rtl="0">
                        <a:lnSpc>
                          <a:spcPct val="100000"/>
                        </a:lnSpc>
                        <a:spcBef>
                          <a:spcPts val="0"/>
                        </a:spcBef>
                        <a:spcAft>
                          <a:spcPts val="0"/>
                        </a:spcAft>
                        <a:buClr>
                          <a:schemeClr val="dk1"/>
                        </a:buClr>
                        <a:buSzPts val="900"/>
                        <a:buFont typeface="Meiryo"/>
                        <a:buNone/>
                      </a:pPr>
                      <a:r>
                        <a:rPr lang="ja-JP" altLang="en-US" sz="900" dirty="0">
                          <a:solidFill>
                            <a:srgbClr val="3F3F3F"/>
                          </a:solidFill>
                          <a:latin typeface="メイリオ" panose="020B0604030504040204" pitchFamily="50" charset="-128"/>
                          <a:ea typeface="メイリオ" panose="020B0604030504040204" pitchFamily="50" charset="-128"/>
                          <a:cs typeface="Arial"/>
                          <a:sym typeface="Arial"/>
                        </a:rPr>
                        <a:t>投稿インサイト</a:t>
                      </a:r>
                      <a:endParaRPr sz="900" dirty="0">
                        <a:solidFill>
                          <a:srgbClr val="3F3F3F"/>
                        </a:solidFill>
                        <a:latin typeface="メイリオ" panose="020B0604030504040204" pitchFamily="50" charset="-128"/>
                        <a:ea typeface="メイリオ" panose="020B0604030504040204" pitchFamily="50" charset="-128"/>
                        <a:cs typeface="Arial"/>
                        <a:sym typeface="Arial"/>
                      </a:endParaRPr>
                    </a:p>
                  </a:txBody>
                  <a:tcPr marL="90000" marR="90000" marT="43200" marB="43200" anchor="ctr">
                    <a:lnL w="9525" cap="flat" cmpd="sng" algn="ctr">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lgn="ctr">
                      <a:solidFill>
                        <a:srgbClr val="AEABAB"/>
                      </a:solidFill>
                      <a:prstDash val="solid"/>
                      <a:round/>
                      <a:headEnd type="none" w="sm" len="sm"/>
                      <a:tailEnd type="none" w="sm" len="sm"/>
                    </a:lnT>
                    <a:lnB w="9525" cap="flat" cmpd="sng" algn="ctr">
                      <a:solidFill>
                        <a:srgbClr val="AEABAB"/>
                      </a:solidFill>
                      <a:prstDash val="solid"/>
                      <a:round/>
                      <a:headEnd type="none" w="sm" len="sm"/>
                      <a:tailEnd type="none" w="sm" len="sm"/>
                    </a:lnB>
                  </a:tcPr>
                </a:tc>
                <a:extLst>
                  <a:ext uri="{0D108BD9-81ED-4DB2-BD59-A6C34878D82A}">
                    <a16:rowId xmlns:a16="http://schemas.microsoft.com/office/drawing/2014/main" val="10007"/>
                  </a:ext>
                </a:extLst>
              </a:tr>
            </a:tbl>
          </a:graphicData>
        </a:graphic>
      </p:graphicFrame>
      <p:pic>
        <p:nvPicPr>
          <p:cNvPr id="7" name="図 6" descr="ダイアグラム&#10;&#10;AI 生成コンテンツは誤りを含む可能性があります。">
            <a:extLst>
              <a:ext uri="{FF2B5EF4-FFF2-40B4-BE49-F238E27FC236}">
                <a16:creationId xmlns:a16="http://schemas.microsoft.com/office/drawing/2014/main" id="{5EE3B2D1-AB5E-3270-D54B-34099E242533}"/>
              </a:ext>
            </a:extLst>
          </p:cNvPr>
          <p:cNvPicPr>
            <a:picLocks noChangeAspect="1"/>
          </p:cNvPicPr>
          <p:nvPr/>
        </p:nvPicPr>
        <p:blipFill>
          <a:blip r:embed="rId3"/>
          <a:srcRect t="11414" b="9739"/>
          <a:stretch>
            <a:fillRect/>
          </a:stretch>
        </p:blipFill>
        <p:spPr>
          <a:xfrm>
            <a:off x="826292" y="1657511"/>
            <a:ext cx="2000991" cy="3416326"/>
          </a:xfrm>
          <a:prstGeom prst="rect">
            <a:avLst/>
          </a:prstGeom>
          <a:effectLst>
            <a:outerShdw blurRad="50800" dist="38100" dir="2700000" algn="tl" rotWithShape="0">
              <a:prstClr val="black">
                <a:alpha val="40000"/>
              </a:prstClr>
            </a:outerShdw>
          </a:effectLst>
        </p:spPr>
      </p:pic>
      <p:sp>
        <p:nvSpPr>
          <p:cNvPr id="8" name="Google Shape;473;p17">
            <a:extLst>
              <a:ext uri="{FF2B5EF4-FFF2-40B4-BE49-F238E27FC236}">
                <a16:creationId xmlns:a16="http://schemas.microsoft.com/office/drawing/2014/main" id="{70D95F90-BC22-2F47-A668-AC6727064C8F}"/>
              </a:ext>
            </a:extLst>
          </p:cNvPr>
          <p:cNvSpPr/>
          <p:nvPr/>
        </p:nvSpPr>
        <p:spPr>
          <a:xfrm>
            <a:off x="826291" y="1260031"/>
            <a:ext cx="2000991" cy="266164"/>
          </a:xfrm>
          <a:prstGeom prst="rect">
            <a:avLst/>
          </a:prstGeom>
          <a:solidFill>
            <a:srgbClr val="F89D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altLang="ja-JP" sz="900" b="0" i="0" u="none" strike="noStrike" cap="none" dirty="0">
                <a:solidFill>
                  <a:schemeClr val="lt1"/>
                </a:solidFill>
                <a:latin typeface="メイリオ" panose="020B0604030504040204" pitchFamily="50" charset="-128"/>
                <a:ea typeface="メイリオ" panose="020B0604030504040204" pitchFamily="50" charset="-128"/>
                <a:sym typeface="Arial"/>
              </a:rPr>
              <a:t>SNS</a:t>
            </a:r>
            <a:r>
              <a:rPr lang="ja-JP" altLang="en-US" sz="900" b="0" i="0" u="none" strike="noStrike" cap="none" dirty="0">
                <a:solidFill>
                  <a:schemeClr val="lt1"/>
                </a:solidFill>
                <a:latin typeface="メイリオ" panose="020B0604030504040204" pitchFamily="50" charset="-128"/>
                <a:ea typeface="メイリオ" panose="020B0604030504040204" pitchFamily="50" charset="-128"/>
                <a:sym typeface="Arial"/>
              </a:rPr>
              <a:t>投稿</a:t>
            </a:r>
            <a:endParaRPr sz="900" b="0" i="0" u="none" strike="noStrike" cap="none" dirty="0">
              <a:solidFill>
                <a:schemeClr val="lt1"/>
              </a:solidFill>
              <a:latin typeface="メイリオ" panose="020B0604030504040204" pitchFamily="50" charset="-128"/>
              <a:ea typeface="メイリオ" panose="020B0604030504040204" pitchFamily="50" charset="-128"/>
              <a:sym typeface="Arial"/>
            </a:endParaRPr>
          </a:p>
        </p:txBody>
      </p:sp>
    </p:spTree>
    <p:extLst>
      <p:ext uri="{BB962C8B-B14F-4D97-AF65-F5344CB8AC3E}">
        <p14:creationId xmlns:p14="http://schemas.microsoft.com/office/powerpoint/2010/main" val="698519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693"/>
        <p:cNvGrpSpPr/>
        <p:nvPr/>
      </p:nvGrpSpPr>
      <p:grpSpPr>
        <a:xfrm>
          <a:off x="0" y="0"/>
          <a:ext cx="0" cy="0"/>
          <a:chOff x="0" y="0"/>
          <a:chExt cx="0" cy="0"/>
        </a:xfrm>
      </p:grpSpPr>
      <p:grpSp>
        <p:nvGrpSpPr>
          <p:cNvPr id="3" name="グループ化 2">
            <a:extLst>
              <a:ext uri="{FF2B5EF4-FFF2-40B4-BE49-F238E27FC236}">
                <a16:creationId xmlns:a16="http://schemas.microsoft.com/office/drawing/2014/main" id="{99C61CC9-000A-7989-2D6B-A2C43CD508C9}"/>
              </a:ext>
            </a:extLst>
          </p:cNvPr>
          <p:cNvGrpSpPr/>
          <p:nvPr/>
        </p:nvGrpSpPr>
        <p:grpSpPr>
          <a:xfrm>
            <a:off x="774658" y="4709769"/>
            <a:ext cx="1178400" cy="952800"/>
            <a:chOff x="2998334" y="4413076"/>
            <a:chExt cx="1178400" cy="952800"/>
          </a:xfrm>
        </p:grpSpPr>
        <p:sp>
          <p:nvSpPr>
            <p:cNvPr id="694" name="Google Shape;694;p20"/>
            <p:cNvSpPr/>
            <p:nvPr/>
          </p:nvSpPr>
          <p:spPr>
            <a:xfrm>
              <a:off x="2998334" y="4413076"/>
              <a:ext cx="1178400" cy="952800"/>
            </a:xfrm>
            <a:prstGeom prst="ellipse">
              <a:avLst/>
            </a:prstGeom>
            <a:solidFill>
              <a:srgbClr val="F89D8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1" i="0" u="none" strike="noStrike" cap="none" dirty="0">
                <a:solidFill>
                  <a:schemeClr val="lt1"/>
                </a:solidFill>
                <a:latin typeface="メイリオ" panose="020B0604030504040204" pitchFamily="50" charset="-128"/>
                <a:ea typeface="メイリオ" panose="020B0604030504040204" pitchFamily="50" charset="-128"/>
                <a:cs typeface="Meiryo"/>
                <a:sym typeface="Meiryo"/>
              </a:endParaRPr>
            </a:p>
          </p:txBody>
        </p:sp>
        <p:sp>
          <p:nvSpPr>
            <p:cNvPr id="697" name="Google Shape;697;p20"/>
            <p:cNvSpPr txBox="1"/>
            <p:nvPr/>
          </p:nvSpPr>
          <p:spPr>
            <a:xfrm>
              <a:off x="3060309" y="4689376"/>
              <a:ext cx="1054450" cy="4002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ja-JP" sz="1000" b="1" i="0" u="none" strike="noStrike" cap="none" dirty="0">
                  <a:solidFill>
                    <a:schemeClr val="lt1"/>
                  </a:solidFill>
                  <a:latin typeface="メイリオ" panose="020B0604030504040204" pitchFamily="50" charset="-128"/>
                  <a:ea typeface="メイリオ" panose="020B0604030504040204" pitchFamily="50" charset="-128"/>
                  <a:sym typeface="Arial"/>
                </a:rPr>
                <a:t>200,000円～</a:t>
              </a:r>
              <a:endParaRPr sz="1000" b="1" i="0" u="none" strike="noStrike" cap="none" dirty="0">
                <a:solidFill>
                  <a:schemeClr val="lt1"/>
                </a:solidFill>
                <a:latin typeface="メイリオ" panose="020B0604030504040204" pitchFamily="50" charset="-128"/>
                <a:ea typeface="メイリオ" panose="020B0604030504040204" pitchFamily="50" charset="-128"/>
                <a:sym typeface="Arial"/>
              </a:endParaRPr>
            </a:p>
            <a:p>
              <a:pPr marL="0" marR="0" lvl="0" indent="0" algn="ctr" rtl="0">
                <a:lnSpc>
                  <a:spcPct val="100000"/>
                </a:lnSpc>
                <a:spcBef>
                  <a:spcPts val="0"/>
                </a:spcBef>
                <a:spcAft>
                  <a:spcPts val="0"/>
                </a:spcAft>
                <a:buClr>
                  <a:srgbClr val="000000"/>
                </a:buClr>
                <a:buSzPts val="1000"/>
                <a:buFont typeface="Arial"/>
                <a:buNone/>
              </a:pPr>
              <a:r>
                <a:rPr lang="ja-JP" sz="1000" b="1" i="0" u="none" strike="noStrike" cap="none" dirty="0">
                  <a:solidFill>
                    <a:schemeClr val="lt1"/>
                  </a:solidFill>
                  <a:latin typeface="メイリオ" panose="020B0604030504040204" pitchFamily="50" charset="-128"/>
                  <a:ea typeface="メイリオ" panose="020B0604030504040204" pitchFamily="50" charset="-128"/>
                  <a:sym typeface="Arial"/>
                </a:rPr>
                <a:t>(ネット)</a:t>
              </a:r>
              <a:endParaRPr sz="1400" b="0" i="0" u="none" strike="noStrike" cap="none" dirty="0">
                <a:solidFill>
                  <a:srgbClr val="000000"/>
                </a:solidFill>
                <a:latin typeface="メイリオ" panose="020B0604030504040204" pitchFamily="50" charset="-128"/>
                <a:ea typeface="メイリオ" panose="020B0604030504040204" pitchFamily="50" charset="-128"/>
                <a:sym typeface="Arial"/>
              </a:endParaRPr>
            </a:p>
          </p:txBody>
        </p:sp>
      </p:grpSp>
      <p:sp>
        <p:nvSpPr>
          <p:cNvPr id="699" name="Google Shape;699;p20"/>
          <p:cNvSpPr/>
          <p:nvPr/>
        </p:nvSpPr>
        <p:spPr>
          <a:xfrm>
            <a:off x="418262" y="1282185"/>
            <a:ext cx="4236654" cy="202817"/>
          </a:xfrm>
          <a:prstGeom prst="roundRect">
            <a:avLst>
              <a:gd name="adj" fmla="val 0"/>
            </a:avLst>
          </a:prstGeom>
          <a:solidFill>
            <a:srgbClr val="F89D90"/>
          </a:solid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ja-JP" altLang="en-US" sz="1050" b="1" i="0" u="none" strike="noStrike" cap="none">
                <a:solidFill>
                  <a:schemeClr val="lt1"/>
                </a:solidFill>
                <a:latin typeface="メイリオ" panose="020B0604030504040204" pitchFamily="50" charset="-128"/>
                <a:ea typeface="メイリオ" panose="020B0604030504040204" pitchFamily="50" charset="-128"/>
                <a:cs typeface="Kosugi Maru"/>
                <a:sym typeface="Kosugi Maru"/>
              </a:rPr>
              <a:t>二次利用</a:t>
            </a:r>
            <a:endParaRPr lang="ja-JP" altLang="en-US" sz="1050" b="1" i="0" u="none" strike="noStrike" cap="none" dirty="0">
              <a:solidFill>
                <a:schemeClr val="lt1"/>
              </a:solidFill>
              <a:latin typeface="メイリオ" panose="020B0604030504040204" pitchFamily="50" charset="-128"/>
              <a:ea typeface="メイリオ" panose="020B0604030504040204" pitchFamily="50" charset="-128"/>
              <a:cs typeface="Kosugi Maru"/>
              <a:sym typeface="Kosugi Maru"/>
            </a:endParaRPr>
          </a:p>
        </p:txBody>
      </p:sp>
      <p:sp>
        <p:nvSpPr>
          <p:cNvPr id="706" name="Google Shape;706;p20"/>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altLang="en-US" sz="1500" b="1" dirty="0">
                <a:solidFill>
                  <a:schemeClr val="tx1">
                    <a:lumMod val="75000"/>
                    <a:lumOff val="25000"/>
                  </a:schemeClr>
                </a:solidFill>
                <a:latin typeface="メイリオ" panose="020B0604030504040204" pitchFamily="50" charset="-128"/>
                <a:ea typeface="メイリオ" panose="020B0604030504040204" pitchFamily="50" charset="-128"/>
              </a:rPr>
              <a:t>二次利用</a:t>
            </a:r>
            <a:endParaRPr sz="1500" b="1" i="0" u="none" strike="noStrike" cap="none" dirty="0">
              <a:solidFill>
                <a:schemeClr val="tx1">
                  <a:lumMod val="75000"/>
                  <a:lumOff val="25000"/>
                </a:schemeClr>
              </a:solidFill>
              <a:latin typeface="メイリオ" panose="020B0604030504040204" pitchFamily="50" charset="-128"/>
              <a:ea typeface="メイリオ" panose="020B0604030504040204" pitchFamily="50" charset="-128"/>
              <a:sym typeface="Arial"/>
            </a:endParaRPr>
          </a:p>
        </p:txBody>
      </p:sp>
      <p:grpSp>
        <p:nvGrpSpPr>
          <p:cNvPr id="714" name="Google Shape;714;p20"/>
          <p:cNvGrpSpPr/>
          <p:nvPr/>
        </p:nvGrpSpPr>
        <p:grpSpPr>
          <a:xfrm>
            <a:off x="6879948" y="-11189"/>
            <a:ext cx="1905276" cy="340065"/>
            <a:chOff x="6879948" y="-11189"/>
            <a:chExt cx="1905276" cy="340065"/>
          </a:xfrm>
        </p:grpSpPr>
        <p:sp>
          <p:nvSpPr>
            <p:cNvPr id="715" name="Google Shape;715;p20"/>
            <p:cNvSpPr/>
            <p:nvPr/>
          </p:nvSpPr>
          <p:spPr>
            <a:xfrm rot="10800000">
              <a:off x="6879948" y="-11189"/>
              <a:ext cx="889233" cy="328877"/>
            </a:xfrm>
            <a:prstGeom prst="snip2SameRect">
              <a:avLst>
                <a:gd name="adj1" fmla="val 50000"/>
                <a:gd name="adj2" fmla="val 0"/>
              </a:avLst>
            </a:prstGeom>
            <a:solidFill>
              <a:srgbClr val="E6E6E6"/>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rgbClr val="F89D90"/>
                </a:solidFill>
                <a:latin typeface="Yu Gothic" panose="020B0400000000000000" pitchFamily="34" charset="-128"/>
                <a:ea typeface="Yu Gothic" panose="020B0400000000000000" pitchFamily="34" charset="-128"/>
                <a:sym typeface="Arial"/>
              </a:endParaRPr>
            </a:p>
          </p:txBody>
        </p:sp>
        <p:sp>
          <p:nvSpPr>
            <p:cNvPr id="716" name="Google Shape;716;p20"/>
            <p:cNvSpPr/>
            <p:nvPr/>
          </p:nvSpPr>
          <p:spPr>
            <a:xfrm rot="10800000">
              <a:off x="7895991" y="-1"/>
              <a:ext cx="889233" cy="328877"/>
            </a:xfrm>
            <a:prstGeom prst="snip2SameRect">
              <a:avLst>
                <a:gd name="adj1" fmla="val 50000"/>
                <a:gd name="adj2" fmla="val 0"/>
              </a:avLst>
            </a:prstGeom>
            <a:solidFill>
              <a:srgbClr val="F89D90"/>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chemeClr val="dk1"/>
                </a:solidFill>
                <a:latin typeface="Yu Gothic" panose="020B0400000000000000" pitchFamily="34" charset="-128"/>
                <a:ea typeface="Yu Gothic" panose="020B0400000000000000" pitchFamily="34" charset="-128"/>
                <a:sym typeface="Arial"/>
              </a:endParaRPr>
            </a:p>
          </p:txBody>
        </p:sp>
        <p:sp>
          <p:nvSpPr>
            <p:cNvPr id="717" name="Google Shape;717;p20"/>
            <p:cNvSpPr txBox="1"/>
            <p:nvPr/>
          </p:nvSpPr>
          <p:spPr>
            <a:xfrm>
              <a:off x="6926087"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タイアップ</a:t>
              </a:r>
              <a:endParaRPr dirty="0">
                <a:latin typeface="Yu Gothic" panose="020B0400000000000000" pitchFamily="34" charset="-128"/>
                <a:ea typeface="Yu Gothic" panose="020B0400000000000000" pitchFamily="34" charset="-128"/>
              </a:endParaRPr>
            </a:p>
          </p:txBody>
        </p:sp>
        <p:sp>
          <p:nvSpPr>
            <p:cNvPr id="718" name="Google Shape;718;p20"/>
            <p:cNvSpPr txBox="1"/>
            <p:nvPr/>
          </p:nvSpPr>
          <p:spPr>
            <a:xfrm>
              <a:off x="7942130"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chemeClr val="lt1"/>
                  </a:solidFill>
                  <a:latin typeface="Yu Gothic" panose="020B0400000000000000" pitchFamily="34" charset="-128"/>
                  <a:ea typeface="Yu Gothic" panose="020B0400000000000000" pitchFamily="34" charset="-128"/>
                  <a:sym typeface="Arial"/>
                </a:rPr>
                <a:t>オプション</a:t>
              </a:r>
              <a:endParaRPr dirty="0">
                <a:latin typeface="Yu Gothic" panose="020B0400000000000000" pitchFamily="34" charset="-128"/>
                <a:ea typeface="Yu Gothic" panose="020B0400000000000000" pitchFamily="34" charset="-128"/>
              </a:endParaRPr>
            </a:p>
          </p:txBody>
        </p:sp>
      </p:grpSp>
      <p:grpSp>
        <p:nvGrpSpPr>
          <p:cNvPr id="2" name="グループ化 1">
            <a:extLst>
              <a:ext uri="{FF2B5EF4-FFF2-40B4-BE49-F238E27FC236}">
                <a16:creationId xmlns:a16="http://schemas.microsoft.com/office/drawing/2014/main" id="{172B985F-B67A-DB6E-9124-8B66350A4A46}"/>
              </a:ext>
            </a:extLst>
          </p:cNvPr>
          <p:cNvGrpSpPr>
            <a:grpSpLocks noChangeAspect="1"/>
          </p:cNvGrpSpPr>
          <p:nvPr/>
        </p:nvGrpSpPr>
        <p:grpSpPr>
          <a:xfrm>
            <a:off x="537116" y="1607853"/>
            <a:ext cx="4117800" cy="2675442"/>
            <a:chOff x="545279" y="1324566"/>
            <a:chExt cx="4385453" cy="2849342"/>
          </a:xfrm>
        </p:grpSpPr>
        <p:pic>
          <p:nvPicPr>
            <p:cNvPr id="34" name="Google Shape;678;p51">
              <a:extLst>
                <a:ext uri="{FF2B5EF4-FFF2-40B4-BE49-F238E27FC236}">
                  <a16:creationId xmlns:a16="http://schemas.microsoft.com/office/drawing/2014/main" id="{5875BC34-6260-9E89-04AE-D637834D0E66}"/>
                </a:ext>
              </a:extLst>
            </p:cNvPr>
            <p:cNvPicPr preferRelativeResize="0"/>
            <p:nvPr/>
          </p:nvPicPr>
          <p:blipFill rotWithShape="1">
            <a:blip r:embed="rId3">
              <a:alphaModFix/>
            </a:blip>
            <a:srcRect/>
            <a:stretch/>
          </p:blipFill>
          <p:spPr>
            <a:xfrm>
              <a:off x="3565885" y="1911278"/>
              <a:ext cx="947742" cy="807196"/>
            </a:xfrm>
            <a:prstGeom prst="rect">
              <a:avLst/>
            </a:prstGeom>
            <a:noFill/>
            <a:ln>
              <a:noFill/>
            </a:ln>
          </p:spPr>
        </p:pic>
        <p:pic>
          <p:nvPicPr>
            <p:cNvPr id="35" name="Google Shape;679;p51">
              <a:extLst>
                <a:ext uri="{FF2B5EF4-FFF2-40B4-BE49-F238E27FC236}">
                  <a16:creationId xmlns:a16="http://schemas.microsoft.com/office/drawing/2014/main" id="{53A589CA-AA9E-E5BF-A9F3-80C289D51BA0}"/>
                </a:ext>
              </a:extLst>
            </p:cNvPr>
            <p:cNvPicPr preferRelativeResize="0"/>
            <p:nvPr/>
          </p:nvPicPr>
          <p:blipFill rotWithShape="1">
            <a:blip r:embed="rId4">
              <a:alphaModFix/>
            </a:blip>
            <a:srcRect/>
            <a:stretch/>
          </p:blipFill>
          <p:spPr>
            <a:xfrm>
              <a:off x="798261" y="1836376"/>
              <a:ext cx="1510038" cy="2188672"/>
            </a:xfrm>
            <a:prstGeom prst="rect">
              <a:avLst/>
            </a:prstGeom>
            <a:noFill/>
            <a:ln w="9525" cap="flat" cmpd="sng">
              <a:solidFill>
                <a:srgbClr val="7F7F7F"/>
              </a:solidFill>
              <a:prstDash val="solid"/>
              <a:round/>
              <a:headEnd type="none" w="sm" len="sm"/>
              <a:tailEnd type="none" w="sm" len="sm"/>
            </a:ln>
          </p:spPr>
        </p:pic>
        <p:sp>
          <p:nvSpPr>
            <p:cNvPr id="36" name="Google Shape;680;p51">
              <a:extLst>
                <a:ext uri="{FF2B5EF4-FFF2-40B4-BE49-F238E27FC236}">
                  <a16:creationId xmlns:a16="http://schemas.microsoft.com/office/drawing/2014/main" id="{4D627E42-FA8F-F6E6-1B40-559A6D1C009F}"/>
                </a:ext>
              </a:extLst>
            </p:cNvPr>
            <p:cNvSpPr/>
            <p:nvPr/>
          </p:nvSpPr>
          <p:spPr>
            <a:xfrm>
              <a:off x="709787" y="3853035"/>
              <a:ext cx="1663839" cy="293035"/>
            </a:xfrm>
            <a:prstGeom prst="wave">
              <a:avLst>
                <a:gd name="adj1" fmla="val 20000"/>
                <a:gd name="adj2" fmla="val 402"/>
              </a:avLst>
            </a:prstGeom>
            <a:solidFill>
              <a:srgbClr val="D8D8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メイリオ" panose="020B0604030504040204" pitchFamily="50" charset="-128"/>
                <a:ea typeface="メイリオ" panose="020B0604030504040204" pitchFamily="50" charset="-128"/>
                <a:sym typeface="Arial"/>
              </a:endParaRPr>
            </a:p>
          </p:txBody>
        </p:sp>
        <p:pic>
          <p:nvPicPr>
            <p:cNvPr id="37" name="Google Shape;681;p51">
              <a:extLst>
                <a:ext uri="{FF2B5EF4-FFF2-40B4-BE49-F238E27FC236}">
                  <a16:creationId xmlns:a16="http://schemas.microsoft.com/office/drawing/2014/main" id="{2884A53F-6913-C977-48F4-7B2D6AD17DBD}"/>
                </a:ext>
              </a:extLst>
            </p:cNvPr>
            <p:cNvPicPr preferRelativeResize="0"/>
            <p:nvPr/>
          </p:nvPicPr>
          <p:blipFill rotWithShape="1">
            <a:blip r:embed="rId5">
              <a:alphaModFix/>
            </a:blip>
            <a:srcRect/>
            <a:stretch/>
          </p:blipFill>
          <p:spPr>
            <a:xfrm>
              <a:off x="2527256" y="2517000"/>
              <a:ext cx="407062" cy="638787"/>
            </a:xfrm>
            <a:prstGeom prst="rect">
              <a:avLst/>
            </a:prstGeom>
            <a:noFill/>
            <a:ln>
              <a:noFill/>
            </a:ln>
          </p:spPr>
        </p:pic>
        <p:pic>
          <p:nvPicPr>
            <p:cNvPr id="38" name="Google Shape;682;p51">
              <a:extLst>
                <a:ext uri="{FF2B5EF4-FFF2-40B4-BE49-F238E27FC236}">
                  <a16:creationId xmlns:a16="http://schemas.microsoft.com/office/drawing/2014/main" id="{D9A01859-EECA-C087-4FFD-BF1468CE3CCA}"/>
                </a:ext>
              </a:extLst>
            </p:cNvPr>
            <p:cNvPicPr preferRelativeResize="0"/>
            <p:nvPr/>
          </p:nvPicPr>
          <p:blipFill rotWithShape="1">
            <a:blip r:embed="rId6">
              <a:alphaModFix/>
            </a:blip>
            <a:srcRect/>
            <a:stretch/>
          </p:blipFill>
          <p:spPr>
            <a:xfrm>
              <a:off x="3802002" y="3366711"/>
              <a:ext cx="557264" cy="807197"/>
            </a:xfrm>
            <a:prstGeom prst="rect">
              <a:avLst/>
            </a:prstGeom>
            <a:noFill/>
            <a:ln>
              <a:noFill/>
            </a:ln>
          </p:spPr>
        </p:pic>
        <p:sp>
          <p:nvSpPr>
            <p:cNvPr id="39" name="Google Shape;683;p51">
              <a:extLst>
                <a:ext uri="{FF2B5EF4-FFF2-40B4-BE49-F238E27FC236}">
                  <a16:creationId xmlns:a16="http://schemas.microsoft.com/office/drawing/2014/main" id="{910C9269-D981-9D13-86F2-0A90624E2FE8}"/>
                </a:ext>
              </a:extLst>
            </p:cNvPr>
            <p:cNvSpPr/>
            <p:nvPr/>
          </p:nvSpPr>
          <p:spPr>
            <a:xfrm>
              <a:off x="3013735" y="1324566"/>
              <a:ext cx="1916997" cy="216000"/>
            </a:xfrm>
            <a:prstGeom prst="roundRect">
              <a:avLst>
                <a:gd name="adj" fmla="val 0"/>
              </a:avLst>
            </a:prstGeom>
            <a:solidFill>
              <a:srgbClr val="F89D8F">
                <a:alpha val="60000"/>
              </a:srgbClr>
            </a:solid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ja-JP" sz="900" b="0" i="0" u="none" strike="noStrike" cap="none" dirty="0">
                  <a:solidFill>
                    <a:schemeClr val="bg1"/>
                  </a:solidFill>
                  <a:latin typeface="メイリオ" panose="020B0604030504040204" pitchFamily="50" charset="-128"/>
                  <a:ea typeface="メイリオ" panose="020B0604030504040204" pitchFamily="50" charset="-128"/>
                  <a:sym typeface="Arial"/>
                </a:rPr>
                <a:t>クライアント様ページ</a:t>
              </a:r>
              <a:endParaRPr dirty="0">
                <a:solidFill>
                  <a:schemeClr val="bg1"/>
                </a:solidFill>
                <a:latin typeface="メイリオ" panose="020B0604030504040204" pitchFamily="50" charset="-128"/>
                <a:ea typeface="メイリオ" panose="020B0604030504040204" pitchFamily="50" charset="-128"/>
              </a:endParaRPr>
            </a:p>
          </p:txBody>
        </p:sp>
        <p:sp>
          <p:nvSpPr>
            <p:cNvPr id="40" name="Google Shape;684;p51">
              <a:extLst>
                <a:ext uri="{FF2B5EF4-FFF2-40B4-BE49-F238E27FC236}">
                  <a16:creationId xmlns:a16="http://schemas.microsoft.com/office/drawing/2014/main" id="{2F870952-0A11-457D-9739-4D7AAF0494D3}"/>
                </a:ext>
              </a:extLst>
            </p:cNvPr>
            <p:cNvSpPr/>
            <p:nvPr/>
          </p:nvSpPr>
          <p:spPr>
            <a:xfrm>
              <a:off x="545279" y="1335946"/>
              <a:ext cx="1916997" cy="216000"/>
            </a:xfrm>
            <a:prstGeom prst="roundRect">
              <a:avLst>
                <a:gd name="adj" fmla="val 0"/>
              </a:avLst>
            </a:prstGeom>
            <a:solidFill>
              <a:srgbClr val="F89D8F">
                <a:alpha val="60000"/>
              </a:srgbClr>
            </a:solid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ja-JP" sz="900" b="0" i="0" u="none" strike="noStrike" cap="none" dirty="0">
                  <a:solidFill>
                    <a:schemeClr val="bg1"/>
                  </a:solidFill>
                  <a:latin typeface="メイリオ" panose="020B0604030504040204" pitchFamily="50" charset="-128"/>
                  <a:ea typeface="メイリオ" panose="020B0604030504040204" pitchFamily="50" charset="-128"/>
                  <a:sym typeface="Arial"/>
                </a:rPr>
                <a:t>ウーマンエキサイト記事</a:t>
              </a:r>
              <a:endParaRPr dirty="0">
                <a:solidFill>
                  <a:schemeClr val="bg1"/>
                </a:solidFill>
                <a:latin typeface="メイリオ" panose="020B0604030504040204" pitchFamily="50" charset="-128"/>
                <a:ea typeface="メイリオ" panose="020B0604030504040204" pitchFamily="50" charset="-128"/>
              </a:endParaRPr>
            </a:p>
          </p:txBody>
        </p:sp>
      </p:grpSp>
      <p:sp>
        <p:nvSpPr>
          <p:cNvPr id="41" name="Google Shape;677;p51">
            <a:extLst>
              <a:ext uri="{FF2B5EF4-FFF2-40B4-BE49-F238E27FC236}">
                <a16:creationId xmlns:a16="http://schemas.microsoft.com/office/drawing/2014/main" id="{6D188480-0490-6911-231A-1D98C83A5F92}"/>
              </a:ext>
            </a:extLst>
          </p:cNvPr>
          <p:cNvSpPr/>
          <p:nvPr/>
        </p:nvSpPr>
        <p:spPr>
          <a:xfrm>
            <a:off x="4942214" y="3982005"/>
            <a:ext cx="4764700" cy="95406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3F3F3F"/>
                </a:solidFill>
                <a:latin typeface="メイリオ" panose="020B0604030504040204" pitchFamily="50" charset="-128"/>
                <a:ea typeface="メイリオ" panose="020B0604030504040204" pitchFamily="50" charset="-128"/>
                <a:sym typeface="Arial"/>
              </a:rPr>
              <a:t>【備考】</a:t>
            </a:r>
            <a:endParaRPr sz="700" b="0" i="0" u="none" strike="noStrike" cap="none" dirty="0">
              <a:solidFill>
                <a:srgbClr val="3F3F3F"/>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None/>
            </a:pPr>
            <a:r>
              <a:rPr lang="ja-JP" sz="700" b="0" i="0" u="none" strike="noStrike" cap="none" dirty="0">
                <a:solidFill>
                  <a:srgbClr val="FF0000"/>
                </a:solidFill>
                <a:latin typeface="メイリオ" panose="020B0604030504040204" pitchFamily="50" charset="-128"/>
                <a:ea typeface="メイリオ" panose="020B0604030504040204" pitchFamily="50" charset="-128"/>
                <a:sym typeface="Arial"/>
              </a:rPr>
              <a:t>・使用目的・使用イメージ等は必ず事前に、弊社に確認を通してください</a:t>
            </a:r>
            <a:br>
              <a:rPr lang="ja-JP" sz="700" b="0" i="0" u="none" strike="noStrike" cap="none" dirty="0">
                <a:solidFill>
                  <a:srgbClr val="FF0000"/>
                </a:solidFill>
                <a:latin typeface="メイリオ" panose="020B0604030504040204" pitchFamily="50" charset="-128"/>
                <a:ea typeface="メイリオ" panose="020B0604030504040204" pitchFamily="50" charset="-128"/>
                <a:sym typeface="Arial"/>
              </a:rPr>
            </a:br>
            <a:r>
              <a:rPr lang="ja-JP" sz="700" b="0" i="0" u="none" strike="noStrike" cap="none" dirty="0">
                <a:solidFill>
                  <a:srgbClr val="FF0000"/>
                </a:solidFill>
                <a:latin typeface="メイリオ" panose="020B0604030504040204" pitchFamily="50" charset="-128"/>
                <a:ea typeface="メイリオ" panose="020B0604030504040204" pitchFamily="50" charset="-128"/>
                <a:sym typeface="Arial"/>
              </a:rPr>
              <a:t>・素材によっては</a:t>
            </a:r>
            <a:r>
              <a:rPr lang="ja-JP" altLang="en-US" sz="700" b="0" i="0" u="none" strike="noStrike" cap="none" dirty="0">
                <a:solidFill>
                  <a:srgbClr val="FF0000"/>
                </a:solidFill>
                <a:latin typeface="メイリオ" panose="020B0604030504040204" pitchFamily="50" charset="-128"/>
                <a:ea typeface="メイリオ" panose="020B0604030504040204" pitchFamily="50" charset="-128"/>
                <a:sym typeface="Arial"/>
              </a:rPr>
              <a:t>二</a:t>
            </a:r>
            <a:r>
              <a:rPr lang="ja-JP" sz="700" b="0" i="0" u="none" strike="noStrike" cap="none" dirty="0">
                <a:solidFill>
                  <a:srgbClr val="FF0000"/>
                </a:solidFill>
                <a:latin typeface="メイリオ" panose="020B0604030504040204" pitchFamily="50" charset="-128"/>
                <a:ea typeface="メイリオ" panose="020B0604030504040204" pitchFamily="50" charset="-128"/>
                <a:sym typeface="Arial"/>
              </a:rPr>
              <a:t>次利用に制限がある為、事前にお問い合わせください</a:t>
            </a:r>
            <a:br>
              <a:rPr lang="ja-JP" sz="700" b="0" i="0" u="none" strike="noStrike" cap="none" dirty="0">
                <a:solidFill>
                  <a:srgbClr val="000000"/>
                </a:solidFill>
                <a:latin typeface="メイリオ" panose="020B0604030504040204" pitchFamily="50" charset="-128"/>
                <a:ea typeface="メイリオ" panose="020B0604030504040204" pitchFamily="50" charset="-128"/>
                <a:sym typeface="Arial"/>
              </a:rPr>
            </a:br>
            <a:r>
              <a:rPr lang="ja-JP" sz="700" b="0" i="0" u="none" strike="noStrike" cap="none" dirty="0">
                <a:solidFill>
                  <a:srgbClr val="000000"/>
                </a:solidFill>
                <a:latin typeface="メイリオ" panose="020B0604030504040204" pitchFamily="50" charset="-128"/>
                <a:ea typeface="メイリオ" panose="020B0604030504040204" pitchFamily="50" charset="-128"/>
                <a:sym typeface="Arial"/>
              </a:rPr>
              <a:t>・「ウーマンエキサイト」のクレジット表記が必要となります</a:t>
            </a:r>
            <a:br>
              <a:rPr lang="ja-JP" sz="700" b="0" i="0" u="none" strike="noStrike" cap="none" dirty="0">
                <a:solidFill>
                  <a:srgbClr val="000000"/>
                </a:solidFill>
                <a:latin typeface="メイリオ" panose="020B0604030504040204" pitchFamily="50" charset="-128"/>
                <a:ea typeface="メイリオ" panose="020B0604030504040204" pitchFamily="50" charset="-128"/>
                <a:sym typeface="Arial"/>
              </a:rPr>
            </a:br>
            <a:r>
              <a:rPr lang="ja-JP" sz="700" b="0" i="0" u="none" strike="noStrike" cap="none" dirty="0">
                <a:solidFill>
                  <a:srgbClr val="000000"/>
                </a:solidFill>
                <a:latin typeface="メイリオ" panose="020B0604030504040204" pitchFamily="50" charset="-128"/>
                <a:ea typeface="メイリオ" panose="020B0604030504040204" pitchFamily="50" charset="-128"/>
                <a:sym typeface="Arial"/>
              </a:rPr>
              <a:t>・納品した素材(画像やテキストなど）の改訂(一部改訂含む)はご遠慮いただいております</a:t>
            </a:r>
            <a:br>
              <a:rPr lang="ja-JP" sz="700" b="0" i="0" u="none" strike="noStrike" cap="none" dirty="0">
                <a:solidFill>
                  <a:srgbClr val="000000"/>
                </a:solidFill>
                <a:latin typeface="メイリオ" panose="020B0604030504040204" pitchFamily="50" charset="-128"/>
                <a:ea typeface="メイリオ" panose="020B0604030504040204" pitchFamily="50" charset="-128"/>
                <a:sym typeface="Arial"/>
              </a:rPr>
            </a:br>
            <a:r>
              <a:rPr lang="ja-JP" sz="700" b="0" i="0" u="none" strike="noStrike" cap="none" dirty="0">
                <a:solidFill>
                  <a:srgbClr val="000000"/>
                </a:solidFill>
                <a:latin typeface="メイリオ" panose="020B0604030504040204" pitchFamily="50" charset="-128"/>
                <a:ea typeface="メイリオ" panose="020B0604030504040204" pitchFamily="50" charset="-128"/>
                <a:sym typeface="Arial"/>
              </a:rPr>
              <a:t>・単体での発注は不可となります。記事タイアップお申し込み時に同時にお申し込みください</a:t>
            </a:r>
            <a:br>
              <a:rPr lang="ja-JP" sz="700" b="0" i="0" u="none" strike="noStrike" cap="none" dirty="0">
                <a:solidFill>
                  <a:srgbClr val="000000"/>
                </a:solidFill>
                <a:latin typeface="メイリオ" panose="020B0604030504040204" pitchFamily="50" charset="-128"/>
                <a:ea typeface="メイリオ" panose="020B0604030504040204" pitchFamily="50" charset="-128"/>
                <a:sym typeface="Arial"/>
              </a:rPr>
            </a:br>
            <a:r>
              <a:rPr lang="ja-JP" sz="700" b="0" i="0" u="none" strike="noStrike" cap="none" dirty="0">
                <a:solidFill>
                  <a:srgbClr val="000000"/>
                </a:solidFill>
                <a:latin typeface="メイリオ" panose="020B0604030504040204" pitchFamily="50" charset="-128"/>
                <a:ea typeface="メイリオ" panose="020B0604030504040204" pitchFamily="50" charset="-128"/>
                <a:sym typeface="Arial"/>
              </a:rPr>
              <a:t>・記事の著作権はエキサイト株式会社に帰属いたします</a:t>
            </a:r>
            <a:br>
              <a:rPr lang="ja-JP" sz="700" b="0" i="0" u="none" strike="noStrike" cap="none" dirty="0">
                <a:solidFill>
                  <a:srgbClr val="000000"/>
                </a:solidFill>
                <a:latin typeface="メイリオ" panose="020B0604030504040204" pitchFamily="50" charset="-128"/>
                <a:ea typeface="メイリオ" panose="020B0604030504040204" pitchFamily="50" charset="-128"/>
                <a:sym typeface="Arial"/>
              </a:rPr>
            </a:br>
            <a:r>
              <a:rPr lang="ja-JP" sz="700" b="0" i="0" u="none" strike="noStrike" cap="none" dirty="0">
                <a:solidFill>
                  <a:srgbClr val="000000"/>
                </a:solidFill>
                <a:latin typeface="メイリオ" panose="020B0604030504040204" pitchFamily="50" charset="-128"/>
                <a:ea typeface="メイリオ" panose="020B0604030504040204" pitchFamily="50" charset="-128"/>
                <a:sym typeface="Arial"/>
              </a:rPr>
              <a:t>・競合排除は行いません</a:t>
            </a:r>
            <a:endParaRPr sz="700" b="0" i="0" u="none" strike="noStrike" cap="none" dirty="0">
              <a:solidFill>
                <a:srgbClr val="7F7F7F"/>
              </a:solidFill>
              <a:latin typeface="メイリオ" panose="020B0604030504040204" pitchFamily="50" charset="-128"/>
              <a:ea typeface="メイリオ" panose="020B0604030504040204" pitchFamily="50" charset="-128"/>
              <a:sym typeface="Arial"/>
            </a:endParaRPr>
          </a:p>
        </p:txBody>
      </p:sp>
      <p:graphicFrame>
        <p:nvGraphicFramePr>
          <p:cNvPr id="7" name="Google Shape;482;p17">
            <a:extLst>
              <a:ext uri="{FF2B5EF4-FFF2-40B4-BE49-F238E27FC236}">
                <a16:creationId xmlns:a16="http://schemas.microsoft.com/office/drawing/2014/main" id="{35327986-4F61-5CFE-2B9C-E7AB151F1D82}"/>
              </a:ext>
            </a:extLst>
          </p:cNvPr>
          <p:cNvGraphicFramePr/>
          <p:nvPr>
            <p:extLst>
              <p:ext uri="{D42A27DB-BD31-4B8C-83A1-F6EECF244321}">
                <p14:modId xmlns:p14="http://schemas.microsoft.com/office/powerpoint/2010/main" val="3768195076"/>
              </p:ext>
            </p:extLst>
          </p:nvPr>
        </p:nvGraphicFramePr>
        <p:xfrm>
          <a:off x="5028139" y="1618538"/>
          <a:ext cx="3578744" cy="2016153"/>
        </p:xfrm>
        <a:graphic>
          <a:graphicData uri="http://schemas.openxmlformats.org/drawingml/2006/table">
            <a:tbl>
              <a:tblPr>
                <a:noFill/>
                <a:tableStyleId>{6D8E67B2-B5D8-4F0E-BA5D-749BAAE9FA0E}</a:tableStyleId>
              </a:tblPr>
              <a:tblGrid>
                <a:gridCol w="988142">
                  <a:extLst>
                    <a:ext uri="{9D8B030D-6E8A-4147-A177-3AD203B41FA5}">
                      <a16:colId xmlns:a16="http://schemas.microsoft.com/office/drawing/2014/main" val="20000"/>
                    </a:ext>
                  </a:extLst>
                </a:gridCol>
                <a:gridCol w="2590602">
                  <a:extLst>
                    <a:ext uri="{9D8B030D-6E8A-4147-A177-3AD203B41FA5}">
                      <a16:colId xmlns:a16="http://schemas.microsoft.com/office/drawing/2014/main" val="20001"/>
                    </a:ext>
                  </a:extLst>
                </a:gridCol>
              </a:tblGrid>
              <a:tr h="575923">
                <a:tc>
                  <a:txBody>
                    <a:bodyPr/>
                    <a:lstStyle/>
                    <a:p>
                      <a:pPr marL="0" marR="0" lvl="0" indent="0" algn="ctr" rtl="0">
                        <a:lnSpc>
                          <a:spcPct val="100000"/>
                        </a:lnSpc>
                        <a:spcBef>
                          <a:spcPts val="0"/>
                        </a:spcBef>
                        <a:spcAft>
                          <a:spcPts val="0"/>
                        </a:spcAft>
                        <a:buClr>
                          <a:schemeClr val="dk1"/>
                        </a:buClr>
                        <a:buSzPts val="800"/>
                        <a:buFont typeface="Meiryo"/>
                        <a:buNone/>
                      </a:pPr>
                      <a:r>
                        <a:rPr lang="ja-JP" altLang="en-US" sz="900" b="0" i="0" u="none" strike="noStrike" cap="none">
                          <a:solidFill>
                            <a:srgbClr val="3F3F3F"/>
                          </a:solidFill>
                          <a:latin typeface="メイリオ" panose="020B0604030504040204" pitchFamily="50" charset="-128"/>
                          <a:ea typeface="メイリオ" panose="020B0604030504040204" pitchFamily="50" charset="-128"/>
                          <a:cs typeface="Arial"/>
                          <a:sym typeface="Arial"/>
                        </a:rPr>
                        <a:t>提供素材</a:t>
                      </a:r>
                      <a:endParaRPr sz="1600" u="none" strike="noStrike" cap="none" dirty="0">
                        <a:solidFill>
                          <a:srgbClr val="3F3F3F"/>
                        </a:solidFill>
                        <a:latin typeface="メイリオ" panose="020B0604030504040204" pitchFamily="50" charset="-128"/>
                        <a:ea typeface="メイリオ" panose="020B0604030504040204" pitchFamily="50" charset="-128"/>
                        <a:cs typeface="Arial"/>
                        <a:sym typeface="Arial"/>
                      </a:endParaRPr>
                    </a:p>
                  </a:txBody>
                  <a:tcPr marL="101725" marR="101725" marT="48825" marB="48825" anchor="ctr">
                    <a:lnL w="9525" cap="flat" cmpd="sng">
                      <a:solidFill>
                        <a:srgbClr val="AEABAB"/>
                      </a:solidFill>
                      <a:prstDash val="solid"/>
                      <a:round/>
                      <a:headEnd type="none" w="sm" len="sm"/>
                      <a:tailEnd type="none" w="sm" len="sm"/>
                    </a:lnL>
                    <a:lnR w="9525" cap="flat" cmpd="sng" algn="ctr">
                      <a:solidFill>
                        <a:srgbClr val="AEABAB"/>
                      </a:solidFill>
                      <a:prstDash val="solid"/>
                      <a:round/>
                      <a:headEnd type="none" w="sm" len="sm"/>
                      <a:tailEnd type="none" w="sm" len="sm"/>
                    </a:lnR>
                    <a:lnT w="9525" cap="flat" cmpd="sng" algn="ctr">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a:txBody>
                    <a:bodyPr/>
                    <a:lstStyle/>
                    <a:p>
                      <a:pPr>
                        <a:buClr>
                          <a:schemeClr val="dk1"/>
                        </a:buClr>
                        <a:buSzPts val="800"/>
                      </a:pPr>
                      <a:r>
                        <a:rPr lang="ja-JP" altLang="en-US" sz="900" b="0" i="0" u="none" strike="noStrike" cap="none">
                          <a:solidFill>
                            <a:srgbClr val="3F3F3F"/>
                          </a:solidFill>
                          <a:latin typeface="メイリオ" panose="020B0604030504040204" pitchFamily="50" charset="-128"/>
                          <a:ea typeface="メイリオ" panose="020B0604030504040204" pitchFamily="50" charset="-128"/>
                          <a:cs typeface="Arial"/>
                          <a:sym typeface="Arial"/>
                        </a:rPr>
                        <a:t>テキスト、写真、イラスト、ロゴデータ</a:t>
                      </a:r>
                      <a:endParaRPr lang="en-US" altLang="ja-JP"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endParaRPr>
                    </a:p>
                  </a:txBody>
                  <a:tcPr marL="101725" marR="101725" marT="48825" marB="48825" anchor="ctr">
                    <a:lnL w="9525" cap="flat" cmpd="sng" algn="ctr">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lgn="ctr">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extLst>
                  <a:ext uri="{0D108BD9-81ED-4DB2-BD59-A6C34878D82A}">
                    <a16:rowId xmlns:a16="http://schemas.microsoft.com/office/drawing/2014/main" val="10001"/>
                  </a:ext>
                </a:extLst>
              </a:tr>
              <a:tr h="521881">
                <a:tc>
                  <a:txBody>
                    <a:bodyPr/>
                    <a:lstStyle/>
                    <a:p>
                      <a:pPr marL="0" marR="0" lvl="0" indent="0" algn="ctr" rtl="0">
                        <a:lnSpc>
                          <a:spcPct val="100000"/>
                        </a:lnSpc>
                        <a:spcBef>
                          <a:spcPts val="0"/>
                        </a:spcBef>
                        <a:spcAft>
                          <a:spcPts val="0"/>
                        </a:spcAft>
                        <a:buClr>
                          <a:schemeClr val="dk1"/>
                        </a:buClr>
                        <a:buSzPts val="800"/>
                        <a:buFont typeface="Meiryo"/>
                        <a:buNone/>
                      </a:pPr>
                      <a:r>
                        <a:rPr lang="ja-JP" altLang="ja-JP" sz="900" b="0" i="0" u="none" strike="noStrike">
                          <a:solidFill>
                            <a:srgbClr val="3F3F3F"/>
                          </a:solidFill>
                          <a:effectLst/>
                          <a:latin typeface="メイリオ" panose="020B0604030504040204" pitchFamily="50" charset="-128"/>
                          <a:ea typeface="メイリオ" panose="020B0604030504040204" pitchFamily="50" charset="-128"/>
                          <a:cs typeface="Arial" panose="020B0604020202020204" pitchFamily="34" charset="0"/>
                        </a:rPr>
                        <a:t>使用範囲</a:t>
                      </a:r>
                      <a:r>
                        <a:rPr lang="ja-JP" altLang="en-US" sz="900" b="0" i="0" u="none" strike="noStrike">
                          <a:effectLst/>
                          <a:latin typeface="メイリオ" panose="020B0604030504040204" pitchFamily="50" charset="-128"/>
                          <a:ea typeface="メイリオ" panose="020B0604030504040204" pitchFamily="50" charset="-128"/>
                        </a:rPr>
                        <a:t>　</a:t>
                      </a:r>
                      <a:endParaRPr lang="en-US" altLang="ja-JP"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lgn="ctr">
                      <a:solidFill>
                        <a:srgbClr val="AEABAB"/>
                      </a:solidFill>
                      <a:prstDash val="solid"/>
                      <a:round/>
                      <a:headEnd type="none" w="sm" len="sm"/>
                      <a:tailEnd type="none" w="sm" len="sm"/>
                    </a:lnR>
                    <a:lnT w="9525" cap="flat" cmpd="sng" algn="ctr">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a:txBody>
                    <a:bodyPr/>
                    <a:lstStyle/>
                    <a:p>
                      <a:pPr marL="0" marR="0" indent="0" rtl="0" fontAlgn="ctr">
                        <a:spcBef>
                          <a:spcPts val="0"/>
                        </a:spcBef>
                        <a:spcAft>
                          <a:spcPts val="0"/>
                        </a:spcAft>
                      </a:pPr>
                      <a:r>
                        <a:rPr lang="ja-JP" altLang="ja-JP" sz="900" b="0" i="0" u="none" strike="noStrike" dirty="0">
                          <a:solidFill>
                            <a:srgbClr val="3F3F3F"/>
                          </a:solidFill>
                          <a:effectLst/>
                          <a:latin typeface="メイリオ" panose="020B0604030504040204" pitchFamily="50" charset="-128"/>
                          <a:ea typeface="メイリオ" panose="020B0604030504040204" pitchFamily="50" charset="-128"/>
                          <a:cs typeface="Arial" panose="020B0604020202020204" pitchFamily="34" charset="0"/>
                        </a:rPr>
                        <a:t>ブランドサイト、企業のオウンドメディア等</a:t>
                      </a:r>
                      <a:endParaRPr lang="en-US" altLang="ja-JP" sz="900" b="0" i="0" u="none" strike="noStrike" dirty="0">
                        <a:solidFill>
                          <a:srgbClr val="3F3F3F"/>
                        </a:solidFill>
                        <a:effectLst/>
                        <a:latin typeface="メイリオ" panose="020B0604030504040204" pitchFamily="50" charset="-128"/>
                        <a:ea typeface="メイリオ" panose="020B0604030504040204" pitchFamily="50" charset="-128"/>
                        <a:cs typeface="Arial" panose="020B0604020202020204" pitchFamily="34" charset="0"/>
                      </a:endParaRPr>
                    </a:p>
                  </a:txBody>
                  <a:tcPr marL="101725" marR="101725" marT="48825" marB="48825" anchor="ctr">
                    <a:lnL w="9525" cap="flat" cmpd="sng" algn="ctr">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lgn="ctr">
                      <a:solidFill>
                        <a:srgbClr val="AEABAB"/>
                      </a:solidFill>
                      <a:prstDash val="solid"/>
                      <a:round/>
                      <a:headEnd type="none" w="sm" len="sm"/>
                      <a:tailEnd type="none" w="sm" len="sm"/>
                    </a:lnT>
                    <a:lnB w="9525" cap="flat" cmpd="sng" algn="ctr">
                      <a:solidFill>
                        <a:srgbClr val="AEABAB"/>
                      </a:solidFill>
                      <a:prstDash val="solid"/>
                      <a:round/>
                      <a:headEnd type="none" w="sm" len="sm"/>
                      <a:tailEnd type="none" w="sm" len="sm"/>
                    </a:lnB>
                  </a:tcPr>
                </a:tc>
                <a:extLst>
                  <a:ext uri="{0D108BD9-81ED-4DB2-BD59-A6C34878D82A}">
                    <a16:rowId xmlns:a16="http://schemas.microsoft.com/office/drawing/2014/main" val="10003"/>
                  </a:ext>
                </a:extLst>
              </a:tr>
              <a:tr h="548066">
                <a:tc>
                  <a:txBody>
                    <a:bodyPr/>
                    <a:lstStyle/>
                    <a:p>
                      <a:pPr marL="0" marR="0" lvl="0" indent="0" algn="ctr" rtl="0">
                        <a:lnSpc>
                          <a:spcPct val="100000"/>
                        </a:lnSpc>
                        <a:spcBef>
                          <a:spcPts val="0"/>
                        </a:spcBef>
                        <a:spcAft>
                          <a:spcPts val="0"/>
                        </a:spcAft>
                        <a:buClr>
                          <a:schemeClr val="dk1"/>
                        </a:buClr>
                        <a:buSzPts val="800"/>
                        <a:buFont typeface="Meiryo"/>
                        <a:buNone/>
                      </a:pPr>
                      <a:r>
                        <a:rPr lang="ja-JP" altLang="ja-JP" sz="900" b="0" i="0" u="none" strike="noStrike">
                          <a:solidFill>
                            <a:srgbClr val="3F3F3F"/>
                          </a:solidFill>
                          <a:effectLst/>
                          <a:latin typeface="メイリオ" panose="020B0604030504040204" pitchFamily="50" charset="-128"/>
                          <a:ea typeface="メイリオ" panose="020B0604030504040204" pitchFamily="50" charset="-128"/>
                          <a:cs typeface="Arial" panose="020B0604020202020204" pitchFamily="34" charset="0"/>
                        </a:rPr>
                        <a:t>料</a:t>
                      </a:r>
                      <a:r>
                        <a:rPr lang="ja-JP" altLang="en-US" sz="900" b="0" i="0" u="none" strike="noStrike">
                          <a:solidFill>
                            <a:srgbClr val="3F3F3F"/>
                          </a:solidFill>
                          <a:effectLst/>
                          <a:latin typeface="メイリオ" panose="020B0604030504040204" pitchFamily="50" charset="-128"/>
                          <a:ea typeface="メイリオ" panose="020B0604030504040204" pitchFamily="50" charset="-128"/>
                          <a:cs typeface="Arial" panose="020B0604020202020204" pitchFamily="34" charset="0"/>
                        </a:rPr>
                        <a:t>　</a:t>
                      </a:r>
                      <a:r>
                        <a:rPr lang="ja-JP" altLang="ja-JP" sz="900" b="0" i="0" u="none" strike="noStrike">
                          <a:solidFill>
                            <a:srgbClr val="3F3F3F"/>
                          </a:solidFill>
                          <a:effectLst/>
                          <a:latin typeface="メイリオ" panose="020B0604030504040204" pitchFamily="50" charset="-128"/>
                          <a:ea typeface="メイリオ" panose="020B0604030504040204" pitchFamily="50" charset="-128"/>
                          <a:cs typeface="Arial" panose="020B0604020202020204" pitchFamily="34" charset="0"/>
                        </a:rPr>
                        <a:t>金</a:t>
                      </a:r>
                      <a:r>
                        <a:rPr lang="ja-JP" altLang="en-US" sz="900" b="0" i="0" u="none" strike="noStrike">
                          <a:solidFill>
                            <a:srgbClr val="3F3F3F"/>
                          </a:solidFill>
                          <a:effectLst/>
                          <a:latin typeface="メイリオ" panose="020B0604030504040204" pitchFamily="50" charset="-128"/>
                          <a:ea typeface="メイリオ" panose="020B0604030504040204" pitchFamily="50" charset="-128"/>
                          <a:cs typeface="Arial" panose="020B0604020202020204" pitchFamily="34" charset="0"/>
                        </a:rPr>
                        <a:t>　　</a:t>
                      </a:r>
                      <a:endParaRPr sz="900" dirty="0">
                        <a:solidFill>
                          <a:srgbClr val="3F3F3F"/>
                        </a:solidFill>
                        <a:latin typeface="メイリオ" panose="020B0604030504040204" pitchFamily="50" charset="-128"/>
                        <a:ea typeface="メイリオ" panose="020B0604030504040204" pitchFamily="50"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lgn="ctr">
                      <a:solidFill>
                        <a:srgbClr val="AEABAB"/>
                      </a:solidFill>
                      <a:prstDash val="solid"/>
                      <a:round/>
                      <a:headEnd type="none" w="sm" len="sm"/>
                      <a:tailEnd type="none" w="sm" len="sm"/>
                    </a:lnR>
                    <a:lnT w="9525" cap="flat" cmpd="sng" algn="ctr">
                      <a:solidFill>
                        <a:srgbClr val="AEABAB"/>
                      </a:solidFill>
                      <a:prstDash val="solid"/>
                      <a:round/>
                      <a:headEnd type="none" w="sm" len="sm"/>
                      <a:tailEnd type="none" w="sm" len="sm"/>
                    </a:lnT>
                    <a:lnB w="9525" cap="flat" cmpd="sng" algn="ctr">
                      <a:solidFill>
                        <a:srgbClr val="AEABAB"/>
                      </a:solidFill>
                      <a:prstDash val="solid"/>
                      <a:round/>
                      <a:headEnd type="none" w="sm" len="sm"/>
                      <a:tailEnd type="none" w="sm" len="sm"/>
                    </a:lnB>
                    <a:solidFill>
                      <a:srgbClr val="F3B1A7"/>
                    </a:solidFill>
                  </a:tcPr>
                </a:tc>
                <a:tc>
                  <a:txBody>
                    <a:bodyPr/>
                    <a:lstStyle/>
                    <a:p>
                      <a:pPr marL="0" marR="0" indent="0" rtl="0" fontAlgn="ctr">
                        <a:spcBef>
                          <a:spcPts val="0"/>
                        </a:spcBef>
                        <a:spcAft>
                          <a:spcPts val="0"/>
                        </a:spcAft>
                      </a:pPr>
                      <a:r>
                        <a:rPr lang="ja-JP" altLang="ja-JP" sz="900" b="0" i="0" u="none" strike="noStrike" dirty="0">
                          <a:solidFill>
                            <a:srgbClr val="3F3F3F"/>
                          </a:solidFill>
                          <a:effectLst/>
                          <a:latin typeface="メイリオ" panose="020B0604030504040204" pitchFamily="50" charset="-128"/>
                          <a:ea typeface="メイリオ" panose="020B0604030504040204" pitchFamily="50" charset="-128"/>
                          <a:cs typeface="Arial" panose="020B0604020202020204" pitchFamily="34" charset="0"/>
                        </a:rPr>
                        <a:t>200,000円～ （ネット）</a:t>
                      </a:r>
                      <a:endParaRPr lang="en-US" altLang="ja-JP" sz="900" b="0" i="0" u="none" strike="noStrike" dirty="0">
                        <a:solidFill>
                          <a:srgbClr val="3F3F3F"/>
                        </a:solidFill>
                        <a:effectLst/>
                        <a:latin typeface="メイリオ" panose="020B0604030504040204" pitchFamily="50" charset="-128"/>
                        <a:ea typeface="メイリオ" panose="020B0604030504040204" pitchFamily="50" charset="-128"/>
                        <a:cs typeface="Arial" panose="020B0604020202020204" pitchFamily="34" charset="0"/>
                      </a:endParaRPr>
                    </a:p>
                    <a:p>
                      <a:pPr marL="0" marR="0" indent="0" rtl="0" fontAlgn="ctr">
                        <a:spcBef>
                          <a:spcPts val="0"/>
                        </a:spcBef>
                        <a:spcAft>
                          <a:spcPts val="0"/>
                        </a:spcAft>
                      </a:pPr>
                      <a:r>
                        <a:rPr lang="en-US" altLang="ja-JP" sz="900" b="0" i="0" u="none" strike="noStrike" dirty="0">
                          <a:solidFill>
                            <a:srgbClr val="3F3F3F"/>
                          </a:solidFill>
                          <a:effectLst/>
                          <a:latin typeface="メイリオ" panose="020B0604030504040204" pitchFamily="50" charset="-128"/>
                          <a:ea typeface="メイリオ" panose="020B0604030504040204" pitchFamily="50" charset="-128"/>
                          <a:cs typeface="Arial" panose="020B0604020202020204" pitchFamily="34" charset="0"/>
                        </a:rPr>
                        <a:t>※</a:t>
                      </a:r>
                      <a:r>
                        <a:rPr lang="ja-JP" altLang="en-US" sz="900" b="0" i="0" u="none" strike="noStrike" dirty="0">
                          <a:solidFill>
                            <a:srgbClr val="3F3F3F"/>
                          </a:solidFill>
                          <a:effectLst/>
                          <a:latin typeface="メイリオ" panose="020B0604030504040204" pitchFamily="50" charset="-128"/>
                          <a:ea typeface="メイリオ" panose="020B0604030504040204" pitchFamily="50" charset="-128"/>
                          <a:cs typeface="Arial" panose="020B0604020202020204" pitchFamily="34" charset="0"/>
                        </a:rPr>
                        <a:t>ご利用範囲・期間に応じてご相談</a:t>
                      </a:r>
                      <a:endParaRPr lang="ja-JP" altLang="ja-JP" sz="900" b="0" i="0" u="none" strike="noStrike" dirty="0">
                        <a:effectLst/>
                        <a:latin typeface="メイリオ" panose="020B0604030504040204" pitchFamily="50" charset="-128"/>
                        <a:ea typeface="メイリオ" panose="020B0604030504040204" pitchFamily="50" charset="-128"/>
                      </a:endParaRPr>
                    </a:p>
                  </a:txBody>
                  <a:tcPr marL="90000" marR="90000" marT="43200" marB="43200" anchor="ctr">
                    <a:lnL w="9525" cap="flat" cmpd="sng" algn="ctr">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lgn="ctr">
                      <a:solidFill>
                        <a:srgbClr val="AEABAB"/>
                      </a:solidFill>
                      <a:prstDash val="solid"/>
                      <a:round/>
                      <a:headEnd type="none" w="sm" len="sm"/>
                      <a:tailEnd type="none" w="sm" len="sm"/>
                    </a:lnT>
                    <a:lnB w="9525" cap="flat" cmpd="sng" algn="ctr">
                      <a:solidFill>
                        <a:srgbClr val="AEABAB"/>
                      </a:solidFill>
                      <a:prstDash val="solid"/>
                      <a:round/>
                      <a:headEnd type="none" w="sm" len="sm"/>
                      <a:tailEnd type="none" w="sm" len="sm"/>
                    </a:lnB>
                  </a:tcPr>
                </a:tc>
                <a:extLst>
                  <a:ext uri="{0D108BD9-81ED-4DB2-BD59-A6C34878D82A}">
                    <a16:rowId xmlns:a16="http://schemas.microsoft.com/office/drawing/2014/main" val="10007"/>
                  </a:ext>
                </a:extLst>
              </a:tr>
              <a:tr h="370283">
                <a:tc>
                  <a:txBody>
                    <a:bodyPr/>
                    <a:lstStyle/>
                    <a:p>
                      <a:pPr marL="0" marR="0" lvl="0" indent="0" algn="ctr" rtl="0">
                        <a:lnSpc>
                          <a:spcPct val="100000"/>
                        </a:lnSpc>
                        <a:spcBef>
                          <a:spcPts val="0"/>
                        </a:spcBef>
                        <a:spcAft>
                          <a:spcPts val="0"/>
                        </a:spcAft>
                        <a:buClr>
                          <a:schemeClr val="dk1"/>
                        </a:buClr>
                        <a:buSzPts val="800"/>
                        <a:buFont typeface="Meiryo"/>
                        <a:buNone/>
                      </a:pPr>
                      <a:r>
                        <a:rPr lang="ja-JP" altLang="ja-JP" sz="900" b="0" i="0" u="none" strike="noStrike">
                          <a:solidFill>
                            <a:srgbClr val="3F3F3F"/>
                          </a:solidFill>
                          <a:effectLst/>
                          <a:latin typeface="メイリオ" panose="020B0604030504040204" pitchFamily="50" charset="-128"/>
                          <a:ea typeface="メイリオ" panose="020B0604030504040204" pitchFamily="50" charset="-128"/>
                          <a:cs typeface="Arial" panose="020B0604020202020204" pitchFamily="34" charset="0"/>
                        </a:rPr>
                        <a:t>期</a:t>
                      </a:r>
                      <a:r>
                        <a:rPr lang="ja-JP" altLang="en-US" sz="900" b="0" i="0" u="none" strike="noStrike">
                          <a:solidFill>
                            <a:srgbClr val="3F3F3F"/>
                          </a:solidFill>
                          <a:effectLst/>
                          <a:latin typeface="メイリオ" panose="020B0604030504040204" pitchFamily="50" charset="-128"/>
                          <a:ea typeface="メイリオ" panose="020B0604030504040204" pitchFamily="50" charset="-128"/>
                          <a:cs typeface="Arial" panose="020B0604020202020204" pitchFamily="34" charset="0"/>
                        </a:rPr>
                        <a:t>　</a:t>
                      </a:r>
                      <a:r>
                        <a:rPr lang="ja-JP" altLang="ja-JP" sz="900" b="0" i="0" u="none" strike="noStrike">
                          <a:solidFill>
                            <a:srgbClr val="3F3F3F"/>
                          </a:solidFill>
                          <a:effectLst/>
                          <a:latin typeface="メイリオ" panose="020B0604030504040204" pitchFamily="50" charset="-128"/>
                          <a:ea typeface="メイリオ" panose="020B0604030504040204" pitchFamily="50" charset="-128"/>
                          <a:cs typeface="Arial" panose="020B0604020202020204" pitchFamily="34" charset="0"/>
                        </a:rPr>
                        <a:t>間</a:t>
                      </a:r>
                      <a:r>
                        <a:rPr lang="ja-JP" altLang="en-US" sz="900" b="0" i="0" u="none" strike="noStrike">
                          <a:solidFill>
                            <a:srgbClr val="3F3F3F"/>
                          </a:solidFill>
                          <a:effectLst/>
                          <a:latin typeface="メイリオ" panose="020B0604030504040204" pitchFamily="50" charset="-128"/>
                          <a:ea typeface="メイリオ" panose="020B0604030504040204" pitchFamily="50" charset="-128"/>
                          <a:cs typeface="Arial" panose="020B0604020202020204" pitchFamily="34" charset="0"/>
                        </a:rPr>
                        <a:t>　　</a:t>
                      </a:r>
                      <a:endParaRPr sz="900" dirty="0">
                        <a:solidFill>
                          <a:srgbClr val="3F3F3F"/>
                        </a:solidFill>
                        <a:latin typeface="メイリオ" panose="020B0604030504040204" pitchFamily="50" charset="-128"/>
                        <a:ea typeface="メイリオ" panose="020B0604030504040204" pitchFamily="50"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lgn="ctr">
                      <a:solidFill>
                        <a:srgbClr val="AEABAB"/>
                      </a:solidFill>
                      <a:prstDash val="solid"/>
                      <a:round/>
                      <a:headEnd type="none" w="sm" len="sm"/>
                      <a:tailEnd type="none" w="sm" len="sm"/>
                    </a:lnR>
                    <a:lnT w="9525" cap="flat" cmpd="sng" algn="ctr">
                      <a:solidFill>
                        <a:srgbClr val="AEABAB"/>
                      </a:solidFill>
                      <a:prstDash val="solid"/>
                      <a:round/>
                      <a:headEnd type="none" w="sm" len="sm"/>
                      <a:tailEnd type="none" w="sm" len="sm"/>
                    </a:lnT>
                    <a:lnB w="9525" cap="flat" cmpd="sng" algn="ctr">
                      <a:solidFill>
                        <a:srgbClr val="AEABAB"/>
                      </a:solidFill>
                      <a:prstDash val="solid"/>
                      <a:round/>
                      <a:headEnd type="none" w="sm" len="sm"/>
                      <a:tailEnd type="none" w="sm" len="sm"/>
                    </a:lnB>
                    <a:solidFill>
                      <a:srgbClr val="F3B1A7"/>
                    </a:solidFill>
                  </a:tcPr>
                </a:tc>
                <a:tc>
                  <a:txBody>
                    <a:bodyPr/>
                    <a:lstStyle/>
                    <a:p>
                      <a:pPr marL="0" marR="0" indent="0" rtl="0" fontAlgn="ctr">
                        <a:spcBef>
                          <a:spcPts val="0"/>
                        </a:spcBef>
                        <a:spcAft>
                          <a:spcPts val="0"/>
                        </a:spcAft>
                      </a:pPr>
                      <a:r>
                        <a:rPr lang="ja-JP" altLang="ja-JP" sz="900" b="0" i="0" u="none" strike="noStrike" dirty="0">
                          <a:solidFill>
                            <a:srgbClr val="3F3F3F"/>
                          </a:solidFill>
                          <a:effectLst/>
                          <a:latin typeface="メイリオ" panose="020B0604030504040204" pitchFamily="50" charset="-128"/>
                          <a:ea typeface="メイリオ" panose="020B0604030504040204" pitchFamily="50" charset="-128"/>
                          <a:cs typeface="Arial" panose="020B0604020202020204" pitchFamily="34" charset="0"/>
                        </a:rPr>
                        <a:t>1年間</a:t>
                      </a:r>
                      <a:endParaRPr lang="ja-JP" altLang="ja-JP" sz="900" b="0" i="0" u="none" strike="noStrike" dirty="0">
                        <a:effectLst/>
                        <a:latin typeface="メイリオ" panose="020B0604030504040204" pitchFamily="50" charset="-128"/>
                        <a:ea typeface="メイリオ" panose="020B0604030504040204" pitchFamily="50" charset="-128"/>
                      </a:endParaRPr>
                    </a:p>
                  </a:txBody>
                  <a:tcPr marL="90000" marR="90000" marT="43200" marB="43200" anchor="ctr">
                    <a:lnL w="9525" cap="flat" cmpd="sng" algn="ctr">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lgn="ctr">
                      <a:solidFill>
                        <a:srgbClr val="AEABAB"/>
                      </a:solidFill>
                      <a:prstDash val="solid"/>
                      <a:round/>
                      <a:headEnd type="none" w="sm" len="sm"/>
                      <a:tailEnd type="none" w="sm" len="sm"/>
                    </a:lnT>
                    <a:lnB w="9525" cap="flat" cmpd="sng" algn="ctr">
                      <a:solidFill>
                        <a:srgbClr val="AEABAB"/>
                      </a:solidFill>
                      <a:prstDash val="solid"/>
                      <a:round/>
                      <a:headEnd type="none" w="sm" len="sm"/>
                      <a:tailEnd type="none" w="sm" len="sm"/>
                    </a:lnB>
                  </a:tcPr>
                </a:tc>
                <a:extLst>
                  <a:ext uri="{0D108BD9-81ED-4DB2-BD59-A6C34878D82A}">
                    <a16:rowId xmlns:a16="http://schemas.microsoft.com/office/drawing/2014/main" val="1469405429"/>
                  </a:ext>
                </a:extLst>
              </a:tr>
            </a:tbl>
          </a:graphicData>
        </a:graphic>
      </p:graphicFrame>
      <p:cxnSp>
        <p:nvCxnSpPr>
          <p:cNvPr id="9" name="Google Shape;465;p17">
            <a:extLst>
              <a:ext uri="{FF2B5EF4-FFF2-40B4-BE49-F238E27FC236}">
                <a16:creationId xmlns:a16="http://schemas.microsoft.com/office/drawing/2014/main" id="{A09D4296-B31D-B312-0BCE-627EDC1E4CBF}"/>
              </a:ext>
            </a:extLst>
          </p:cNvPr>
          <p:cNvCxnSpPr>
            <a:cxnSpLocks/>
          </p:cNvCxnSpPr>
          <p:nvPr/>
        </p:nvCxnSpPr>
        <p:spPr>
          <a:xfrm>
            <a:off x="2072148" y="493025"/>
            <a:ext cx="6847932" cy="0"/>
          </a:xfrm>
          <a:prstGeom prst="straightConnector1">
            <a:avLst/>
          </a:prstGeom>
          <a:noFill/>
          <a:ln w="9525" cap="rnd" cmpd="sng">
            <a:solidFill>
              <a:srgbClr val="CCCCCC"/>
            </a:solidFill>
            <a:prstDash val="solid"/>
            <a:miter lim="800000"/>
            <a:headEnd type="none" w="sm" len="sm"/>
            <a:tailEnd type="none" w="sm" len="sm"/>
          </a:ln>
        </p:spPr>
      </p:cxnSp>
      <p:sp>
        <p:nvSpPr>
          <p:cNvPr id="11" name="円/楕円 10">
            <a:extLst>
              <a:ext uri="{FF2B5EF4-FFF2-40B4-BE49-F238E27FC236}">
                <a16:creationId xmlns:a16="http://schemas.microsoft.com/office/drawing/2014/main" id="{AB4B1F80-4B93-4695-01F1-734F5AA642DD}"/>
              </a:ext>
            </a:extLst>
          </p:cNvPr>
          <p:cNvSpPr/>
          <p:nvPr/>
        </p:nvSpPr>
        <p:spPr>
          <a:xfrm>
            <a:off x="3200400" y="1917290"/>
            <a:ext cx="1253613" cy="1253613"/>
          </a:xfrm>
          <a:prstGeom prst="ellipse">
            <a:avLst/>
          </a:prstGeom>
          <a:noFill/>
          <a:ln>
            <a:solidFill>
              <a:srgbClr val="F89D8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2" name="円/楕円 11">
            <a:extLst>
              <a:ext uri="{FF2B5EF4-FFF2-40B4-BE49-F238E27FC236}">
                <a16:creationId xmlns:a16="http://schemas.microsoft.com/office/drawing/2014/main" id="{E36BB659-C39B-2E19-7CFA-296C5572A2D4}"/>
              </a:ext>
            </a:extLst>
          </p:cNvPr>
          <p:cNvSpPr/>
          <p:nvPr/>
        </p:nvSpPr>
        <p:spPr>
          <a:xfrm>
            <a:off x="3200400" y="3277523"/>
            <a:ext cx="1253613" cy="1253613"/>
          </a:xfrm>
          <a:prstGeom prst="ellipse">
            <a:avLst/>
          </a:prstGeom>
          <a:noFill/>
          <a:ln>
            <a:solidFill>
              <a:srgbClr val="F89D8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958"/>
        <p:cNvGrpSpPr/>
        <p:nvPr/>
      </p:nvGrpSpPr>
      <p:grpSpPr>
        <a:xfrm>
          <a:off x="0" y="0"/>
          <a:ext cx="0" cy="0"/>
          <a:chOff x="0" y="0"/>
          <a:chExt cx="0" cy="0"/>
        </a:xfrm>
      </p:grpSpPr>
      <p:sp>
        <p:nvSpPr>
          <p:cNvPr id="960" name="Google Shape;960;p52"/>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altLang="en-US" sz="1500" b="1" dirty="0">
                <a:solidFill>
                  <a:schemeClr val="tx1">
                    <a:lumMod val="75000"/>
                    <a:lumOff val="25000"/>
                  </a:schemeClr>
                </a:solidFill>
                <a:latin typeface="メイリオ" panose="020B0604030504040204" pitchFamily="50" charset="-128"/>
                <a:ea typeface="メイリオ" panose="020B0604030504040204" pitchFamily="50" charset="-128"/>
              </a:rPr>
              <a:t>フォーマット記事広告のスケジュールイメージ</a:t>
            </a:r>
            <a:endParaRPr sz="1500" b="1" i="0" u="none" strike="noStrike" cap="none" dirty="0">
              <a:solidFill>
                <a:schemeClr val="tx1">
                  <a:lumMod val="75000"/>
                  <a:lumOff val="25000"/>
                </a:schemeClr>
              </a:solidFill>
              <a:latin typeface="メイリオ" panose="020B0604030504040204" pitchFamily="50" charset="-128"/>
              <a:ea typeface="メイリオ" panose="020B0604030504040204" pitchFamily="50" charset="-128"/>
              <a:sym typeface="Arial"/>
            </a:endParaRPr>
          </a:p>
        </p:txBody>
      </p:sp>
      <p:cxnSp>
        <p:nvCxnSpPr>
          <p:cNvPr id="961" name="Google Shape;961;p52"/>
          <p:cNvCxnSpPr>
            <a:cxnSpLocks/>
          </p:cNvCxnSpPr>
          <p:nvPr/>
        </p:nvCxnSpPr>
        <p:spPr>
          <a:xfrm>
            <a:off x="4471416" y="434660"/>
            <a:ext cx="4313809" cy="0"/>
          </a:xfrm>
          <a:prstGeom prst="straightConnector1">
            <a:avLst/>
          </a:prstGeom>
          <a:noFill/>
          <a:ln w="9525" cap="rnd" cmpd="sng">
            <a:solidFill>
              <a:srgbClr val="CCCCCC"/>
            </a:solidFill>
            <a:prstDash val="solid"/>
            <a:miter lim="800000"/>
            <a:headEnd type="none" w="sm" len="sm"/>
            <a:tailEnd type="none" w="sm" len="sm"/>
          </a:ln>
        </p:spPr>
      </p:cxnSp>
      <p:sp>
        <p:nvSpPr>
          <p:cNvPr id="966" name="Google Shape;966;p52"/>
          <p:cNvSpPr txBox="1"/>
          <p:nvPr/>
        </p:nvSpPr>
        <p:spPr>
          <a:xfrm>
            <a:off x="1998491" y="6007882"/>
            <a:ext cx="6316228" cy="41545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3F3F3F"/>
              </a:buClr>
              <a:buSzPts val="800"/>
              <a:buFont typeface="Arial"/>
              <a:buNone/>
            </a:pPr>
            <a:r>
              <a:rPr lang="ja-JP" altLang="en-US" sz="1000" b="0" i="0" u="none" strike="noStrike" cap="none" dirty="0">
                <a:solidFill>
                  <a:srgbClr val="3F3F3F"/>
                </a:solidFill>
                <a:latin typeface="メイリオ" panose="020B0604030504040204" pitchFamily="50" charset="-128"/>
                <a:ea typeface="メイリオ" panose="020B0604030504040204" pitchFamily="50" charset="-128"/>
                <a:sym typeface="Arial"/>
              </a:rPr>
              <a:t>・</a:t>
            </a:r>
            <a:r>
              <a:rPr lang="ja-JP" sz="1000" b="0" i="0" u="none" strike="noStrike" cap="none" dirty="0">
                <a:solidFill>
                  <a:srgbClr val="3F3F3F"/>
                </a:solidFill>
                <a:latin typeface="メイリオ" panose="020B0604030504040204" pitchFamily="50" charset="-128"/>
                <a:ea typeface="メイリオ" panose="020B0604030504040204" pitchFamily="50" charset="-128"/>
                <a:sym typeface="Arial"/>
              </a:rPr>
              <a:t>お申込み受領後、担当営業より</a:t>
            </a:r>
            <a:r>
              <a:rPr lang="ja-JP" altLang="en-US" sz="1000" b="0" i="0" u="none" strike="noStrike" cap="none" dirty="0">
                <a:solidFill>
                  <a:srgbClr val="3F3F3F"/>
                </a:solidFill>
                <a:latin typeface="メイリオ" panose="020B0604030504040204" pitchFamily="50" charset="-128"/>
                <a:ea typeface="メイリオ" panose="020B0604030504040204" pitchFamily="50" charset="-128"/>
                <a:sym typeface="Arial"/>
              </a:rPr>
              <a:t>専用</a:t>
            </a:r>
            <a:r>
              <a:rPr lang="ja-JP" sz="1000" b="0" i="0" u="none" strike="noStrike" cap="none" dirty="0">
                <a:solidFill>
                  <a:srgbClr val="3F3F3F"/>
                </a:solidFill>
                <a:latin typeface="メイリオ" panose="020B0604030504040204" pitchFamily="50" charset="-128"/>
                <a:ea typeface="メイリオ" panose="020B0604030504040204" pitchFamily="50" charset="-128"/>
                <a:sym typeface="Arial"/>
              </a:rPr>
              <a:t>スケジュールをご連絡いたします。</a:t>
            </a:r>
            <a:endParaRPr sz="1000" b="0" i="0" u="none" strike="noStrike" cap="none" dirty="0">
              <a:solidFill>
                <a:srgbClr val="3F3F3F"/>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rgbClr val="3F3F3F"/>
              </a:buClr>
              <a:buSzPts val="800"/>
              <a:buFont typeface="Arial"/>
              <a:buNone/>
            </a:pPr>
            <a:r>
              <a:rPr lang="ja-JP" altLang="en-US" sz="1000" b="0" i="0" u="none" strike="noStrike" cap="none" dirty="0">
                <a:solidFill>
                  <a:srgbClr val="3F3F3F"/>
                </a:solidFill>
                <a:latin typeface="メイリオ" panose="020B0604030504040204" pitchFamily="50" charset="-128"/>
                <a:ea typeface="メイリオ" panose="020B0604030504040204" pitchFamily="50" charset="-128"/>
                <a:sym typeface="Arial"/>
              </a:rPr>
              <a:t>・</a:t>
            </a:r>
            <a:r>
              <a:rPr lang="ja-JP" altLang="en-US" sz="1000" dirty="0">
                <a:solidFill>
                  <a:srgbClr val="3F3F3F"/>
                </a:solidFill>
                <a:latin typeface="メイリオ" panose="020B0604030504040204" pitchFamily="50" charset="-128"/>
                <a:ea typeface="メイリオ" panose="020B0604030504040204" pitchFamily="50" charset="-128"/>
              </a:rPr>
              <a:t>ご実施プランに</a:t>
            </a:r>
            <a:r>
              <a:rPr lang="ja-JP" sz="1000" b="0" i="0" u="none" strike="noStrike" cap="none" dirty="0">
                <a:solidFill>
                  <a:srgbClr val="3F3F3F"/>
                </a:solidFill>
                <a:latin typeface="メイリオ" panose="020B0604030504040204" pitchFamily="50" charset="-128"/>
                <a:ea typeface="メイリオ" panose="020B0604030504040204" pitchFamily="50" charset="-128"/>
                <a:sym typeface="Arial"/>
              </a:rPr>
              <a:t>より</a:t>
            </a:r>
            <a:r>
              <a:rPr lang="ja-JP" altLang="en-US" sz="1000" b="0" i="0" u="none" strike="noStrike" cap="none" dirty="0">
                <a:solidFill>
                  <a:srgbClr val="3F3F3F"/>
                </a:solidFill>
                <a:latin typeface="メイリオ" panose="020B0604030504040204" pitchFamily="50" charset="-128"/>
                <a:ea typeface="メイリオ" panose="020B0604030504040204" pitchFamily="50" charset="-128"/>
                <a:sym typeface="Arial"/>
              </a:rPr>
              <a:t>、</a:t>
            </a:r>
            <a:r>
              <a:rPr lang="ja-JP" sz="1000" b="0" i="0" u="none" strike="noStrike" cap="none" dirty="0">
                <a:solidFill>
                  <a:srgbClr val="3F3F3F"/>
                </a:solidFill>
                <a:latin typeface="メイリオ" panose="020B0604030504040204" pitchFamily="50" charset="-128"/>
                <a:ea typeface="メイリオ" panose="020B0604030504040204" pitchFamily="50" charset="-128"/>
                <a:sym typeface="Arial"/>
              </a:rPr>
              <a:t>スケジュールは変更いたします</a:t>
            </a:r>
            <a:r>
              <a:rPr lang="ja-JP" altLang="en-US" sz="1000" dirty="0">
                <a:solidFill>
                  <a:srgbClr val="3F3F3F"/>
                </a:solidFill>
                <a:latin typeface="メイリオ" panose="020B0604030504040204" pitchFamily="50" charset="-128"/>
                <a:ea typeface="メイリオ" panose="020B0604030504040204" pitchFamily="50" charset="-128"/>
              </a:rPr>
              <a:t>。</a:t>
            </a:r>
            <a:endParaRPr sz="1000" b="0" i="0" u="none" strike="noStrike" cap="none" dirty="0">
              <a:solidFill>
                <a:srgbClr val="3F3F3F"/>
              </a:solidFill>
              <a:latin typeface="メイリオ" panose="020B0604030504040204" pitchFamily="50" charset="-128"/>
              <a:ea typeface="メイリオ" panose="020B0604030504040204" pitchFamily="50" charset="-128"/>
              <a:sym typeface="Arial"/>
            </a:endParaRPr>
          </a:p>
        </p:txBody>
      </p:sp>
      <p:pic>
        <p:nvPicPr>
          <p:cNvPr id="4" name="図 3">
            <a:extLst>
              <a:ext uri="{FF2B5EF4-FFF2-40B4-BE49-F238E27FC236}">
                <a16:creationId xmlns:a16="http://schemas.microsoft.com/office/drawing/2014/main" id="{3BBA689D-6498-2B32-3F35-F71E441F99C3}"/>
              </a:ext>
            </a:extLst>
          </p:cNvPr>
          <p:cNvPicPr>
            <a:picLocks noChangeAspect="1"/>
          </p:cNvPicPr>
          <p:nvPr/>
        </p:nvPicPr>
        <p:blipFill>
          <a:blip r:embed="rId3"/>
          <a:srcRect b="16177"/>
          <a:stretch>
            <a:fillRect/>
          </a:stretch>
        </p:blipFill>
        <p:spPr>
          <a:xfrm>
            <a:off x="966787" y="709362"/>
            <a:ext cx="7210425" cy="4918215"/>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987"/>
        <p:cNvGrpSpPr/>
        <p:nvPr/>
      </p:nvGrpSpPr>
      <p:grpSpPr>
        <a:xfrm>
          <a:off x="0" y="0"/>
          <a:ext cx="0" cy="0"/>
          <a:chOff x="0" y="0"/>
          <a:chExt cx="0" cy="0"/>
        </a:xfrm>
      </p:grpSpPr>
      <p:sp>
        <p:nvSpPr>
          <p:cNvPr id="989" name="Google Shape;989;p32"/>
          <p:cNvSpPr/>
          <p:nvPr/>
        </p:nvSpPr>
        <p:spPr>
          <a:xfrm>
            <a:off x="0" y="2776538"/>
            <a:ext cx="9144000" cy="914400"/>
          </a:xfrm>
          <a:prstGeom prst="rect">
            <a:avLst/>
          </a:prstGeom>
          <a:solidFill>
            <a:srgbClr val="F89D9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p:txBody>
      </p:sp>
      <p:sp>
        <p:nvSpPr>
          <p:cNvPr id="990" name="Google Shape;990;p32"/>
          <p:cNvSpPr txBox="1"/>
          <p:nvPr/>
        </p:nvSpPr>
        <p:spPr>
          <a:xfrm>
            <a:off x="2600042" y="3002926"/>
            <a:ext cx="3943915"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ja-JP" sz="2400" b="1" i="0" u="none" strike="noStrike" cap="none" dirty="0">
                <a:solidFill>
                  <a:srgbClr val="FFFFFF"/>
                </a:solidFill>
                <a:latin typeface="メイリオ" panose="020B0604030504040204" pitchFamily="50" charset="-128"/>
                <a:ea typeface="メイリオ" panose="020B0604030504040204" pitchFamily="50" charset="-128"/>
                <a:sym typeface="Arial"/>
              </a:rPr>
              <a:t>広告ガイドライン・規約</a:t>
            </a:r>
            <a:endParaRPr sz="2000" b="1" i="0" u="none" strike="noStrike" cap="none" dirty="0">
              <a:solidFill>
                <a:srgbClr val="000000"/>
              </a:solidFill>
              <a:latin typeface="メイリオ" panose="020B0604030504040204" pitchFamily="50" charset="-128"/>
              <a:ea typeface="メイリオ" panose="020B0604030504040204" pitchFamily="50" charset="-128"/>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994"/>
        <p:cNvGrpSpPr/>
        <p:nvPr/>
      </p:nvGrpSpPr>
      <p:grpSpPr>
        <a:xfrm>
          <a:off x="0" y="0"/>
          <a:ext cx="0" cy="0"/>
          <a:chOff x="0" y="0"/>
          <a:chExt cx="0" cy="0"/>
        </a:xfrm>
      </p:grpSpPr>
      <p:sp>
        <p:nvSpPr>
          <p:cNvPr id="996" name="Google Shape;996;p33"/>
          <p:cNvSpPr/>
          <p:nvPr/>
        </p:nvSpPr>
        <p:spPr>
          <a:xfrm>
            <a:off x="358775" y="658697"/>
            <a:ext cx="8426450" cy="594004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900"/>
              <a:buFont typeface="Meiryo"/>
              <a:buNone/>
            </a:pPr>
            <a:r>
              <a:rPr lang="ja-JP" sz="900" b="0" i="0" u="sng" strike="noStrike" cap="none" dirty="0">
                <a:solidFill>
                  <a:srgbClr val="000000"/>
                </a:solidFill>
                <a:latin typeface="メイリオ" panose="020B0604030504040204" pitchFamily="50" charset="-128"/>
                <a:ea typeface="メイリオ" panose="020B0604030504040204" pitchFamily="50" charset="-128"/>
                <a:sym typeface="Arial"/>
              </a:rPr>
              <a:t>1. 広告掲載に関する免責事項</a:t>
            </a:r>
            <a:endParaRPr sz="14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メイリオ" panose="020B0604030504040204" pitchFamily="50" charset="-128"/>
                <a:ea typeface="メイリオ" panose="020B0604030504040204" pitchFamily="50" charset="-128"/>
                <a:sym typeface="Arial"/>
              </a:rPr>
              <a:t>広告掲載に関する免責事項は、弊社が提供するすべてのサービス、および提携パートナー上に掲載される広告に適用される免責事項です。</a:t>
            </a:r>
            <a:endParaRPr sz="14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メイリオ" panose="020B0604030504040204" pitchFamily="50" charset="-128"/>
                <a:ea typeface="メイリオ" panose="020B0604030504040204" pitchFamily="50" charset="-128"/>
                <a:sym typeface="Arial"/>
              </a:rPr>
              <a:t>1. エキサイト株式会社（以下、当社と言います）は停電・通信回線の事故・天災等の不可抗力、通信事業者の不履行、インターネットインフラその他サーバー等のシステム上の不具合、緊急メンテナンスの発生など、当社の責に帰すべき事由以外の原因により広告掲載契約に基づく債務の全部または一部を履行できなかった場合、当社はその責を問われないものとし、当該履行については、当該原因の影響とみなされる範囲まで義務を免除されるものとします。但し、当社の故意または重過失による場合はこの限りではありません。この場合に限り、当社が配信を行わなかった部分については広告主の支払債務も生じないものとします。</a:t>
            </a:r>
            <a:endParaRPr sz="14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メイリオ" panose="020B0604030504040204" pitchFamily="50" charset="-128"/>
                <a:ea typeface="メイリオ" panose="020B0604030504040204" pitchFamily="50" charset="-128"/>
                <a:sym typeface="Arial"/>
              </a:rPr>
              <a:t>2. 広告掲載初日及び広告内容の変更の掲載開始時間から12時間は広告掲載調整時間とし、当該調整時間内の不具合について、当社は免責されるものとします。</a:t>
            </a:r>
            <a:endParaRPr sz="14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メイリオ" panose="020B0604030504040204" pitchFamily="50" charset="-128"/>
                <a:ea typeface="メイリオ" panose="020B0604030504040204" pitchFamily="50" charset="-128"/>
                <a:sym typeface="Arial"/>
              </a:rPr>
              <a:t>3. タイアップ広告、および当社委託制作広告に於いて、掲載前々営業日までに掲載内容が校了しない場合、掲載開始日を延期させていただく場合がございます。また、本延期に伴う掲載終了日の延長は無いものとします。</a:t>
            </a:r>
            <a:endParaRPr sz="14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メイリオ" panose="020B0604030504040204" pitchFamily="50" charset="-128"/>
                <a:ea typeface="メイリオ" panose="020B0604030504040204" pitchFamily="50" charset="-128"/>
                <a:sym typeface="Arial"/>
              </a:rPr>
              <a:t>4. 広告の配信中において、当該広告からのリンク自体が無効であったりリンク先のサイトに不具合が発生した場合、当社は当該広告の配信を停止することができるものとし、この場合、当社は広告不掲載の責を負わないものとします。</a:t>
            </a:r>
            <a:endParaRPr sz="14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メイリオ" panose="020B0604030504040204" pitchFamily="50" charset="-128"/>
                <a:ea typeface="メイリオ" panose="020B0604030504040204" pitchFamily="50" charset="-128"/>
                <a:sym typeface="Arial"/>
              </a:rPr>
              <a:t>5. 当社は、広告主がユーザーまたは第三者に対して損害を与えた場合、その一切の責任を負わないものとします。</a:t>
            </a:r>
            <a:endParaRPr sz="14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メイリオ" panose="020B0604030504040204" pitchFamily="50" charset="-128"/>
                <a:ea typeface="メイリオ" panose="020B0604030504040204" pitchFamily="50" charset="-128"/>
                <a:sym typeface="Arial"/>
              </a:rPr>
              <a:t>6. 当社は、ユーザーが広告主を通じて得る情報などについて、その完全性・正確性・確実性・有用性など、いかなる保証も行わないものとします。</a:t>
            </a:r>
            <a:endParaRPr sz="14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メイリオ" panose="020B0604030504040204" pitchFamily="50" charset="-128"/>
                <a:ea typeface="メイリオ" panose="020B0604030504040204" pitchFamily="50" charset="-128"/>
                <a:sym typeface="Arial"/>
              </a:rPr>
              <a:t>7. 当社は、ユーザーが使用するいかなる機器、ソフトウェアについても、その動作保証を一切行わないものとします。</a:t>
            </a:r>
            <a:endParaRPr sz="7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r" rtl="0">
              <a:lnSpc>
                <a:spcPct val="100000"/>
              </a:lnSpc>
              <a:spcBef>
                <a:spcPts val="0"/>
              </a:spcBef>
              <a:spcAft>
                <a:spcPts val="0"/>
              </a:spcAft>
              <a:buClr>
                <a:srgbClr val="000000"/>
              </a:buClr>
              <a:buSzPts val="600"/>
              <a:buFont typeface="Meiryo"/>
              <a:buNone/>
            </a:pPr>
            <a:r>
              <a:rPr lang="ja-JP" sz="600" b="0" i="0" u="none" strike="noStrike" cap="none" dirty="0">
                <a:solidFill>
                  <a:srgbClr val="000000"/>
                </a:solidFill>
                <a:latin typeface="メイリオ" panose="020B0604030504040204" pitchFamily="50" charset="-128"/>
                <a:ea typeface="メイリオ" panose="020B0604030504040204" pitchFamily="50" charset="-128"/>
                <a:sym typeface="Arial"/>
              </a:rPr>
              <a:t>平成20年4月1日制定</a:t>
            </a:r>
            <a:endParaRPr sz="6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メイリオ" panose="020B0604030504040204" pitchFamily="50" charset="-128"/>
                <a:ea typeface="メイリオ" panose="020B0604030504040204" pitchFamily="50" charset="-128"/>
                <a:sym typeface="Arial"/>
              </a:rPr>
              <a:t>キャンセルポリシー（広告掲載申込み解除、掲載中止に伴う違約金）: 広告掲載申込み後、広告主、申込者の都合で広告掲載を中止する場合、申込み金額全額の料率で違約金をいただきます。また広告主、申込者は申込み金額全額を支払って、広告掲載を中止することができるものとします。</a:t>
            </a:r>
            <a:endParaRPr sz="14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rgbClr val="000000"/>
              </a:buClr>
              <a:buSzPts val="900"/>
              <a:buFont typeface="Meiryo"/>
              <a:buNone/>
            </a:pPr>
            <a:r>
              <a:rPr lang="ja-JP" sz="900" b="0" i="0" u="sng" strike="noStrike" cap="none" dirty="0">
                <a:solidFill>
                  <a:srgbClr val="000000"/>
                </a:solidFill>
                <a:latin typeface="メイリオ" panose="020B0604030504040204" pitchFamily="50" charset="-128"/>
                <a:ea typeface="メイリオ" panose="020B0604030504040204" pitchFamily="50" charset="-128"/>
                <a:sym typeface="Arial"/>
              </a:rPr>
              <a:t>2. 広告掲載基準</a:t>
            </a:r>
            <a:endParaRPr sz="14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メイリオ" panose="020B0604030504040204" pitchFamily="50" charset="-128"/>
                <a:ea typeface="メイリオ" panose="020B0604030504040204" pitchFamily="50" charset="-128"/>
                <a:sym typeface="Arial"/>
              </a:rPr>
              <a:t>エキサイト広告掲載基準は、弊社が提供するすべてのサービス、および提携パートナー上に掲載される広告に適用される基準です。掲載できないサービスや商品、掲載にあたって基準を設けているサイトや業種の基準、クリエイティブ（タイトル・説明文・画像）を作成するにあたっての表現規制など、広告掲載を申し込む広告主はその広告について、この基準を順守する必要があります。</a:t>
            </a:r>
            <a:endParaRPr sz="14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None/>
            </a:pPr>
            <a:r>
              <a:rPr lang="ja-JP" sz="700" b="0" i="0" u="none" strike="noStrike" cap="none" dirty="0">
                <a:solidFill>
                  <a:srgbClr val="000000"/>
                </a:solidFill>
                <a:latin typeface="メイリオ" panose="020B0604030504040204" pitchFamily="50" charset="-128"/>
                <a:ea typeface="メイリオ" panose="020B0604030504040204" pitchFamily="50" charset="-128"/>
                <a:sym typeface="Arial"/>
              </a:rPr>
              <a:t>※広告掲載基準：</a:t>
            </a:r>
            <a:r>
              <a:rPr lang="ja-JP" sz="700" b="0" i="0" u="sng" strike="noStrike" cap="none" dirty="0">
                <a:solidFill>
                  <a:srgbClr val="F89D8F"/>
                </a:solidFill>
                <a:latin typeface="メイリオ" panose="020B0604030504040204" pitchFamily="50" charset="-128"/>
                <a:ea typeface="メイリオ" panose="020B0604030504040204" pitchFamily="50" charset="-128"/>
                <a:cs typeface="Meiryo"/>
                <a:sym typeface="Meiryo"/>
                <a:hlinkClick r:id="rId3"/>
              </a:rPr>
              <a:t>https://image.excite.co.jp/jp/ad/ex/pdf/adpolicy/adpolicy_201908.pdf</a:t>
            </a:r>
            <a:endParaRPr sz="600" b="0" i="0" u="none" strike="noStrike" cap="none" dirty="0">
              <a:solidFill>
                <a:srgbClr val="F89D8F"/>
              </a:solidFill>
              <a:latin typeface="メイリオ" panose="020B0604030504040204" pitchFamily="50" charset="-128"/>
              <a:ea typeface="メイリオ" panose="020B0604030504040204" pitchFamily="50" charset="-128"/>
              <a:cs typeface="Meiryo"/>
              <a:sym typeface="Meiryo"/>
            </a:endParaRPr>
          </a:p>
          <a:p>
            <a:pPr marL="0" marR="0" lvl="0" indent="0" algn="l" rtl="0">
              <a:lnSpc>
                <a:spcPct val="100000"/>
              </a:lnSpc>
              <a:spcBef>
                <a:spcPts val="0"/>
              </a:spcBef>
              <a:spcAft>
                <a:spcPts val="0"/>
              </a:spcAft>
              <a:buNone/>
            </a:pPr>
            <a:endParaRPr sz="700" b="0" i="0" u="none" strike="noStrike" cap="none" dirty="0">
              <a:solidFill>
                <a:srgbClr val="F89D9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sng"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rgbClr val="000000"/>
              </a:buClr>
              <a:buSzPts val="900"/>
              <a:buFont typeface="Meiryo"/>
              <a:buNone/>
            </a:pPr>
            <a:r>
              <a:rPr lang="ja-JP" sz="900" b="0" i="0" u="sng" strike="noStrike" cap="none" dirty="0">
                <a:solidFill>
                  <a:srgbClr val="000000"/>
                </a:solidFill>
                <a:latin typeface="メイリオ" panose="020B0604030504040204" pitchFamily="50" charset="-128"/>
                <a:ea typeface="メイリオ" panose="020B0604030504040204" pitchFamily="50" charset="-128"/>
                <a:sym typeface="Arial"/>
              </a:rPr>
              <a:t>3. 広告配信ガイドライン</a:t>
            </a:r>
            <a:endParaRPr sz="14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メイリオ" panose="020B0604030504040204" pitchFamily="50" charset="-128"/>
                <a:ea typeface="メイリオ" panose="020B0604030504040204" pitchFamily="50" charset="-128"/>
                <a:sym typeface="Arial"/>
              </a:rPr>
              <a:t>一部の広告の掲載において個別の規定を設けております。該当する広告掲載を申し込む広告主はその広告について、この規定を遵守する必要がございます。ご承諾いただいたことの証明としてお申込書内へ該当規定遵守の旨の記載が必要です。</a:t>
            </a:r>
            <a:endParaRPr sz="14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rgbClr val="000000"/>
              </a:buClr>
              <a:buSzPts val="900"/>
              <a:buFont typeface="Meiryo"/>
              <a:buNone/>
            </a:pPr>
            <a:r>
              <a:rPr lang="ja-JP" sz="900" b="0" i="0" u="none" strike="noStrike" cap="none" dirty="0">
                <a:solidFill>
                  <a:srgbClr val="000000"/>
                </a:solidFill>
                <a:latin typeface="メイリオ" panose="020B0604030504040204" pitchFamily="50" charset="-128"/>
                <a:ea typeface="メイリオ" panose="020B0604030504040204" pitchFamily="50" charset="-128"/>
                <a:sym typeface="Arial"/>
              </a:rPr>
              <a:t>– 第三者配信規定</a:t>
            </a:r>
            <a:endParaRPr sz="14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メイリオ" panose="020B0604030504040204" pitchFamily="50" charset="-128"/>
                <a:ea typeface="メイリオ" panose="020B0604030504040204" pitchFamily="50" charset="-128"/>
                <a:sym typeface="Arial"/>
              </a:rPr>
              <a:t>1. 申込前に、第三者配信を行う目的、取得する情報、広告仕様（インフォメーションアイコン含む）、 第三者配信会社のプライバシーポリシーページURLおよび「情報収集の無効化（オプトアウト）」ページURLを申告してください。審査受領の判断材料として必要になります。</a:t>
            </a:r>
            <a:endParaRPr sz="14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メイリオ" panose="020B0604030504040204" pitchFamily="50" charset="-128"/>
                <a:ea typeface="メイリオ" panose="020B0604030504040204" pitchFamily="50" charset="-128"/>
                <a:sym typeface="Arial"/>
              </a:rPr>
              <a:t>2. 本配信の際に取得したユーザー情報を、本配信以外で使用しないでください。</a:t>
            </a:r>
            <a:endParaRPr sz="14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メイリオ" panose="020B0604030504040204" pitchFamily="50" charset="-128"/>
                <a:ea typeface="メイリオ" panose="020B0604030504040204" pitchFamily="50" charset="-128"/>
                <a:sym typeface="Arial"/>
              </a:rPr>
              <a:t>3. 個人を特定できる情報を用いてターゲティングすることを禁止します。</a:t>
            </a:r>
            <a:endParaRPr sz="14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メイリオ" panose="020B0604030504040204" pitchFamily="50" charset="-128"/>
                <a:ea typeface="メイリオ" panose="020B0604030504040204" pitchFamily="50" charset="-128"/>
                <a:sym typeface="Arial"/>
              </a:rPr>
              <a:t>4. 第三者配信のタグを事前に確認させていただきます。内容によって、弊社判断で第三者配信をお断りする場合がございます。</a:t>
            </a:r>
            <a:endParaRPr sz="14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メイリオ" panose="020B0604030504040204" pitchFamily="50" charset="-128"/>
                <a:ea typeface="メイリオ" panose="020B0604030504040204" pitchFamily="50" charset="-128"/>
                <a:sym typeface="Arial"/>
              </a:rPr>
              <a:t>5. 掲載期間中に弊社に不利益をもたらす事象が発覚した場合、弊社判断で第三者配信を停止させていただく場合がございます。</a:t>
            </a:r>
            <a:endParaRPr sz="14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メイリオ" panose="020B0604030504040204" pitchFamily="50" charset="-128"/>
                <a:ea typeface="メイリオ" panose="020B0604030504040204" pitchFamily="50" charset="-128"/>
                <a:sym typeface="Arial"/>
              </a:rPr>
              <a:t>6. 別途設けている第三者配信向け制作・入稿規定に従ってください。詳しくは「スペックガイド」をご参照ください。</a:t>
            </a:r>
            <a:endParaRPr sz="14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rgbClr val="000000"/>
              </a:buClr>
              <a:buSzPts val="900"/>
              <a:buFont typeface="Meiryo"/>
              <a:buNone/>
            </a:pPr>
            <a:r>
              <a:rPr lang="ja-JP" sz="900" b="0" i="0" u="none" strike="noStrike" cap="none" dirty="0">
                <a:solidFill>
                  <a:srgbClr val="000000"/>
                </a:solidFill>
                <a:latin typeface="メイリオ" panose="020B0604030504040204" pitchFamily="50" charset="-128"/>
                <a:ea typeface="メイリオ" panose="020B0604030504040204" pitchFamily="50" charset="-128"/>
                <a:sym typeface="Arial"/>
              </a:rPr>
              <a:t>– 第三者タグ設置規定</a:t>
            </a:r>
            <a:endParaRPr sz="14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メイリオ" panose="020B0604030504040204" pitchFamily="50" charset="-128"/>
                <a:ea typeface="メイリオ" panose="020B0604030504040204" pitchFamily="50" charset="-128"/>
                <a:sym typeface="Arial"/>
              </a:rPr>
              <a:t>1. 申込前に、ご希望のタグ設置を行う目的、取得する情報、タグ発行会社のプライバシーポリシーページURLおよびオプトアウトページURLを申告してください。審査受領の判断材料として必要になります。</a:t>
            </a:r>
            <a:endParaRPr sz="14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メイリオ" panose="020B0604030504040204" pitchFamily="50" charset="-128"/>
                <a:ea typeface="メイリオ" panose="020B0604030504040204" pitchFamily="50" charset="-128"/>
                <a:sym typeface="Arial"/>
              </a:rPr>
              <a:t>2. 本タグ設置の際に取得したユーザー情報を、申告した目的以外（取得データの転売含む）での使用・公表をしないでください。</a:t>
            </a:r>
            <a:endParaRPr sz="14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メイリオ" panose="020B0604030504040204" pitchFamily="50" charset="-128"/>
                <a:ea typeface="メイリオ" panose="020B0604030504040204" pitchFamily="50" charset="-128"/>
                <a:sym typeface="Arial"/>
              </a:rPr>
              <a:t>3. 申告した目的の範囲であっても、エキサイトのユーザーデータであることがわかるような形での使用・公表をしないでください。また、対外的なリリースなどを行う場合には別途審査を行う必要があります。</a:t>
            </a:r>
            <a:endParaRPr sz="14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メイリオ" panose="020B0604030504040204" pitchFamily="50" charset="-128"/>
                <a:ea typeface="メイリオ" panose="020B0604030504040204" pitchFamily="50" charset="-128"/>
                <a:sym typeface="Arial"/>
              </a:rPr>
              <a:t>4. 個人を特定できる情報（個体・アプリケーションを識別する情報 / 位置情報（GPS））の取得および利用を禁止します。</a:t>
            </a:r>
            <a:endParaRPr sz="14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メイリオ" panose="020B0604030504040204" pitchFamily="50" charset="-128"/>
                <a:ea typeface="メイリオ" panose="020B0604030504040204" pitchFamily="50" charset="-128"/>
                <a:sym typeface="Arial"/>
              </a:rPr>
              <a:t>5. 申告されたタグを設置するページ内すべてに、申告された内容をユーザーに明示するページへのリンクを設置し、そのページからタグ発行会社の「情報収集の無効化（オプトアウト）」ページへのリンクを設置いたします。</a:t>
            </a:r>
            <a:endParaRPr sz="14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メイリオ" panose="020B0604030504040204" pitchFamily="50" charset="-128"/>
                <a:ea typeface="メイリオ" panose="020B0604030504040204" pitchFamily="50" charset="-128"/>
                <a:sym typeface="Arial"/>
              </a:rPr>
              <a:t>6. 設置ご希望のタグは事前に確認させていただきます。内容によって、弊社判断でタグ設置をお断りする場合がございます。</a:t>
            </a:r>
            <a:endParaRPr sz="14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メイリオ" panose="020B0604030504040204" pitchFamily="50" charset="-128"/>
                <a:ea typeface="メイリオ" panose="020B0604030504040204" pitchFamily="50" charset="-128"/>
                <a:sym typeface="Arial"/>
              </a:rPr>
              <a:t>7. 掲載期間中に弊社に不利益をもたらす事象が発覚した場合、弊社判断で設置ページより第三者タグを削除させていただく場合がございます。</a:t>
            </a:r>
            <a:endParaRPr sz="7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メイリオ" panose="020B0604030504040204" pitchFamily="50" charset="-128"/>
                <a:ea typeface="メイリオ" panose="020B0604030504040204" pitchFamily="50" charset="-128"/>
                <a:sym typeface="Arial"/>
              </a:rPr>
              <a:t>※掲載面（エキサイト側の）ドメインのcookieの操作は禁止とします。※セキュリティ面で脆弱性のあるスクリプト(XSSなど)はお受けできません。</a:t>
            </a:r>
            <a:endParaRPr sz="1400" b="0" i="0" u="none" strike="noStrike" cap="none" dirty="0">
              <a:solidFill>
                <a:srgbClr val="000000"/>
              </a:solidFill>
              <a:latin typeface="メイリオ" panose="020B0604030504040204" pitchFamily="50" charset="-128"/>
              <a:ea typeface="メイリオ" panose="020B0604030504040204" pitchFamily="50" charset="-128"/>
              <a:sym typeface="Arial"/>
            </a:endParaRPr>
          </a:p>
        </p:txBody>
      </p:sp>
      <p:sp>
        <p:nvSpPr>
          <p:cNvPr id="997" name="Google Shape;997;p33"/>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a:solidFill>
                  <a:srgbClr val="7F7F7F"/>
                </a:solidFill>
                <a:latin typeface="メイリオ" panose="020B0604030504040204" pitchFamily="50" charset="-128"/>
                <a:ea typeface="メイリオ" panose="020B0604030504040204" pitchFamily="50" charset="-128"/>
                <a:sym typeface="Arial"/>
              </a:rPr>
              <a:t>広告ガイドライン・規約</a:t>
            </a:r>
            <a:endParaRPr sz="1500" b="1" i="0" u="none" strike="noStrike" cap="none" dirty="0">
              <a:solidFill>
                <a:srgbClr val="7F7F7F"/>
              </a:solidFill>
              <a:latin typeface="メイリオ" panose="020B0604030504040204" pitchFamily="50" charset="-128"/>
              <a:ea typeface="メイリオ" panose="020B0604030504040204" pitchFamily="50" charset="-128"/>
              <a:sym typeface="Arial"/>
            </a:endParaRPr>
          </a:p>
        </p:txBody>
      </p:sp>
      <p:cxnSp>
        <p:nvCxnSpPr>
          <p:cNvPr id="998" name="Google Shape;998;p33"/>
          <p:cNvCxnSpPr/>
          <p:nvPr/>
        </p:nvCxnSpPr>
        <p:spPr>
          <a:xfrm>
            <a:off x="3437792" y="434659"/>
            <a:ext cx="5347433" cy="0"/>
          </a:xfrm>
          <a:prstGeom prst="straightConnector1">
            <a:avLst/>
          </a:prstGeom>
          <a:noFill/>
          <a:ln w="9525" cap="rnd" cmpd="sng">
            <a:solidFill>
              <a:srgbClr val="CCCCCC"/>
            </a:solidFill>
            <a:prstDash val="solid"/>
            <a:miter lim="800000"/>
            <a:headEnd type="none" w="sm" len="sm"/>
            <a:tailEnd type="none" w="sm" len="sm"/>
          </a:ln>
        </p:spPr>
      </p:cxn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002"/>
        <p:cNvGrpSpPr/>
        <p:nvPr/>
      </p:nvGrpSpPr>
      <p:grpSpPr>
        <a:xfrm>
          <a:off x="0" y="0"/>
          <a:ext cx="0" cy="0"/>
          <a:chOff x="0" y="0"/>
          <a:chExt cx="0" cy="0"/>
        </a:xfrm>
      </p:grpSpPr>
      <p:sp>
        <p:nvSpPr>
          <p:cNvPr id="1004" name="Google Shape;1004;p34"/>
          <p:cNvSpPr/>
          <p:nvPr/>
        </p:nvSpPr>
        <p:spPr>
          <a:xfrm>
            <a:off x="389100" y="795953"/>
            <a:ext cx="8469150" cy="447810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900"/>
              <a:buFont typeface="Meiryo"/>
              <a:buNone/>
            </a:pPr>
            <a:r>
              <a:rPr lang="ja-JP" sz="900" b="0" i="0" u="none" strike="noStrike" cap="none" dirty="0">
                <a:solidFill>
                  <a:srgbClr val="000000"/>
                </a:solidFill>
                <a:latin typeface="メイリオ" panose="020B0604030504040204" pitchFamily="50" charset="-128"/>
                <a:ea typeface="メイリオ" panose="020B0604030504040204" pitchFamily="50" charset="-128"/>
                <a:sym typeface="Arial"/>
              </a:rPr>
              <a:t>– 動画広告・音声付広告の掲載条件</a:t>
            </a:r>
            <a:endParaRPr sz="14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メイリオ" panose="020B0604030504040204" pitchFamily="50" charset="-128"/>
                <a:ea typeface="メイリオ" panose="020B0604030504040204" pitchFamily="50" charset="-128"/>
                <a:sym typeface="Arial"/>
              </a:rPr>
              <a:t>1. インターネット上で掲載許可が得られているクリエイティブである</a:t>
            </a:r>
            <a:endParaRPr sz="14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メイリオ" panose="020B0604030504040204" pitchFamily="50" charset="-128"/>
                <a:ea typeface="メイリオ" panose="020B0604030504040204" pitchFamily="50" charset="-128"/>
                <a:sym typeface="Arial"/>
              </a:rPr>
              <a:t>2. 動画配信方式が埋め込み動画配信であることの許諾が動画、音楽の権利者（音楽事務所、レーベルなど）より得られている</a:t>
            </a:r>
            <a:endParaRPr sz="14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メイリオ" panose="020B0604030504040204" pitchFamily="50" charset="-128"/>
                <a:ea typeface="メイリオ" panose="020B0604030504040204" pitchFamily="50" charset="-128"/>
                <a:sym typeface="Arial"/>
              </a:rPr>
              <a:t>　※埋め込み動画配信(セキュアスクリプト有)</a:t>
            </a:r>
            <a:endParaRPr sz="14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メイリオ" panose="020B0604030504040204" pitchFamily="50" charset="-128"/>
                <a:ea typeface="メイリオ" panose="020B0604030504040204" pitchFamily="50" charset="-128"/>
                <a:sym typeface="Arial"/>
              </a:rPr>
              <a:t>　広告掲載面でのみ動画を再生することが可能な形式です。通常のウェブサーバーを用いて動画を配信するためユーザーがファイルを保存することが可能ですが、動画ファイルにセキュアスクリプトと呼ば</a:t>
            </a:r>
            <a:endParaRPr sz="7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メイリオ" panose="020B0604030504040204" pitchFamily="50" charset="-128"/>
                <a:ea typeface="メイリオ" panose="020B0604030504040204" pitchFamily="50" charset="-128"/>
                <a:sym typeface="Arial"/>
              </a:rPr>
              <a:t>　れる特殊なコードを実装することで動画をユーザーのパソコンに保存すると再生できなくなります。</a:t>
            </a:r>
            <a:endParaRPr sz="14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メイリオ" panose="020B0604030504040204" pitchFamily="50" charset="-128"/>
                <a:ea typeface="メイリオ" panose="020B0604030504040204" pitchFamily="50" charset="-128"/>
                <a:sym typeface="Arial"/>
              </a:rPr>
              <a:t>3. 著作権管理事業者(JASRAC、ジャパン・ライツ・クリアランスなど)との必要な手続き（費用は貴社負担となります）が完了している</a:t>
            </a:r>
            <a:endParaRPr sz="14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メイリオ" panose="020B0604030504040204" pitchFamily="50" charset="-128"/>
                <a:ea typeface="メイリオ" panose="020B0604030504040204" pitchFamily="50" charset="-128"/>
                <a:sym typeface="Arial"/>
              </a:rPr>
              <a:t>　※留意点：使用する楽曲の著作権管理を著作権管理事業者に委託している場合、自社で制作された楽曲であっても手続きが必要になることがございます。詳細は、著作権管理事業者にお問い合わせください。</a:t>
            </a:r>
            <a:endParaRPr sz="14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メイリオ" panose="020B0604030504040204" pitchFamily="50" charset="-128"/>
                <a:ea typeface="メイリオ" panose="020B0604030504040204" pitchFamily="50" charset="-128"/>
                <a:sym typeface="Arial"/>
              </a:rPr>
              <a:t>4. 別途設けている動画広告・音声付広告の掲載条件向け制作・入稿規定に従ってください。詳しくは「スペックガイド」をご参照ください。</a:t>
            </a:r>
            <a:endParaRPr sz="14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chemeClr val="dk1"/>
              </a:buClr>
              <a:buSzPts val="900"/>
              <a:buFont typeface="Calibri"/>
              <a:buNone/>
            </a:pPr>
            <a:endParaRPr sz="900" b="0" i="0" u="sng"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chemeClr val="dk1"/>
              </a:buClr>
              <a:buSzPts val="900"/>
              <a:buFont typeface="Calibri"/>
              <a:buNone/>
            </a:pPr>
            <a:endParaRPr sz="900" b="0" i="0" u="sng"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rgbClr val="000000"/>
              </a:buClr>
              <a:buSzPts val="900"/>
              <a:buFont typeface="Meiryo"/>
              <a:buNone/>
            </a:pPr>
            <a:r>
              <a:rPr lang="ja-JP" sz="900" b="0" i="0" u="sng" strike="noStrike" cap="none" dirty="0">
                <a:solidFill>
                  <a:srgbClr val="000000"/>
                </a:solidFill>
                <a:latin typeface="メイリオ" panose="020B0604030504040204" pitchFamily="50" charset="-128"/>
                <a:ea typeface="メイリオ" panose="020B0604030504040204" pitchFamily="50" charset="-128"/>
                <a:sym typeface="Arial"/>
              </a:rPr>
              <a:t>４．行動ターゲティング広告について</a:t>
            </a:r>
            <a:endParaRPr sz="14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メイリオ" panose="020B0604030504040204" pitchFamily="50" charset="-128"/>
                <a:ea typeface="メイリオ" panose="020B0604030504040204" pitchFamily="50" charset="-128"/>
                <a:sym typeface="Arial"/>
              </a:rPr>
              <a:t>エキサイトでは、お客様により有益な広告を表示する手法の一つとして、お客様の興味関心に関連した広告を表示する「行動ターゲティング広告」を配信しています。</a:t>
            </a:r>
            <a:endParaRPr sz="14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メイリオ" panose="020B0604030504040204" pitchFamily="50" charset="-128"/>
                <a:ea typeface="メイリオ" panose="020B0604030504040204" pitchFamily="50" charset="-128"/>
                <a:sym typeface="Arial"/>
              </a:rPr>
              <a:t>行動ターゲティング広告で利用する閲覧履歴情報等については、「プライバシー情報等」（「個人情報」及び「閲覧履歴情報等」を総称）として、適切に取り扱い、保護することが重要な責務であると考えており、プライバシーポリシーを定めております。詳細は以下よりご確認ください。</a:t>
            </a:r>
            <a:endParaRPr sz="7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メイリオ" panose="020B0604030504040204" pitchFamily="50" charset="-128"/>
                <a:ea typeface="メイリオ" panose="020B0604030504040204" pitchFamily="50" charset="-128"/>
                <a:sym typeface="Arial"/>
              </a:rPr>
              <a:t>プライバシーポリシー：</a:t>
            </a:r>
            <a:r>
              <a:rPr lang="ja-JP" sz="700" b="0" i="0" u="sng" strike="noStrike" cap="none" dirty="0">
                <a:solidFill>
                  <a:srgbClr val="F89D90"/>
                </a:solidFill>
                <a:latin typeface="メイリオ" panose="020B0604030504040204" pitchFamily="50" charset="-128"/>
                <a:ea typeface="メイリオ" panose="020B0604030504040204" pitchFamily="50" charset="-128"/>
                <a:sym typeface="Arial"/>
                <a:hlinkClick r:id="rId3"/>
              </a:rPr>
              <a:t>https://info.excite.co.jp/top/protection/privacy.html</a:t>
            </a:r>
            <a:endParaRPr sz="700" b="0" i="0" u="none" strike="noStrike" cap="none" dirty="0">
              <a:solidFill>
                <a:srgbClr val="F89D9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メイリオ" panose="020B0604030504040204" pitchFamily="50" charset="-128"/>
                <a:ea typeface="メイリオ" panose="020B0604030504040204" pitchFamily="50" charset="-128"/>
                <a:sym typeface="Arial"/>
              </a:rPr>
              <a:t>また、行動ターゲティング広告や利用動向の分析についての概要および無効化の方法は以下よりご確認ください。</a:t>
            </a:r>
            <a:endParaRPr sz="7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メイリオ" panose="020B0604030504040204" pitchFamily="50" charset="-128"/>
                <a:ea typeface="メイリオ" panose="020B0604030504040204" pitchFamily="50" charset="-128"/>
                <a:sym typeface="Arial"/>
              </a:rPr>
              <a:t>行動ターゲティング広告におけるインフォマティブデータの取り扱い：</a:t>
            </a:r>
            <a:r>
              <a:rPr lang="ja-JP" sz="700" b="0" i="0" u="sng" strike="noStrike" cap="none" dirty="0">
                <a:solidFill>
                  <a:srgbClr val="F89D90"/>
                </a:solidFill>
                <a:latin typeface="メイリオ" panose="020B0604030504040204" pitchFamily="50" charset="-128"/>
                <a:ea typeface="メイリオ" panose="020B0604030504040204" pitchFamily="50" charset="-128"/>
                <a:sym typeface="Arial"/>
                <a:hlinkClick r:id="rId4"/>
              </a:rPr>
              <a:t>https://info.excite.co.jp/top/protection/privacy/cookie.html</a:t>
            </a:r>
            <a:endParaRPr sz="700" b="0" i="0" u="none" strike="noStrike" cap="none" dirty="0">
              <a:solidFill>
                <a:srgbClr val="F89D9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メイリオ" panose="020B0604030504040204" pitchFamily="50" charset="-128"/>
                <a:ea typeface="メイリオ" panose="020B0604030504040204" pitchFamily="50" charset="-128"/>
                <a:sym typeface="Arial"/>
              </a:rPr>
              <a:t>※一般社団法人インターネット広告推進協議会（JIAA）の会員であるエキサイトは2017年8月1日にJIAAのインフォメーションアイコンプログラムの承認を受けました。</a:t>
            </a:r>
            <a:endParaRPr sz="7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メイリオ" panose="020B0604030504040204" pitchFamily="50" charset="-128"/>
                <a:ea typeface="メイリオ" panose="020B0604030504040204" pitchFamily="50" charset="-128"/>
                <a:sym typeface="Arial"/>
              </a:rPr>
              <a:t>　主な対応事項は以下のページよりご確認ください。</a:t>
            </a:r>
            <a:endParaRPr sz="7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sng" strike="noStrike" cap="none" dirty="0">
              <a:solidFill>
                <a:srgbClr val="000000"/>
              </a:solidFill>
              <a:latin typeface="メイリオ" panose="020B0604030504040204" pitchFamily="50" charset="-128"/>
              <a:ea typeface="メイリオ" panose="020B0604030504040204" pitchFamily="50" charset="-128"/>
              <a:sym typeface="Arial"/>
              <a:hlinkClick r:id="rId5"/>
            </a:endParaRPr>
          </a:p>
          <a:p>
            <a:pPr marL="0" marR="0" lvl="0" indent="0" algn="l" rtl="0">
              <a:lnSpc>
                <a:spcPct val="100000"/>
              </a:lnSpc>
              <a:spcBef>
                <a:spcPts val="0"/>
              </a:spcBef>
              <a:spcAft>
                <a:spcPts val="0"/>
              </a:spcAft>
              <a:buClr>
                <a:srgbClr val="000000"/>
              </a:buClr>
              <a:buSzPts val="700"/>
              <a:buFont typeface="Meiryo"/>
              <a:buNone/>
            </a:pPr>
            <a:r>
              <a:rPr lang="ja-JP" sz="700" b="0" i="0" u="sng" strike="noStrike" cap="none" dirty="0">
                <a:solidFill>
                  <a:srgbClr val="F89D90"/>
                </a:solidFill>
                <a:latin typeface="メイリオ" panose="020B0604030504040204" pitchFamily="50" charset="-128"/>
                <a:ea typeface="メイリオ" panose="020B0604030504040204" pitchFamily="50" charset="-128"/>
                <a:sym typeface="Arial"/>
                <a:hlinkClick r:id="rId5"/>
              </a:rPr>
              <a:t>https://ad.excite.co.jp/regulation/</a:t>
            </a:r>
            <a:endParaRPr sz="700" b="0" i="0" u="none" strike="noStrike" cap="none" dirty="0">
              <a:solidFill>
                <a:srgbClr val="F89D9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chemeClr val="dk1"/>
              </a:buClr>
              <a:buSzPts val="900"/>
              <a:buFont typeface="Calibri"/>
              <a:buNone/>
            </a:pPr>
            <a:endParaRPr sz="9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rgbClr val="000000"/>
              </a:buClr>
              <a:buSzPts val="900"/>
              <a:buFont typeface="Meiryo"/>
              <a:buNone/>
            </a:pPr>
            <a:r>
              <a:rPr lang="ja-JP" sz="900" b="0" i="0" u="sng" strike="noStrike" cap="none" dirty="0">
                <a:solidFill>
                  <a:srgbClr val="000000"/>
                </a:solidFill>
                <a:latin typeface="メイリオ" panose="020B0604030504040204" pitchFamily="50" charset="-128"/>
                <a:ea typeface="メイリオ" panose="020B0604030504040204" pitchFamily="50" charset="-128"/>
                <a:sym typeface="Arial"/>
              </a:rPr>
              <a:t>5. ガイドライン・規約の改定について</a:t>
            </a:r>
            <a:endParaRPr sz="14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メイリオ" panose="020B0604030504040204" pitchFamily="50" charset="-128"/>
                <a:ea typeface="メイリオ" panose="020B0604030504040204" pitchFamily="50" charset="-128"/>
                <a:sym typeface="Arial"/>
              </a:rPr>
              <a:t>当ガイドラインに変更がある場合には、以下のページ上で告知しますので、お客様ご自身が変更点に関しての最新の情報を、当ページ上で随時確認されることを推奨します。確認をされていなかったことに起因するトラブルに関しては、当社は一切責任を負いかねますので予めご了承下さい。</a:t>
            </a:r>
            <a:endParaRPr sz="7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sng" strike="noStrike" cap="none" dirty="0">
              <a:solidFill>
                <a:srgbClr val="000000"/>
              </a:solidFill>
              <a:latin typeface="メイリオ" panose="020B0604030504040204" pitchFamily="50" charset="-128"/>
              <a:ea typeface="メイリオ" panose="020B0604030504040204" pitchFamily="50" charset="-128"/>
              <a:sym typeface="Arial"/>
              <a:hlinkClick r:id="rId5"/>
            </a:endParaRPr>
          </a:p>
          <a:p>
            <a:pPr marL="0" marR="0" lvl="0" indent="0" algn="l" rtl="0">
              <a:lnSpc>
                <a:spcPct val="100000"/>
              </a:lnSpc>
              <a:spcBef>
                <a:spcPts val="0"/>
              </a:spcBef>
              <a:spcAft>
                <a:spcPts val="0"/>
              </a:spcAft>
              <a:buClr>
                <a:srgbClr val="000000"/>
              </a:buClr>
              <a:buSzPts val="700"/>
              <a:buFont typeface="Meiryo"/>
              <a:buNone/>
            </a:pPr>
            <a:r>
              <a:rPr lang="ja-JP" sz="700" b="0" i="0" u="sng" strike="noStrike" cap="none" dirty="0">
                <a:solidFill>
                  <a:srgbClr val="F89D90"/>
                </a:solidFill>
                <a:latin typeface="メイリオ" panose="020B0604030504040204" pitchFamily="50" charset="-128"/>
                <a:ea typeface="メイリオ" panose="020B0604030504040204" pitchFamily="50" charset="-128"/>
                <a:sym typeface="Arial"/>
                <a:hlinkClick r:id="rId5"/>
              </a:rPr>
              <a:t>https://ad.excite.co.jp/regulation/</a:t>
            </a:r>
            <a:endParaRPr sz="700" b="0" i="0" u="none" strike="noStrike" cap="none" dirty="0">
              <a:solidFill>
                <a:srgbClr val="F89D90"/>
              </a:solidFill>
              <a:latin typeface="メイリオ" panose="020B0604030504040204" pitchFamily="50" charset="-128"/>
              <a:ea typeface="メイリオ" panose="020B0604030504040204" pitchFamily="50" charset="-128"/>
              <a:sym typeface="Arial"/>
            </a:endParaRPr>
          </a:p>
        </p:txBody>
      </p:sp>
      <p:sp>
        <p:nvSpPr>
          <p:cNvPr id="1005" name="Google Shape;1005;p34"/>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a:solidFill>
                  <a:srgbClr val="7F7F7F"/>
                </a:solidFill>
                <a:latin typeface="メイリオ" panose="020B0604030504040204" pitchFamily="50" charset="-128"/>
                <a:ea typeface="メイリオ" panose="020B0604030504040204" pitchFamily="50" charset="-128"/>
                <a:sym typeface="Arial"/>
              </a:rPr>
              <a:t>広告ガイドライン・規約</a:t>
            </a:r>
            <a:endParaRPr sz="1500" b="1" i="0" u="none" strike="noStrike" cap="none" dirty="0">
              <a:solidFill>
                <a:srgbClr val="7F7F7F"/>
              </a:solidFill>
              <a:latin typeface="メイリオ" panose="020B0604030504040204" pitchFamily="50" charset="-128"/>
              <a:ea typeface="メイリオ" panose="020B0604030504040204" pitchFamily="50" charset="-128"/>
              <a:sym typeface="Arial"/>
            </a:endParaRPr>
          </a:p>
        </p:txBody>
      </p:sp>
      <p:cxnSp>
        <p:nvCxnSpPr>
          <p:cNvPr id="1006" name="Google Shape;1006;p34"/>
          <p:cNvCxnSpPr/>
          <p:nvPr/>
        </p:nvCxnSpPr>
        <p:spPr>
          <a:xfrm>
            <a:off x="3437792" y="434659"/>
            <a:ext cx="5347433" cy="0"/>
          </a:xfrm>
          <a:prstGeom prst="straightConnector1">
            <a:avLst/>
          </a:prstGeom>
          <a:noFill/>
          <a:ln w="9525" cap="rnd" cmpd="sng">
            <a:solidFill>
              <a:srgbClr val="CCCCCC"/>
            </a:solidFill>
            <a:prstDash val="solid"/>
            <a:miter lim="800000"/>
            <a:headEnd type="none" w="sm" len="sm"/>
            <a:tailEnd type="none" w="sm" len="sm"/>
          </a:ln>
        </p:spPr>
      </p:cxn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002"/>
        <p:cNvGrpSpPr/>
        <p:nvPr/>
      </p:nvGrpSpPr>
      <p:grpSpPr>
        <a:xfrm>
          <a:off x="0" y="0"/>
          <a:ext cx="0" cy="0"/>
          <a:chOff x="0" y="0"/>
          <a:chExt cx="0" cy="0"/>
        </a:xfrm>
      </p:grpSpPr>
      <p:sp>
        <p:nvSpPr>
          <p:cNvPr id="5" name="Google Shape;1011;p53">
            <a:extLst>
              <a:ext uri="{FF2B5EF4-FFF2-40B4-BE49-F238E27FC236}">
                <a16:creationId xmlns:a16="http://schemas.microsoft.com/office/drawing/2014/main" id="{7065A597-D7A8-4E1D-BD2E-52DBCCAEBBC5}"/>
              </a:ext>
            </a:extLst>
          </p:cNvPr>
          <p:cNvSpPr txBox="1"/>
          <p:nvPr/>
        </p:nvSpPr>
        <p:spPr>
          <a:xfrm>
            <a:off x="206075" y="3452737"/>
            <a:ext cx="8731800" cy="738623"/>
          </a:xfrm>
          <a:prstGeom prst="rect">
            <a:avLst/>
          </a:prstGeom>
          <a:noFill/>
          <a:ln>
            <a:noFill/>
          </a:ln>
        </p:spPr>
        <p:txBody>
          <a:bodyPr spcFirstLastPara="1" wrap="square" lIns="91425" tIns="45700" rIns="91425" bIns="45700" anchor="ctr" anchorCtr="0">
            <a:spAutoFit/>
          </a:bodyPr>
          <a:lstStyle/>
          <a:p>
            <a:pPr marL="0" marR="0" lvl="0" indent="0" algn="ctr" rtl="0">
              <a:lnSpc>
                <a:spcPct val="150000"/>
              </a:lnSpc>
              <a:spcBef>
                <a:spcPts val="0"/>
              </a:spcBef>
              <a:spcAft>
                <a:spcPts val="0"/>
              </a:spcAft>
              <a:buClr>
                <a:srgbClr val="000000"/>
              </a:buClr>
              <a:buSzPts val="1400"/>
              <a:buFont typeface="Arial"/>
              <a:buNone/>
            </a:pPr>
            <a:r>
              <a:rPr lang="ja-JP" sz="1400" b="1" i="0" u="none" strike="noStrike" cap="none" dirty="0">
                <a:solidFill>
                  <a:srgbClr val="3F3F3F"/>
                </a:solidFill>
                <a:latin typeface="メイリオ" panose="020B0604030504040204" pitchFamily="50" charset="-128"/>
                <a:ea typeface="メイリオ" panose="020B0604030504040204" pitchFamily="50" charset="-128"/>
                <a:sym typeface="Arial"/>
              </a:rPr>
              <a:t>エキサイト株式会社　広告担当</a:t>
            </a:r>
            <a:endParaRPr sz="1400" b="1" i="0" u="none" strike="noStrike" cap="none" dirty="0">
              <a:solidFill>
                <a:srgbClr val="3F3F3F"/>
              </a:solidFill>
              <a:latin typeface="メイリオ" panose="020B0604030504040204" pitchFamily="50" charset="-128"/>
              <a:ea typeface="メイリオ" panose="020B0604030504040204" pitchFamily="50" charset="-128"/>
              <a:sym typeface="Arial"/>
            </a:endParaRPr>
          </a:p>
          <a:p>
            <a:pPr marL="0" marR="0" lvl="0" indent="0" algn="ctr" rtl="0">
              <a:lnSpc>
                <a:spcPct val="150000"/>
              </a:lnSpc>
              <a:spcBef>
                <a:spcPts val="0"/>
              </a:spcBef>
              <a:spcAft>
                <a:spcPts val="0"/>
              </a:spcAft>
              <a:buClr>
                <a:srgbClr val="000000"/>
              </a:buClr>
              <a:buSzPts val="1400"/>
              <a:buFont typeface="Arial"/>
              <a:buNone/>
            </a:pPr>
            <a:r>
              <a:rPr lang="ja-JP" sz="1400" b="1" i="0" u="none" strike="noStrike" cap="none" dirty="0">
                <a:solidFill>
                  <a:srgbClr val="3F3F3F"/>
                </a:solidFill>
                <a:latin typeface="メイリオ" panose="020B0604030504040204" pitchFamily="50" charset="-128"/>
                <a:ea typeface="メイリオ" panose="020B0604030504040204" pitchFamily="50" charset="-128"/>
                <a:sym typeface="Arial"/>
              </a:rPr>
              <a:t>Mail： </a:t>
            </a:r>
            <a:r>
              <a:rPr lang="en-US" altLang="ja-JP" sz="1400" b="1" i="0" u="none" strike="noStrike" cap="none" dirty="0">
                <a:solidFill>
                  <a:srgbClr val="3F3F3F"/>
                </a:solidFill>
                <a:latin typeface="メイリオ" panose="020B0604030504040204" pitchFamily="50" charset="-128"/>
                <a:ea typeface="メイリオ" panose="020B0604030504040204" pitchFamily="50" charset="-128"/>
                <a:sym typeface="Arial"/>
              </a:rPr>
              <a:t>sales</a:t>
            </a:r>
            <a:r>
              <a:rPr lang="ja-JP" sz="1400" b="1" i="0" u="none" strike="noStrike" cap="none" dirty="0">
                <a:solidFill>
                  <a:srgbClr val="3F3F3F"/>
                </a:solidFill>
                <a:latin typeface="メイリオ" panose="020B0604030504040204" pitchFamily="50" charset="-128"/>
                <a:ea typeface="メイリオ" panose="020B0604030504040204" pitchFamily="50" charset="-128"/>
                <a:sym typeface="Arial"/>
              </a:rPr>
              <a:t>@excite.jp</a:t>
            </a:r>
            <a:endParaRPr sz="1400" b="0" i="0" u="none" strike="noStrike" cap="none" dirty="0">
              <a:solidFill>
                <a:srgbClr val="3F3F3F"/>
              </a:solidFill>
              <a:latin typeface="メイリオ" panose="020B0604030504040204" pitchFamily="50" charset="-128"/>
              <a:ea typeface="メイリオ" panose="020B0604030504040204" pitchFamily="50" charset="-128"/>
              <a:sym typeface="Arial"/>
            </a:endParaRPr>
          </a:p>
        </p:txBody>
      </p:sp>
      <p:pic>
        <p:nvPicPr>
          <p:cNvPr id="6" name="Google Shape;1012;p53">
            <a:extLst>
              <a:ext uri="{FF2B5EF4-FFF2-40B4-BE49-F238E27FC236}">
                <a16:creationId xmlns:a16="http://schemas.microsoft.com/office/drawing/2014/main" id="{59E774DB-4B16-4D6C-B5B7-433863654B78}"/>
              </a:ext>
            </a:extLst>
          </p:cNvPr>
          <p:cNvPicPr preferRelativeResize="0"/>
          <p:nvPr/>
        </p:nvPicPr>
        <p:blipFill rotWithShape="1">
          <a:blip r:embed="rId3">
            <a:alphaModFix/>
          </a:blip>
          <a:srcRect/>
          <a:stretch/>
        </p:blipFill>
        <p:spPr>
          <a:xfrm>
            <a:off x="5188388" y="2271203"/>
            <a:ext cx="928121" cy="928121"/>
          </a:xfrm>
          <a:prstGeom prst="rect">
            <a:avLst/>
          </a:prstGeom>
          <a:noFill/>
          <a:ln>
            <a:noFill/>
          </a:ln>
        </p:spPr>
      </p:pic>
      <p:sp>
        <p:nvSpPr>
          <p:cNvPr id="7" name="Google Shape;1013;p53">
            <a:extLst>
              <a:ext uri="{FF2B5EF4-FFF2-40B4-BE49-F238E27FC236}">
                <a16:creationId xmlns:a16="http://schemas.microsoft.com/office/drawing/2014/main" id="{A427D46B-8FDE-4BA5-8B4D-9F559F7B6F6C}"/>
              </a:ext>
            </a:extLst>
          </p:cNvPr>
          <p:cNvSpPr/>
          <p:nvPr/>
        </p:nvSpPr>
        <p:spPr>
          <a:xfrm>
            <a:off x="3008376" y="1933951"/>
            <a:ext cx="2088472" cy="928121"/>
          </a:xfrm>
          <a:custGeom>
            <a:avLst/>
            <a:gdLst/>
            <a:ahLst/>
            <a:cxnLst/>
            <a:rect l="l" t="t" r="r" b="b"/>
            <a:pathLst>
              <a:path w="2282471" h="850267" extrusionOk="0">
                <a:moveTo>
                  <a:pt x="1154245" y="0"/>
                </a:moveTo>
                <a:cubicBezTo>
                  <a:pt x="1279235" y="0"/>
                  <a:pt x="1386475" y="25175"/>
                  <a:pt x="1432284" y="61054"/>
                </a:cubicBezTo>
                <a:lnTo>
                  <a:pt x="1434033" y="63925"/>
                </a:lnTo>
                <a:lnTo>
                  <a:pt x="1497878" y="52216"/>
                </a:lnTo>
                <a:cubicBezTo>
                  <a:pt x="1525621" y="49592"/>
                  <a:pt x="1556290" y="48885"/>
                  <a:pt x="1589027" y="50225"/>
                </a:cubicBezTo>
                <a:cubicBezTo>
                  <a:pt x="1632678" y="52011"/>
                  <a:pt x="1680007" y="57437"/>
                  <a:pt x="1728984" y="66809"/>
                </a:cubicBezTo>
                <a:cubicBezTo>
                  <a:pt x="1900402" y="99613"/>
                  <a:pt x="2035209" y="169892"/>
                  <a:pt x="2057370" y="233265"/>
                </a:cubicBezTo>
                <a:lnTo>
                  <a:pt x="2059721" y="259568"/>
                </a:lnTo>
                <a:lnTo>
                  <a:pt x="2098175" y="267205"/>
                </a:lnTo>
                <a:cubicBezTo>
                  <a:pt x="2206478" y="296514"/>
                  <a:pt x="2282471" y="365128"/>
                  <a:pt x="2282471" y="445097"/>
                </a:cubicBezTo>
                <a:cubicBezTo>
                  <a:pt x="2282471" y="525067"/>
                  <a:pt x="2206478" y="593680"/>
                  <a:pt x="2098175" y="622989"/>
                </a:cubicBezTo>
                <a:lnTo>
                  <a:pt x="2053853" y="631792"/>
                </a:lnTo>
                <a:lnTo>
                  <a:pt x="2048662" y="654778"/>
                </a:lnTo>
                <a:lnTo>
                  <a:pt x="2048329" y="655078"/>
                </a:lnTo>
                <a:lnTo>
                  <a:pt x="2217421" y="776868"/>
                </a:lnTo>
                <a:lnTo>
                  <a:pt x="1924346" y="737575"/>
                </a:lnTo>
                <a:lnTo>
                  <a:pt x="1886991" y="755107"/>
                </a:lnTo>
                <a:cubicBezTo>
                  <a:pt x="1802896" y="786531"/>
                  <a:pt x="1693226" y="813973"/>
                  <a:pt x="1571861" y="831547"/>
                </a:cubicBezTo>
                <a:cubicBezTo>
                  <a:pt x="1363808" y="861673"/>
                  <a:pt x="1180481" y="854240"/>
                  <a:pt x="1097363" y="817851"/>
                </a:cubicBezTo>
                <a:lnTo>
                  <a:pt x="1078550" y="806076"/>
                </a:lnTo>
                <a:lnTo>
                  <a:pt x="995311" y="828416"/>
                </a:lnTo>
                <a:cubicBezTo>
                  <a:pt x="902926" y="840873"/>
                  <a:pt x="778591" y="837715"/>
                  <a:pt x="644202" y="815990"/>
                </a:cubicBezTo>
                <a:cubicBezTo>
                  <a:pt x="409020" y="777972"/>
                  <a:pt x="220976" y="695692"/>
                  <a:pt x="186462" y="621141"/>
                </a:cubicBezTo>
                <a:lnTo>
                  <a:pt x="182737" y="598182"/>
                </a:lnTo>
                <a:lnTo>
                  <a:pt x="88381" y="557480"/>
                </a:lnTo>
                <a:cubicBezTo>
                  <a:pt x="33775" y="522542"/>
                  <a:pt x="0" y="474276"/>
                  <a:pt x="0" y="420963"/>
                </a:cubicBezTo>
                <a:cubicBezTo>
                  <a:pt x="0" y="340994"/>
                  <a:pt x="75993" y="272380"/>
                  <a:pt x="184296" y="243071"/>
                </a:cubicBezTo>
                <a:lnTo>
                  <a:pt x="217182" y="236540"/>
                </a:lnTo>
                <a:lnTo>
                  <a:pt x="223495" y="217552"/>
                </a:lnTo>
                <a:cubicBezTo>
                  <a:pt x="273669" y="155300"/>
                  <a:pt x="408425" y="90292"/>
                  <a:pt x="574111" y="54795"/>
                </a:cubicBezTo>
                <a:cubicBezTo>
                  <a:pt x="684569" y="31131"/>
                  <a:pt x="787860" y="25062"/>
                  <a:pt x="865566" y="34382"/>
                </a:cubicBezTo>
                <a:lnTo>
                  <a:pt x="907712" y="45574"/>
                </a:lnTo>
                <a:lnTo>
                  <a:pt x="940874" y="29279"/>
                </a:lnTo>
                <a:cubicBezTo>
                  <a:pt x="995480" y="11189"/>
                  <a:pt x="1070918" y="0"/>
                  <a:pt x="1154245" y="0"/>
                </a:cubicBezTo>
                <a:close/>
              </a:path>
            </a:pathLst>
          </a:custGeom>
          <a:noFill/>
          <a:ln w="19050" cap="flat" cmpd="sng">
            <a:solidFill>
              <a:srgbClr val="F89D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メイリオ" panose="020B0604030504040204" pitchFamily="50" charset="-128"/>
              <a:ea typeface="メイリオ" panose="020B0604030504040204" pitchFamily="50" charset="-128"/>
              <a:sym typeface="Arial"/>
            </a:endParaRPr>
          </a:p>
        </p:txBody>
      </p:sp>
      <p:sp>
        <p:nvSpPr>
          <p:cNvPr id="8" name="Google Shape;1014;p53">
            <a:extLst>
              <a:ext uri="{FF2B5EF4-FFF2-40B4-BE49-F238E27FC236}">
                <a16:creationId xmlns:a16="http://schemas.microsoft.com/office/drawing/2014/main" id="{F4BDA2D1-6CC1-4E4D-AF1C-BB89A96784BC}"/>
              </a:ext>
            </a:extLst>
          </p:cNvPr>
          <p:cNvSpPr txBox="1"/>
          <p:nvPr/>
        </p:nvSpPr>
        <p:spPr>
          <a:xfrm>
            <a:off x="3421670" y="2145545"/>
            <a:ext cx="1261884"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ja-JP" sz="1400" b="1" i="0" u="none" strike="noStrike" cap="none">
                <a:solidFill>
                  <a:srgbClr val="3F3F3F"/>
                </a:solidFill>
                <a:latin typeface="メイリオ" panose="020B0604030504040204" pitchFamily="50" charset="-128"/>
                <a:ea typeface="メイリオ" panose="020B0604030504040204" pitchFamily="50" charset="-128"/>
                <a:sym typeface="Arial"/>
              </a:rPr>
              <a:t>広告に関する</a:t>
            </a:r>
            <a:endParaRPr sz="1400" b="1" i="0" u="none" strike="noStrike" cap="none" dirty="0">
              <a:solidFill>
                <a:srgbClr val="3F3F3F"/>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None/>
            </a:pPr>
            <a:r>
              <a:rPr lang="ja-JP" sz="1400" b="1" i="0" u="none" strike="noStrike" cap="none">
                <a:solidFill>
                  <a:srgbClr val="3F3F3F"/>
                </a:solidFill>
                <a:latin typeface="メイリオ" panose="020B0604030504040204" pitchFamily="50" charset="-128"/>
                <a:ea typeface="メイリオ" panose="020B0604030504040204" pitchFamily="50" charset="-128"/>
                <a:sym typeface="Arial"/>
              </a:rPr>
              <a:t>お問い合わせ</a:t>
            </a:r>
            <a:endParaRPr sz="1400" b="0" i="0" u="none" strike="noStrike" cap="none" dirty="0">
              <a:solidFill>
                <a:srgbClr val="3F3F3F"/>
              </a:solidFill>
              <a:latin typeface="メイリオ" panose="020B0604030504040204" pitchFamily="50" charset="-128"/>
              <a:ea typeface="メイリオ" panose="020B0604030504040204" pitchFamily="50" charset="-128"/>
              <a:sym typeface="Arial"/>
            </a:endParaRPr>
          </a:p>
        </p:txBody>
      </p:sp>
    </p:spTree>
    <p:extLst>
      <p:ext uri="{BB962C8B-B14F-4D97-AF65-F5344CB8AC3E}">
        <p14:creationId xmlns:p14="http://schemas.microsoft.com/office/powerpoint/2010/main" val="741578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0"/>
        <p:cNvGrpSpPr/>
        <p:nvPr/>
      </p:nvGrpSpPr>
      <p:grpSpPr>
        <a:xfrm>
          <a:off x="0" y="0"/>
          <a:ext cx="0" cy="0"/>
          <a:chOff x="0" y="0"/>
          <a:chExt cx="0" cy="0"/>
        </a:xfrm>
      </p:grpSpPr>
      <p:cxnSp>
        <p:nvCxnSpPr>
          <p:cNvPr id="2" name="Google Shape;51;p9">
            <a:extLst>
              <a:ext uri="{FF2B5EF4-FFF2-40B4-BE49-F238E27FC236}">
                <a16:creationId xmlns:a16="http://schemas.microsoft.com/office/drawing/2014/main" id="{111D2A9F-11EE-A028-E007-BEA8063F8C95}"/>
              </a:ext>
            </a:extLst>
          </p:cNvPr>
          <p:cNvCxnSpPr>
            <a:stCxn id="8" idx="3"/>
          </p:cNvCxnSpPr>
          <p:nvPr/>
        </p:nvCxnSpPr>
        <p:spPr>
          <a:xfrm rot="10800000" flipH="1">
            <a:off x="1963335" y="434727"/>
            <a:ext cx="6822000" cy="2400"/>
          </a:xfrm>
          <a:prstGeom prst="straightConnector1">
            <a:avLst/>
          </a:prstGeom>
          <a:noFill/>
          <a:ln w="9525" cap="rnd" cmpd="sng">
            <a:solidFill>
              <a:srgbClr val="CCCCCC"/>
            </a:solidFill>
            <a:prstDash val="solid"/>
            <a:miter lim="800000"/>
            <a:headEnd type="none" w="sm" len="sm"/>
            <a:tailEnd type="none" w="sm" len="sm"/>
          </a:ln>
        </p:spPr>
      </p:cxnSp>
      <p:grpSp>
        <p:nvGrpSpPr>
          <p:cNvPr id="3" name="Google Shape;53;p9">
            <a:extLst>
              <a:ext uri="{FF2B5EF4-FFF2-40B4-BE49-F238E27FC236}">
                <a16:creationId xmlns:a16="http://schemas.microsoft.com/office/drawing/2014/main" id="{FADAC177-7379-6EEB-B15A-A53DF6E4B948}"/>
              </a:ext>
            </a:extLst>
          </p:cNvPr>
          <p:cNvGrpSpPr/>
          <p:nvPr/>
        </p:nvGrpSpPr>
        <p:grpSpPr>
          <a:xfrm>
            <a:off x="358774" y="1396405"/>
            <a:ext cx="8335645" cy="2899956"/>
            <a:chOff x="358774" y="2127925"/>
            <a:chExt cx="8335645" cy="2899956"/>
          </a:xfrm>
        </p:grpSpPr>
        <p:sp>
          <p:nvSpPr>
            <p:cNvPr id="4" name="Google Shape;54;p9">
              <a:extLst>
                <a:ext uri="{FF2B5EF4-FFF2-40B4-BE49-F238E27FC236}">
                  <a16:creationId xmlns:a16="http://schemas.microsoft.com/office/drawing/2014/main" id="{EC546920-A69E-A69F-E195-8A99630418EF}"/>
                </a:ext>
              </a:extLst>
            </p:cNvPr>
            <p:cNvSpPr/>
            <p:nvPr/>
          </p:nvSpPr>
          <p:spPr>
            <a:xfrm>
              <a:off x="1324828" y="2600063"/>
              <a:ext cx="6496710" cy="200400"/>
            </a:xfrm>
            <a:prstGeom prst="roundRect">
              <a:avLst>
                <a:gd name="adj" fmla="val 50000"/>
              </a:avLst>
            </a:prstGeom>
            <a:solidFill>
              <a:srgbClr val="F89D90">
                <a:alpha val="29803"/>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メイリオ" panose="020B0604030504040204" pitchFamily="50" charset="-128"/>
                <a:ea typeface="メイリオ" panose="020B0604030504040204" pitchFamily="50" charset="-128"/>
                <a:sym typeface="Arial"/>
              </a:endParaRPr>
            </a:p>
          </p:txBody>
        </p:sp>
        <p:sp>
          <p:nvSpPr>
            <p:cNvPr id="5" name="Google Shape;58;p9">
              <a:extLst>
                <a:ext uri="{FF2B5EF4-FFF2-40B4-BE49-F238E27FC236}">
                  <a16:creationId xmlns:a16="http://schemas.microsoft.com/office/drawing/2014/main" id="{5EB69D66-6BDA-6590-A07D-146B587FA67C}"/>
                </a:ext>
              </a:extLst>
            </p:cNvPr>
            <p:cNvSpPr txBox="1"/>
            <p:nvPr/>
          </p:nvSpPr>
          <p:spPr>
            <a:xfrm>
              <a:off x="1061544" y="2127925"/>
              <a:ext cx="7359083" cy="516900"/>
            </a:xfrm>
            <a:prstGeom prst="rect">
              <a:avLst/>
            </a:prstGeom>
            <a:noFill/>
            <a:ln>
              <a:noFill/>
            </a:ln>
          </p:spPr>
          <p:txBody>
            <a:bodyPr spcFirstLastPara="1" wrap="square" lIns="91425" tIns="91425" rIns="91425" bIns="91425" anchor="t" anchorCtr="0">
              <a:noAutofit/>
            </a:bodyPr>
            <a:lstStyle/>
            <a:p>
              <a:pPr lvl="0" algn="ctr">
                <a:lnSpc>
                  <a:spcPct val="110000"/>
                </a:lnSpc>
                <a:buSzPts val="1600"/>
              </a:pPr>
              <a:r>
                <a:rPr lang="ja-JP" altLang="en-US" sz="3600" b="1">
                  <a:solidFill>
                    <a:srgbClr val="3F3F3F"/>
                  </a:solidFill>
                  <a:latin typeface="メイリオ" panose="020B0604030504040204" pitchFamily="50" charset="-128"/>
                  <a:ea typeface="メイリオ" panose="020B0604030504040204" pitchFamily="50" charset="-128"/>
                </a:rPr>
                <a:t>わたしの毎日が、物語になる。</a:t>
              </a:r>
              <a:endParaRPr sz="3600" b="1" i="0" u="none" strike="noStrike" cap="none" dirty="0">
                <a:solidFill>
                  <a:srgbClr val="3F3F3F"/>
                </a:solidFill>
                <a:latin typeface="メイリオ" panose="020B0604030504040204" pitchFamily="50" charset="-128"/>
                <a:ea typeface="メイリオ" panose="020B0604030504040204" pitchFamily="50" charset="-128"/>
                <a:sym typeface="Arial"/>
              </a:endParaRPr>
            </a:p>
          </p:txBody>
        </p:sp>
        <p:sp>
          <p:nvSpPr>
            <p:cNvPr id="6" name="Google Shape;60;p9">
              <a:extLst>
                <a:ext uri="{FF2B5EF4-FFF2-40B4-BE49-F238E27FC236}">
                  <a16:creationId xmlns:a16="http://schemas.microsoft.com/office/drawing/2014/main" id="{9013E1AA-094C-C0D3-A011-0F96413AB8A1}"/>
                </a:ext>
              </a:extLst>
            </p:cNvPr>
            <p:cNvSpPr txBox="1"/>
            <p:nvPr/>
          </p:nvSpPr>
          <p:spPr>
            <a:xfrm>
              <a:off x="358774" y="4078381"/>
              <a:ext cx="8198486" cy="949500"/>
            </a:xfrm>
            <a:prstGeom prst="rect">
              <a:avLst/>
            </a:prstGeom>
            <a:noFill/>
            <a:ln>
              <a:noFill/>
            </a:ln>
          </p:spPr>
          <p:txBody>
            <a:bodyPr spcFirstLastPara="1" wrap="square" lIns="91425" tIns="45700" rIns="91425" bIns="45700" anchor="t" anchorCtr="0">
              <a:noAutofit/>
            </a:bodyPr>
            <a:lstStyle/>
            <a:p>
              <a:pPr lvl="0" algn="ctr">
                <a:lnSpc>
                  <a:spcPct val="150000"/>
                </a:lnSpc>
                <a:buClr>
                  <a:srgbClr val="0C0C0C"/>
                </a:buClr>
                <a:buSzPts val="1050"/>
              </a:pPr>
              <a:r>
                <a:rPr lang="ja-JP" altLang="en-US" sz="1200">
                  <a:solidFill>
                    <a:schemeClr val="tx1">
                      <a:lumMod val="85000"/>
                      <a:lumOff val="15000"/>
                    </a:schemeClr>
                  </a:solidFill>
                  <a:latin typeface="メイリオ" panose="020B0604030504040204" pitchFamily="50" charset="-128"/>
                  <a:ea typeface="メイリオ" panose="020B0604030504040204" pitchFamily="50" charset="-128"/>
                </a:rPr>
                <a:t>読者は子育て期の</a:t>
              </a:r>
              <a:r>
                <a:rPr lang="en-US" altLang="ja-JP" sz="1200" dirty="0">
                  <a:solidFill>
                    <a:schemeClr val="tx1">
                      <a:lumMod val="85000"/>
                      <a:lumOff val="15000"/>
                    </a:schemeClr>
                  </a:solidFill>
                  <a:latin typeface="メイリオ" panose="020B0604030504040204" pitchFamily="50" charset="-128"/>
                  <a:ea typeface="メイリオ" panose="020B0604030504040204" pitchFamily="50" charset="-128"/>
                </a:rPr>
                <a:t>30〜40</a:t>
              </a:r>
              <a:r>
                <a:rPr lang="ja-JP" altLang="en-US" sz="1200">
                  <a:solidFill>
                    <a:schemeClr val="tx1">
                      <a:lumMod val="85000"/>
                      <a:lumOff val="15000"/>
                    </a:schemeClr>
                  </a:solidFill>
                  <a:latin typeface="メイリオ" panose="020B0604030504040204" pitchFamily="50" charset="-128"/>
                  <a:ea typeface="メイリオ" panose="020B0604030504040204" pitchFamily="50" charset="-128"/>
                </a:rPr>
                <a:t>代女性を中心に、日常の悩みや葛藤に共感する層。</a:t>
              </a:r>
              <a:endParaRPr lang="en-US" altLang="ja-JP" sz="1200" dirty="0">
                <a:solidFill>
                  <a:schemeClr val="tx1">
                    <a:lumMod val="85000"/>
                    <a:lumOff val="15000"/>
                  </a:schemeClr>
                </a:solidFill>
                <a:latin typeface="メイリオ" panose="020B0604030504040204" pitchFamily="50" charset="-128"/>
                <a:ea typeface="メイリオ" panose="020B0604030504040204" pitchFamily="50" charset="-128"/>
              </a:endParaRPr>
            </a:p>
            <a:p>
              <a:pPr lvl="0" algn="ctr">
                <a:lnSpc>
                  <a:spcPct val="150000"/>
                </a:lnSpc>
                <a:buClr>
                  <a:srgbClr val="0C0C0C"/>
                </a:buClr>
                <a:buSzPts val="1050"/>
              </a:pPr>
              <a:r>
                <a:rPr lang="en" altLang="ja-JP" sz="1200" dirty="0">
                  <a:solidFill>
                    <a:schemeClr val="tx1">
                      <a:lumMod val="85000"/>
                      <a:lumOff val="15000"/>
                    </a:schemeClr>
                  </a:solidFill>
                  <a:latin typeface="メイリオ" panose="020B0604030504040204" pitchFamily="50" charset="-128"/>
                  <a:ea typeface="メイリオ" panose="020B0604030504040204" pitchFamily="50" charset="-128"/>
                </a:rPr>
                <a:t>SNS</a:t>
              </a:r>
              <a:r>
                <a:rPr lang="ja-JP" altLang="en-US" sz="1200">
                  <a:solidFill>
                    <a:schemeClr val="tx1">
                      <a:lumMod val="85000"/>
                      <a:lumOff val="15000"/>
                    </a:schemeClr>
                  </a:solidFill>
                  <a:latin typeface="メイリオ" panose="020B0604030504040204" pitchFamily="50" charset="-128"/>
                  <a:ea typeface="メイリオ" panose="020B0604030504040204" pitchFamily="50" charset="-128"/>
                </a:rPr>
                <a:t>での拡散力が高く、コメントや体験共有が活発に行われるのが特長です。</a:t>
              </a:r>
              <a:endParaRPr lang="en-US" altLang="ja-JP" sz="1200" dirty="0">
                <a:solidFill>
                  <a:schemeClr val="tx1">
                    <a:lumMod val="85000"/>
                    <a:lumOff val="15000"/>
                  </a:schemeClr>
                </a:solidFill>
                <a:latin typeface="メイリオ" panose="020B0604030504040204" pitchFamily="50" charset="-128"/>
                <a:ea typeface="メイリオ" panose="020B0604030504040204" pitchFamily="50" charset="-128"/>
              </a:endParaRPr>
            </a:p>
            <a:p>
              <a:pPr lvl="0" algn="ctr">
                <a:lnSpc>
                  <a:spcPct val="150000"/>
                </a:lnSpc>
                <a:buClr>
                  <a:srgbClr val="0C0C0C"/>
                </a:buClr>
                <a:buSzPts val="1050"/>
              </a:pPr>
              <a:r>
                <a:rPr lang="ja-JP" altLang="en-US" sz="1200">
                  <a:solidFill>
                    <a:schemeClr val="tx1">
                      <a:lumMod val="85000"/>
                      <a:lumOff val="15000"/>
                    </a:schemeClr>
                  </a:solidFill>
                  <a:latin typeface="メイリオ" panose="020B0604030504040204" pitchFamily="50" charset="-128"/>
                  <a:ea typeface="メイリオ" panose="020B0604030504040204" pitchFamily="50" charset="-128"/>
                </a:rPr>
                <a:t>感情移入されやすいストーリー文脈の中で、ブランドやサービスの価値を自然に伝えることができます。</a:t>
              </a:r>
            </a:p>
          </p:txBody>
        </p:sp>
        <p:sp>
          <p:nvSpPr>
            <p:cNvPr id="7" name="Google Shape;61;p9">
              <a:extLst>
                <a:ext uri="{FF2B5EF4-FFF2-40B4-BE49-F238E27FC236}">
                  <a16:creationId xmlns:a16="http://schemas.microsoft.com/office/drawing/2014/main" id="{D399982B-5F01-E847-B4BB-93F95CE4C120}"/>
                </a:ext>
              </a:extLst>
            </p:cNvPr>
            <p:cNvSpPr/>
            <p:nvPr/>
          </p:nvSpPr>
          <p:spPr>
            <a:xfrm>
              <a:off x="358774" y="3116963"/>
              <a:ext cx="8335645" cy="884400"/>
            </a:xfrm>
            <a:prstGeom prst="rect">
              <a:avLst/>
            </a:prstGeom>
            <a:noFill/>
            <a:ln>
              <a:noFill/>
            </a:ln>
          </p:spPr>
          <p:txBody>
            <a:bodyPr spcFirstLastPara="1" wrap="square" lIns="91425" tIns="45700" rIns="91425" bIns="45700" anchor="t" anchorCtr="0">
              <a:noAutofit/>
            </a:bodyPr>
            <a:lstStyle/>
            <a:p>
              <a:pPr lvl="0" algn="ctr">
                <a:lnSpc>
                  <a:spcPct val="150000"/>
                </a:lnSpc>
                <a:buSzPts val="1800"/>
              </a:pPr>
              <a:r>
                <a:rPr lang="ja-JP" altLang="en-US" b="1">
                  <a:solidFill>
                    <a:srgbClr val="3F3F3F"/>
                  </a:solidFill>
                  <a:latin typeface="メイリオ" panose="020B0604030504040204" pitchFamily="50" charset="-128"/>
                  <a:ea typeface="メイリオ" panose="020B0604030504040204" pitchFamily="50" charset="-128"/>
                </a:rPr>
                <a:t>ウーマンエキサイトは、誰かの「わたし」の体験を、みんなの物語に変えるストーリーメディアです。子育て・夫婦・人生に寄り添い、共感されるストーリーで女性のリアルを描きます。</a:t>
              </a:r>
              <a:endParaRPr b="1" i="0" u="none" strike="noStrike" cap="none" dirty="0">
                <a:solidFill>
                  <a:srgbClr val="3F3F3F"/>
                </a:solidFill>
                <a:latin typeface="メイリオ" panose="020B0604030504040204" pitchFamily="50" charset="-128"/>
                <a:ea typeface="メイリオ" panose="020B0604030504040204" pitchFamily="50" charset="-128"/>
                <a:sym typeface="Arial"/>
              </a:endParaRPr>
            </a:p>
          </p:txBody>
        </p:sp>
      </p:grpSp>
      <p:sp>
        <p:nvSpPr>
          <p:cNvPr id="8" name="Google Shape;52;p9">
            <a:extLst>
              <a:ext uri="{FF2B5EF4-FFF2-40B4-BE49-F238E27FC236}">
                <a16:creationId xmlns:a16="http://schemas.microsoft.com/office/drawing/2014/main" id="{B0E3FCAE-8851-52F3-3CCA-7E94279D09B8}"/>
              </a:ext>
            </a:extLst>
          </p:cNvPr>
          <p:cNvSpPr txBox="1"/>
          <p:nvPr/>
        </p:nvSpPr>
        <p:spPr>
          <a:xfrm>
            <a:off x="358775" y="271451"/>
            <a:ext cx="1604560"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dirty="0">
                <a:solidFill>
                  <a:schemeClr val="tx1">
                    <a:lumMod val="75000"/>
                    <a:lumOff val="25000"/>
                  </a:schemeClr>
                </a:solidFill>
                <a:latin typeface="メイリオ" panose="020B0604030504040204" pitchFamily="50" charset="-128"/>
                <a:ea typeface="メイリオ" panose="020B0604030504040204" pitchFamily="50" charset="-128"/>
                <a:sym typeface="Arial"/>
              </a:rPr>
              <a:t>コンセプト</a:t>
            </a:r>
            <a:endParaRPr sz="1500" b="1" i="0" u="none" strike="noStrike" cap="none" dirty="0">
              <a:solidFill>
                <a:schemeClr val="tx1">
                  <a:lumMod val="75000"/>
                  <a:lumOff val="25000"/>
                </a:schemeClr>
              </a:solidFill>
              <a:latin typeface="メイリオ" panose="020B0604030504040204" pitchFamily="50" charset="-128"/>
              <a:ea typeface="メイリオ" panose="020B0604030504040204" pitchFamily="50" charset="-128"/>
              <a:sym typeface="Arial"/>
            </a:endParaRPr>
          </a:p>
        </p:txBody>
      </p:sp>
      <p:grpSp>
        <p:nvGrpSpPr>
          <p:cNvPr id="9" name="Google Shape;62;p9">
            <a:extLst>
              <a:ext uri="{FF2B5EF4-FFF2-40B4-BE49-F238E27FC236}">
                <a16:creationId xmlns:a16="http://schemas.microsoft.com/office/drawing/2014/main" id="{21E31059-D306-ED49-42D6-A6C8C541ECD6}"/>
              </a:ext>
            </a:extLst>
          </p:cNvPr>
          <p:cNvGrpSpPr/>
          <p:nvPr/>
        </p:nvGrpSpPr>
        <p:grpSpPr>
          <a:xfrm>
            <a:off x="358775" y="4552923"/>
            <a:ext cx="8426448" cy="1628348"/>
            <a:chOff x="358775" y="4781523"/>
            <a:chExt cx="8426448" cy="1628348"/>
          </a:xfrm>
        </p:grpSpPr>
        <p:sp>
          <p:nvSpPr>
            <p:cNvPr id="10" name="Google Shape;63;p9">
              <a:extLst>
                <a:ext uri="{FF2B5EF4-FFF2-40B4-BE49-F238E27FC236}">
                  <a16:creationId xmlns:a16="http://schemas.microsoft.com/office/drawing/2014/main" id="{7AA39F42-866E-5D65-F884-E5C441E9516C}"/>
                </a:ext>
              </a:extLst>
            </p:cNvPr>
            <p:cNvSpPr/>
            <p:nvPr/>
          </p:nvSpPr>
          <p:spPr>
            <a:xfrm>
              <a:off x="2166730" y="5195019"/>
              <a:ext cx="4790662" cy="163688"/>
            </a:xfrm>
            <a:prstGeom prst="roundRect">
              <a:avLst>
                <a:gd name="adj" fmla="val 50000"/>
              </a:avLst>
            </a:prstGeom>
            <a:solidFill>
              <a:srgbClr val="F89D90">
                <a:alpha val="29803"/>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メイリオ" panose="020B0604030504040204" pitchFamily="50" charset="-128"/>
                <a:ea typeface="メイリオ" panose="020B0604030504040204" pitchFamily="50" charset="-128"/>
                <a:sym typeface="Arial"/>
              </a:endParaRPr>
            </a:p>
          </p:txBody>
        </p:sp>
        <p:sp>
          <p:nvSpPr>
            <p:cNvPr id="11" name="Google Shape;64;p9">
              <a:extLst>
                <a:ext uri="{FF2B5EF4-FFF2-40B4-BE49-F238E27FC236}">
                  <a16:creationId xmlns:a16="http://schemas.microsoft.com/office/drawing/2014/main" id="{055932E6-AD42-2150-AD46-5A41C5B2653C}"/>
                </a:ext>
              </a:extLst>
            </p:cNvPr>
            <p:cNvSpPr/>
            <p:nvPr/>
          </p:nvSpPr>
          <p:spPr>
            <a:xfrm>
              <a:off x="2166730" y="5731732"/>
              <a:ext cx="4790662" cy="163688"/>
            </a:xfrm>
            <a:prstGeom prst="roundRect">
              <a:avLst>
                <a:gd name="adj" fmla="val 50000"/>
              </a:avLst>
            </a:prstGeom>
            <a:solidFill>
              <a:srgbClr val="F89D90">
                <a:alpha val="29803"/>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メイリオ" panose="020B0604030504040204" pitchFamily="50" charset="-128"/>
                <a:ea typeface="メイリオ" panose="020B0604030504040204" pitchFamily="50" charset="-128"/>
                <a:sym typeface="Arial"/>
              </a:endParaRPr>
            </a:p>
          </p:txBody>
        </p:sp>
        <p:sp>
          <p:nvSpPr>
            <p:cNvPr id="12" name="Google Shape;65;p9">
              <a:extLst>
                <a:ext uri="{FF2B5EF4-FFF2-40B4-BE49-F238E27FC236}">
                  <a16:creationId xmlns:a16="http://schemas.microsoft.com/office/drawing/2014/main" id="{A880C9CB-5EEA-C07A-628E-EA3EE7CE8FC9}"/>
                </a:ext>
              </a:extLst>
            </p:cNvPr>
            <p:cNvSpPr txBox="1"/>
            <p:nvPr/>
          </p:nvSpPr>
          <p:spPr>
            <a:xfrm>
              <a:off x="358775" y="4781523"/>
              <a:ext cx="8426448" cy="1127341"/>
            </a:xfrm>
            <a:prstGeom prst="rect">
              <a:avLst/>
            </a:prstGeom>
            <a:noFill/>
            <a:ln>
              <a:noFill/>
            </a:ln>
          </p:spPr>
          <p:txBody>
            <a:bodyPr spcFirstLastPara="1" wrap="square" lIns="91425" tIns="45700" rIns="91425" bIns="45700" anchor="t" anchorCtr="0">
              <a:noAutofit/>
            </a:bodyPr>
            <a:lstStyle/>
            <a:p>
              <a:pPr marL="0" marR="0" lvl="0" indent="0" algn="ctr" rtl="0">
                <a:lnSpc>
                  <a:spcPct val="200000"/>
                </a:lnSpc>
                <a:spcBef>
                  <a:spcPts val="0"/>
                </a:spcBef>
                <a:spcAft>
                  <a:spcPts val="0"/>
                </a:spcAft>
                <a:buClr>
                  <a:srgbClr val="000000"/>
                </a:buClr>
                <a:buSzPts val="1800"/>
                <a:buFont typeface="Arial"/>
                <a:buNone/>
              </a:pPr>
              <a:r>
                <a:rPr lang="ja-JP" sz="1800" b="1" i="0" u="none" strike="noStrike" cap="none" dirty="0">
                  <a:solidFill>
                    <a:srgbClr val="3F3F3F"/>
                  </a:solidFill>
                  <a:latin typeface="メイリオ" panose="020B0604030504040204" pitchFamily="50" charset="-128"/>
                  <a:ea typeface="メイリオ" panose="020B0604030504040204" pitchFamily="50" charset="-128"/>
                  <a:sym typeface="Arial"/>
                </a:rPr>
                <a:t>月間ページビュー数　　　：　約</a:t>
              </a:r>
              <a:r>
                <a:rPr lang="en-US" altLang="ja-JP" sz="1800" b="1" dirty="0">
                  <a:solidFill>
                    <a:srgbClr val="3F3F3F"/>
                  </a:solidFill>
                  <a:latin typeface="メイリオ" panose="020B0604030504040204" pitchFamily="50" charset="-128"/>
                  <a:ea typeface="メイリオ" panose="020B0604030504040204" pitchFamily="50" charset="-128"/>
                </a:rPr>
                <a:t>2.7</a:t>
              </a:r>
              <a:r>
                <a:rPr lang="ja-JP" altLang="en-US" sz="1800" b="1" i="0" u="none" strike="noStrike" cap="none" dirty="0">
                  <a:solidFill>
                    <a:srgbClr val="3F3F3F"/>
                  </a:solidFill>
                  <a:latin typeface="メイリオ" panose="020B0604030504040204" pitchFamily="50" charset="-128"/>
                  <a:ea typeface="メイリオ" panose="020B0604030504040204" pitchFamily="50" charset="-128"/>
                  <a:sym typeface="Arial"/>
                </a:rPr>
                <a:t>億 </a:t>
              </a:r>
              <a:r>
                <a:rPr lang="ja-JP" sz="1800" b="1" i="0" u="none" strike="noStrike" cap="none" dirty="0">
                  <a:solidFill>
                    <a:srgbClr val="3F3F3F"/>
                  </a:solidFill>
                  <a:latin typeface="メイリオ" panose="020B0604030504040204" pitchFamily="50" charset="-128"/>
                  <a:ea typeface="メイリオ" panose="020B0604030504040204" pitchFamily="50" charset="-128"/>
                  <a:sym typeface="Arial"/>
                </a:rPr>
                <a:t>PV</a:t>
              </a:r>
              <a:endParaRPr sz="1800" b="1" i="0" u="none" strike="noStrike" cap="none" dirty="0">
                <a:solidFill>
                  <a:srgbClr val="3F3F3F"/>
                </a:solidFill>
                <a:latin typeface="メイリオ" panose="020B0604030504040204" pitchFamily="50" charset="-128"/>
                <a:ea typeface="メイリオ" panose="020B0604030504040204" pitchFamily="50" charset="-128"/>
                <a:sym typeface="Arial"/>
              </a:endParaRPr>
            </a:p>
            <a:p>
              <a:pPr marL="0" marR="0" lvl="0" indent="0" algn="ctr" rtl="0">
                <a:lnSpc>
                  <a:spcPct val="200000"/>
                </a:lnSpc>
                <a:spcBef>
                  <a:spcPts val="0"/>
                </a:spcBef>
                <a:spcAft>
                  <a:spcPts val="0"/>
                </a:spcAft>
                <a:buClr>
                  <a:srgbClr val="E4A89C"/>
                </a:buClr>
                <a:buSzPts val="2400"/>
                <a:buFont typeface="Calibri"/>
                <a:buNone/>
              </a:pPr>
              <a:r>
                <a:rPr lang="ja-JP" sz="1800" b="1" i="0" u="none" strike="noStrike" cap="none" dirty="0">
                  <a:solidFill>
                    <a:srgbClr val="3F3F3F"/>
                  </a:solidFill>
                  <a:latin typeface="メイリオ" panose="020B0604030504040204" pitchFamily="50" charset="-128"/>
                  <a:ea typeface="メイリオ" panose="020B0604030504040204" pitchFamily="50" charset="-128"/>
                  <a:sym typeface="Arial"/>
                </a:rPr>
                <a:t>月間ユニークブラウザ数　：　約</a:t>
              </a:r>
              <a:r>
                <a:rPr lang="en-US" altLang="ja-JP" sz="1800" b="1" i="0" u="none" strike="noStrike" cap="none" dirty="0">
                  <a:solidFill>
                    <a:srgbClr val="3F3F3F"/>
                  </a:solidFill>
                  <a:latin typeface="メイリオ" panose="020B0604030504040204" pitchFamily="50" charset="-128"/>
                  <a:ea typeface="メイリオ" panose="020B0604030504040204" pitchFamily="50" charset="-128"/>
                  <a:sym typeface="Arial"/>
                </a:rPr>
                <a:t>1</a:t>
              </a:r>
              <a:r>
                <a:rPr lang="ja-JP" sz="1800" b="1" i="0" u="none" strike="noStrike" cap="none" dirty="0">
                  <a:solidFill>
                    <a:srgbClr val="3F3F3F"/>
                  </a:solidFill>
                  <a:latin typeface="メイリオ" panose="020B0604030504040204" pitchFamily="50" charset="-128"/>
                  <a:ea typeface="メイリオ" panose="020B0604030504040204" pitchFamily="50" charset="-128"/>
                  <a:sym typeface="Arial"/>
                </a:rPr>
                <a:t>,</a:t>
              </a:r>
              <a:r>
                <a:rPr lang="en-US" altLang="ja-JP" sz="1800" b="1" i="0" u="none" strike="noStrike" cap="none" dirty="0">
                  <a:solidFill>
                    <a:srgbClr val="3F3F3F"/>
                  </a:solidFill>
                  <a:latin typeface="メイリオ" panose="020B0604030504040204" pitchFamily="50" charset="-128"/>
                  <a:ea typeface="メイリオ" panose="020B0604030504040204" pitchFamily="50" charset="-128"/>
                  <a:sym typeface="Arial"/>
                </a:rPr>
                <a:t>800</a:t>
              </a:r>
              <a:r>
                <a:rPr lang="ja-JP" sz="1800" b="1" i="0" u="none" strike="noStrike" cap="none" dirty="0">
                  <a:solidFill>
                    <a:srgbClr val="3F3F3F"/>
                  </a:solidFill>
                  <a:latin typeface="メイリオ" panose="020B0604030504040204" pitchFamily="50" charset="-128"/>
                  <a:ea typeface="メイリオ" panose="020B0604030504040204" pitchFamily="50" charset="-128"/>
                  <a:sym typeface="Arial"/>
                </a:rPr>
                <a:t>万</a:t>
              </a:r>
              <a:r>
                <a:rPr lang="en-US" altLang="ja-JP" sz="1800" b="1" i="0" u="none" strike="noStrike" cap="none" dirty="0">
                  <a:solidFill>
                    <a:srgbClr val="3F3F3F"/>
                  </a:solidFill>
                  <a:latin typeface="メイリオ" panose="020B0604030504040204" pitchFamily="50" charset="-128"/>
                  <a:ea typeface="メイリオ" panose="020B0604030504040204" pitchFamily="50" charset="-128"/>
                  <a:sym typeface="Arial"/>
                </a:rPr>
                <a:t> </a:t>
              </a:r>
              <a:r>
                <a:rPr lang="ja-JP" sz="1800" b="1" i="0" u="none" strike="noStrike" cap="none" dirty="0">
                  <a:solidFill>
                    <a:srgbClr val="3F3F3F"/>
                  </a:solidFill>
                  <a:latin typeface="メイリオ" panose="020B0604030504040204" pitchFamily="50" charset="-128"/>
                  <a:ea typeface="メイリオ" panose="020B0604030504040204" pitchFamily="50" charset="-128"/>
                  <a:sym typeface="Arial"/>
                </a:rPr>
                <a:t>UB</a:t>
              </a:r>
              <a:endParaRPr sz="1800" b="1" i="0" u="none" strike="noStrike" cap="none" dirty="0">
                <a:solidFill>
                  <a:srgbClr val="3F3F3F"/>
                </a:solidFill>
                <a:latin typeface="メイリオ" panose="020B0604030504040204" pitchFamily="50" charset="-128"/>
                <a:ea typeface="メイリオ" panose="020B0604030504040204" pitchFamily="50" charset="-128"/>
                <a:sym typeface="Arial"/>
              </a:endParaRPr>
            </a:p>
          </p:txBody>
        </p:sp>
        <p:sp>
          <p:nvSpPr>
            <p:cNvPr id="13" name="Google Shape;66;p9">
              <a:extLst>
                <a:ext uri="{FF2B5EF4-FFF2-40B4-BE49-F238E27FC236}">
                  <a16:creationId xmlns:a16="http://schemas.microsoft.com/office/drawing/2014/main" id="{13631EEE-5A15-3516-F15B-A8D140218E95}"/>
                </a:ext>
              </a:extLst>
            </p:cNvPr>
            <p:cNvSpPr txBox="1"/>
            <p:nvPr/>
          </p:nvSpPr>
          <p:spPr>
            <a:xfrm>
              <a:off x="382854" y="6046084"/>
              <a:ext cx="6641400" cy="363787"/>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0000"/>
                </a:buClr>
                <a:buSzPts val="800"/>
                <a:buFont typeface="Arial"/>
                <a:buNone/>
              </a:pPr>
              <a:r>
                <a:rPr lang="ja-JP" sz="800" b="0" i="0" u="none" strike="noStrike" cap="none" dirty="0">
                  <a:solidFill>
                    <a:srgbClr val="3F3F3F"/>
                  </a:solidFill>
                  <a:latin typeface="メイリオ" panose="020B0604030504040204" pitchFamily="50" charset="-128"/>
                  <a:ea typeface="メイリオ" panose="020B0604030504040204" pitchFamily="50" charset="-128"/>
                  <a:sym typeface="Arial"/>
                </a:rPr>
                <a:t>※ Google Analytics 202</a:t>
              </a:r>
              <a:r>
                <a:rPr lang="en-US" altLang="ja-JP" sz="800" b="0" i="0" u="none" strike="noStrike" cap="none" dirty="0">
                  <a:solidFill>
                    <a:srgbClr val="3F3F3F"/>
                  </a:solidFill>
                  <a:latin typeface="メイリオ" panose="020B0604030504040204" pitchFamily="50" charset="-128"/>
                  <a:ea typeface="メイリオ" panose="020B0604030504040204" pitchFamily="50" charset="-128"/>
                  <a:sym typeface="Arial"/>
                </a:rPr>
                <a:t>4</a:t>
              </a:r>
              <a:r>
                <a:rPr lang="ja-JP" sz="800" b="0" i="0" u="none" strike="noStrike" cap="none" dirty="0">
                  <a:solidFill>
                    <a:srgbClr val="3F3F3F"/>
                  </a:solidFill>
                  <a:latin typeface="メイリオ" panose="020B0604030504040204" pitchFamily="50" charset="-128"/>
                  <a:ea typeface="メイリオ" panose="020B0604030504040204" pitchFamily="50" charset="-128"/>
                  <a:sym typeface="Arial"/>
                </a:rPr>
                <a:t>年</a:t>
              </a:r>
              <a:r>
                <a:rPr lang="en-US" altLang="ja-JP" sz="800" dirty="0">
                  <a:solidFill>
                    <a:srgbClr val="3F3F3F"/>
                  </a:solidFill>
                  <a:latin typeface="メイリオ" panose="020B0604030504040204" pitchFamily="50" charset="-128"/>
                  <a:ea typeface="メイリオ" panose="020B0604030504040204" pitchFamily="50" charset="-128"/>
                </a:rPr>
                <a:t>6</a:t>
              </a:r>
              <a:r>
                <a:rPr lang="ja-JP" sz="800" b="0" i="0" u="none" strike="noStrike" cap="none" dirty="0">
                  <a:solidFill>
                    <a:srgbClr val="3F3F3F"/>
                  </a:solidFill>
                  <a:latin typeface="メイリオ" panose="020B0604030504040204" pitchFamily="50" charset="-128"/>
                  <a:ea typeface="メイリオ" panose="020B0604030504040204" pitchFamily="50" charset="-128"/>
                  <a:sym typeface="Arial"/>
                </a:rPr>
                <a:t>月実績</a:t>
              </a:r>
              <a:endParaRPr sz="1400" b="0" i="0" u="none" strike="noStrike" cap="none" dirty="0">
                <a:solidFill>
                  <a:srgbClr val="3F3F3F"/>
                </a:solidFill>
                <a:latin typeface="メイリオ" panose="020B0604030504040204" pitchFamily="50" charset="-128"/>
                <a:ea typeface="メイリオ" panose="020B0604030504040204" pitchFamily="50" charset="-128"/>
                <a:sym typeface="Arial"/>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3" name="Google Shape;73;p41"/>
          <p:cNvSpPr txBox="1"/>
          <p:nvPr/>
        </p:nvSpPr>
        <p:spPr>
          <a:xfrm>
            <a:off x="1869905" y="6362138"/>
            <a:ext cx="6641400" cy="3387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0000"/>
              </a:buClr>
              <a:buSzPts val="800"/>
              <a:buFont typeface="Arial"/>
              <a:buNone/>
            </a:pPr>
            <a:r>
              <a:rPr lang="ja-JP" sz="800" b="0" i="0" u="none" strike="noStrike" cap="none" dirty="0">
                <a:solidFill>
                  <a:srgbClr val="3F3F3F"/>
                </a:solidFill>
                <a:latin typeface="メイリオ" panose="020B0604030504040204" pitchFamily="50" charset="-128"/>
                <a:ea typeface="メイリオ" panose="020B0604030504040204" pitchFamily="50" charset="-128"/>
                <a:sym typeface="Arial"/>
              </a:rPr>
              <a:t>※ 20</a:t>
            </a:r>
            <a:r>
              <a:rPr lang="en-US" altLang="ja-JP" sz="800" b="0" i="0" u="none" strike="noStrike" cap="none" dirty="0">
                <a:solidFill>
                  <a:srgbClr val="3F3F3F"/>
                </a:solidFill>
                <a:latin typeface="メイリオ" panose="020B0604030504040204" pitchFamily="50" charset="-128"/>
                <a:ea typeface="メイリオ" panose="020B0604030504040204" pitchFamily="50" charset="-128"/>
                <a:sym typeface="Arial"/>
              </a:rPr>
              <a:t>22</a:t>
            </a:r>
            <a:r>
              <a:rPr lang="ja-JP" sz="800" b="0" i="0" u="none" strike="noStrike" cap="none" dirty="0">
                <a:solidFill>
                  <a:srgbClr val="3F3F3F"/>
                </a:solidFill>
                <a:latin typeface="メイリオ" panose="020B0604030504040204" pitchFamily="50" charset="-128"/>
                <a:ea typeface="メイリオ" panose="020B0604030504040204" pitchFamily="50" charset="-128"/>
                <a:sym typeface="Arial"/>
              </a:rPr>
              <a:t>年</a:t>
            </a:r>
            <a:r>
              <a:rPr lang="en-US" altLang="ja-JP" sz="800" dirty="0">
                <a:solidFill>
                  <a:srgbClr val="3F3F3F"/>
                </a:solidFill>
                <a:latin typeface="メイリオ" panose="020B0604030504040204" pitchFamily="50" charset="-128"/>
                <a:ea typeface="メイリオ" panose="020B0604030504040204" pitchFamily="50" charset="-128"/>
              </a:rPr>
              <a:t>5</a:t>
            </a:r>
            <a:r>
              <a:rPr lang="ja-JP" sz="800" b="0" i="0" u="none" strike="noStrike" cap="none" dirty="0">
                <a:solidFill>
                  <a:srgbClr val="3F3F3F"/>
                </a:solidFill>
                <a:latin typeface="メイリオ" panose="020B0604030504040204" pitchFamily="50" charset="-128"/>
                <a:ea typeface="メイリオ" panose="020B0604030504040204" pitchFamily="50" charset="-128"/>
                <a:sym typeface="Arial"/>
              </a:rPr>
              <a:t>月</a:t>
            </a:r>
            <a:r>
              <a:rPr lang="ja-JP" altLang="en-US" sz="800" dirty="0">
                <a:solidFill>
                  <a:srgbClr val="3F3F3F"/>
                </a:solidFill>
                <a:latin typeface="メイリオ" panose="020B0604030504040204" pitchFamily="50" charset="-128"/>
                <a:ea typeface="メイリオ" panose="020B0604030504040204" pitchFamily="50" charset="-128"/>
              </a:rPr>
              <a:t> </a:t>
            </a:r>
            <a:r>
              <a:rPr lang="ja-JP" sz="800" b="0" i="0" u="none" strike="noStrike" cap="none" dirty="0">
                <a:solidFill>
                  <a:srgbClr val="3F3F3F"/>
                </a:solidFill>
                <a:latin typeface="メイリオ" panose="020B0604030504040204" pitchFamily="50" charset="-128"/>
                <a:ea typeface="メイリオ" panose="020B0604030504040204" pitchFamily="50" charset="-128"/>
                <a:sym typeface="Arial"/>
              </a:rPr>
              <a:t>自社調査による</a:t>
            </a:r>
            <a:endParaRPr sz="1400" b="0" i="0" u="none" strike="noStrike" cap="none" dirty="0">
              <a:solidFill>
                <a:srgbClr val="3F3F3F"/>
              </a:solidFill>
              <a:latin typeface="メイリオ" panose="020B0604030504040204" pitchFamily="50" charset="-128"/>
              <a:ea typeface="メイリオ" panose="020B0604030504040204" pitchFamily="50" charset="-128"/>
              <a:sym typeface="Arial"/>
            </a:endParaRPr>
          </a:p>
        </p:txBody>
      </p:sp>
      <p:sp>
        <p:nvSpPr>
          <p:cNvPr id="74" name="Google Shape;74;p41"/>
          <p:cNvSpPr txBox="1"/>
          <p:nvPr/>
        </p:nvSpPr>
        <p:spPr>
          <a:xfrm>
            <a:off x="25" y="0"/>
            <a:ext cx="9144000" cy="651600"/>
          </a:xfrm>
          <a:prstGeom prst="rect">
            <a:avLst/>
          </a:prstGeom>
          <a:solidFill>
            <a:srgbClr val="FFFFFF"/>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画像はイメージ</a:t>
            </a: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コミックをいれてもいいのでは</a:t>
            </a: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※要確認</a:t>
            </a: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p:txBody>
      </p:sp>
      <p:sp>
        <p:nvSpPr>
          <p:cNvPr id="75" name="Google Shape;75;p41"/>
          <p:cNvSpPr txBox="1"/>
          <p:nvPr/>
        </p:nvSpPr>
        <p:spPr>
          <a:xfrm>
            <a:off x="25" y="0"/>
            <a:ext cx="9144000" cy="745200"/>
          </a:xfrm>
          <a:prstGeom prst="rect">
            <a:avLst/>
          </a:prstGeom>
          <a:solidFill>
            <a:srgbClr val="FFFFFF"/>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画像はイメージ</a:t>
            </a: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コミックをいれてもいいのでは</a:t>
            </a: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※要確認</a:t>
            </a: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p:txBody>
      </p:sp>
      <p:sp>
        <p:nvSpPr>
          <p:cNvPr id="76" name="Google Shape;76;p41"/>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dirty="0">
                <a:solidFill>
                  <a:schemeClr val="tx1">
                    <a:lumMod val="75000"/>
                    <a:lumOff val="25000"/>
                  </a:schemeClr>
                </a:solidFill>
                <a:latin typeface="メイリオ" panose="020B0604030504040204" pitchFamily="50" charset="-128"/>
                <a:ea typeface="メイリオ" panose="020B0604030504040204" pitchFamily="50" charset="-128"/>
                <a:sym typeface="Arial"/>
              </a:rPr>
              <a:t>ユーザー属性</a:t>
            </a:r>
            <a:endParaRPr sz="1500" b="1" i="0" u="none" strike="noStrike" cap="none" dirty="0">
              <a:solidFill>
                <a:schemeClr val="tx1">
                  <a:lumMod val="75000"/>
                  <a:lumOff val="25000"/>
                </a:schemeClr>
              </a:solidFill>
              <a:latin typeface="メイリオ" panose="020B0604030504040204" pitchFamily="50" charset="-128"/>
              <a:ea typeface="メイリオ" panose="020B0604030504040204" pitchFamily="50" charset="-128"/>
              <a:sym typeface="Arial"/>
            </a:endParaRPr>
          </a:p>
        </p:txBody>
      </p:sp>
      <p:cxnSp>
        <p:nvCxnSpPr>
          <p:cNvPr id="77" name="Google Shape;77;p41"/>
          <p:cNvCxnSpPr/>
          <p:nvPr/>
        </p:nvCxnSpPr>
        <p:spPr>
          <a:xfrm rot="10800000" flipH="1">
            <a:off x="1990394" y="434654"/>
            <a:ext cx="6794831" cy="35262"/>
          </a:xfrm>
          <a:prstGeom prst="straightConnector1">
            <a:avLst/>
          </a:prstGeom>
          <a:noFill/>
          <a:ln w="9525" cap="rnd" cmpd="sng">
            <a:solidFill>
              <a:srgbClr val="CCCCCC"/>
            </a:solidFill>
            <a:prstDash val="solid"/>
            <a:miter lim="800000"/>
            <a:headEnd type="none" w="sm" len="sm"/>
            <a:tailEnd type="none" w="sm" len="sm"/>
          </a:ln>
        </p:spPr>
      </p:cxnSp>
      <p:sp>
        <p:nvSpPr>
          <p:cNvPr id="78" name="Google Shape;78;p41"/>
          <p:cNvSpPr txBox="1"/>
          <p:nvPr/>
        </p:nvSpPr>
        <p:spPr>
          <a:xfrm>
            <a:off x="0" y="708721"/>
            <a:ext cx="9144000" cy="331353"/>
          </a:xfrm>
          <a:prstGeom prst="rect">
            <a:avLst/>
          </a:prstGeom>
          <a:noFill/>
          <a:ln>
            <a:noFill/>
          </a:ln>
        </p:spPr>
        <p:txBody>
          <a:bodyPr spcFirstLastPara="1" wrap="square" lIns="91425" tIns="91425" rIns="91425" bIns="91425" anchor="ctr" anchorCtr="0">
            <a:noAutofit/>
          </a:bodyPr>
          <a:lstStyle/>
          <a:p>
            <a:pPr marL="0" marR="0" lvl="0" indent="0" algn="ctr" rtl="0">
              <a:lnSpc>
                <a:spcPct val="150000"/>
              </a:lnSpc>
              <a:spcBef>
                <a:spcPts val="0"/>
              </a:spcBef>
              <a:spcAft>
                <a:spcPts val="0"/>
              </a:spcAft>
              <a:buNone/>
            </a:pPr>
            <a:r>
              <a:rPr lang="ja-JP" sz="1200" b="1" i="0" u="none" strike="noStrike" cap="none" dirty="0">
                <a:solidFill>
                  <a:srgbClr val="3F3F3F"/>
                </a:solidFill>
                <a:latin typeface="メイリオ" panose="020B0604030504040204" pitchFamily="50" charset="-128"/>
                <a:ea typeface="メイリオ" panose="020B0604030504040204" pitchFamily="50" charset="-128"/>
                <a:sym typeface="Arial"/>
              </a:rPr>
              <a:t>未就学児</a:t>
            </a:r>
            <a:r>
              <a:rPr lang="ja-JP" sz="1200" b="1" i="0" u="none" strike="noStrike" cap="none">
                <a:solidFill>
                  <a:srgbClr val="3F3F3F"/>
                </a:solidFill>
                <a:latin typeface="メイリオ" panose="020B0604030504040204" pitchFamily="50" charset="-128"/>
                <a:ea typeface="メイリオ" panose="020B0604030504040204" pitchFamily="50" charset="-128"/>
                <a:sym typeface="Arial"/>
              </a:rPr>
              <a:t>～小学生</a:t>
            </a:r>
            <a:r>
              <a:rPr lang="ja-JP" altLang="en-US" sz="1200" b="1" i="0" u="none" strike="noStrike" cap="none">
                <a:solidFill>
                  <a:srgbClr val="3F3F3F"/>
                </a:solidFill>
                <a:latin typeface="メイリオ" panose="020B0604030504040204" pitchFamily="50" charset="-128"/>
                <a:ea typeface="メイリオ" panose="020B0604030504040204" pitchFamily="50" charset="-128"/>
                <a:sym typeface="Arial"/>
              </a:rPr>
              <a:t>高学</a:t>
            </a:r>
            <a:r>
              <a:rPr lang="ja-JP" sz="1200" b="1" i="0" u="none" strike="noStrike" cap="none">
                <a:solidFill>
                  <a:srgbClr val="3F3F3F"/>
                </a:solidFill>
                <a:latin typeface="メイリオ" panose="020B0604030504040204" pitchFamily="50" charset="-128"/>
                <a:ea typeface="メイリオ" panose="020B0604030504040204" pitchFamily="50" charset="-128"/>
                <a:sym typeface="Arial"/>
              </a:rPr>
              <a:t>年</a:t>
            </a:r>
            <a:r>
              <a:rPr lang="ja-JP" sz="1200" b="1" i="0" u="none" strike="noStrike" cap="none" dirty="0">
                <a:solidFill>
                  <a:srgbClr val="3F3F3F"/>
                </a:solidFill>
                <a:latin typeface="メイリオ" panose="020B0604030504040204" pitchFamily="50" charset="-128"/>
                <a:ea typeface="メイリオ" panose="020B0604030504040204" pitchFamily="50" charset="-128"/>
                <a:sym typeface="Arial"/>
              </a:rPr>
              <a:t>までの子を持つ働くママたち</a:t>
            </a:r>
            <a:endParaRPr sz="1200" b="1" i="0" u="none" strike="noStrike" cap="none" dirty="0">
              <a:solidFill>
                <a:srgbClr val="3F3F3F"/>
              </a:solidFill>
              <a:latin typeface="メイリオ" panose="020B0604030504040204" pitchFamily="50" charset="-128"/>
              <a:ea typeface="メイリオ" panose="020B0604030504040204" pitchFamily="50" charset="-128"/>
              <a:sym typeface="Arial"/>
            </a:endParaRPr>
          </a:p>
        </p:txBody>
      </p:sp>
      <p:grpSp>
        <p:nvGrpSpPr>
          <p:cNvPr id="15" name="グループ化 14">
            <a:extLst>
              <a:ext uri="{FF2B5EF4-FFF2-40B4-BE49-F238E27FC236}">
                <a16:creationId xmlns:a16="http://schemas.microsoft.com/office/drawing/2014/main" id="{117C4C0E-C51D-4FD8-5283-E11ACB5509D9}"/>
              </a:ext>
            </a:extLst>
          </p:cNvPr>
          <p:cNvGrpSpPr/>
          <p:nvPr/>
        </p:nvGrpSpPr>
        <p:grpSpPr>
          <a:xfrm>
            <a:off x="64654" y="1129538"/>
            <a:ext cx="9060873" cy="5130006"/>
            <a:chOff x="64654" y="1129538"/>
            <a:chExt cx="9060873" cy="5130006"/>
          </a:xfrm>
        </p:grpSpPr>
        <p:pic>
          <p:nvPicPr>
            <p:cNvPr id="13" name="図 12" descr="タイムライン&#10;&#10;自動的に生成された説明">
              <a:extLst>
                <a:ext uri="{FF2B5EF4-FFF2-40B4-BE49-F238E27FC236}">
                  <a16:creationId xmlns:a16="http://schemas.microsoft.com/office/drawing/2014/main" id="{B51D0C9B-9F88-6B30-0392-16F798D11AE2}"/>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64654" y="1129538"/>
              <a:ext cx="9060873" cy="2528053"/>
            </a:xfrm>
            <a:prstGeom prst="rect">
              <a:avLst/>
            </a:prstGeom>
          </p:spPr>
        </p:pic>
        <p:pic>
          <p:nvPicPr>
            <p:cNvPr id="14" name="図 13" descr="タイムライン&#10;&#10;自動的に生成された説明">
              <a:extLst>
                <a:ext uri="{FF2B5EF4-FFF2-40B4-BE49-F238E27FC236}">
                  <a16:creationId xmlns:a16="http://schemas.microsoft.com/office/drawing/2014/main" id="{81D2CA56-68AC-F5B2-B6DE-8539BF124721}"/>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886690" y="3731491"/>
              <a:ext cx="7342909" cy="2528053"/>
            </a:xfrm>
            <a:prstGeom prst="rect">
              <a:avLst/>
            </a:prstGeom>
          </p:spPr>
        </p:pic>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60"/>
        <p:cNvGrpSpPr/>
        <p:nvPr/>
      </p:nvGrpSpPr>
      <p:grpSpPr>
        <a:xfrm>
          <a:off x="0" y="0"/>
          <a:ext cx="0" cy="0"/>
          <a:chOff x="0" y="0"/>
          <a:chExt cx="0" cy="0"/>
        </a:xfrm>
      </p:grpSpPr>
      <p:sp>
        <p:nvSpPr>
          <p:cNvPr id="362" name="Google Shape;362;p46"/>
          <p:cNvSpPr txBox="1"/>
          <p:nvPr/>
        </p:nvSpPr>
        <p:spPr>
          <a:xfrm>
            <a:off x="289697" y="299679"/>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dirty="0">
                <a:solidFill>
                  <a:schemeClr val="tx1">
                    <a:lumMod val="75000"/>
                    <a:lumOff val="25000"/>
                  </a:schemeClr>
                </a:solidFill>
                <a:latin typeface="メイリオ" panose="020B0604030504040204" pitchFamily="50" charset="-128"/>
                <a:ea typeface="メイリオ" panose="020B0604030504040204" pitchFamily="50" charset="-128"/>
                <a:sym typeface="Arial"/>
              </a:rPr>
              <a:t>推進プロジェクト</a:t>
            </a:r>
            <a:endParaRPr sz="1500" b="1" i="0" u="none" strike="noStrike" cap="none" dirty="0">
              <a:solidFill>
                <a:schemeClr val="tx1">
                  <a:lumMod val="75000"/>
                  <a:lumOff val="25000"/>
                </a:schemeClr>
              </a:solidFill>
              <a:latin typeface="メイリオ" panose="020B0604030504040204" pitchFamily="50" charset="-128"/>
              <a:ea typeface="メイリオ" panose="020B0604030504040204" pitchFamily="50" charset="-128"/>
              <a:sym typeface="Arial"/>
            </a:endParaRPr>
          </a:p>
        </p:txBody>
      </p:sp>
      <p:cxnSp>
        <p:nvCxnSpPr>
          <p:cNvPr id="363" name="Google Shape;363;p46"/>
          <p:cNvCxnSpPr/>
          <p:nvPr/>
        </p:nvCxnSpPr>
        <p:spPr>
          <a:xfrm rot="10800000" flipH="1">
            <a:off x="2869096" y="434659"/>
            <a:ext cx="5916129" cy="30696"/>
          </a:xfrm>
          <a:prstGeom prst="straightConnector1">
            <a:avLst/>
          </a:prstGeom>
          <a:noFill/>
          <a:ln w="9525" cap="rnd" cmpd="sng">
            <a:solidFill>
              <a:srgbClr val="CCCCCC"/>
            </a:solidFill>
            <a:prstDash val="solid"/>
            <a:miter lim="800000"/>
            <a:headEnd type="none" w="sm" len="sm"/>
            <a:tailEnd type="none" w="sm" len="sm"/>
          </a:ln>
        </p:spPr>
      </p:cxnSp>
      <p:grpSp>
        <p:nvGrpSpPr>
          <p:cNvPr id="364" name="Google Shape;364;p46"/>
          <p:cNvGrpSpPr/>
          <p:nvPr/>
        </p:nvGrpSpPr>
        <p:grpSpPr>
          <a:xfrm>
            <a:off x="3615124" y="3937451"/>
            <a:ext cx="2196825" cy="659934"/>
            <a:chOff x="6290034" y="4823766"/>
            <a:chExt cx="2856791" cy="659934"/>
          </a:xfrm>
        </p:grpSpPr>
        <p:sp>
          <p:nvSpPr>
            <p:cNvPr id="365" name="Google Shape;365;p46"/>
            <p:cNvSpPr/>
            <p:nvPr/>
          </p:nvSpPr>
          <p:spPr>
            <a:xfrm>
              <a:off x="6290034" y="4823766"/>
              <a:ext cx="2775899" cy="403909"/>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7F7F7F"/>
                </a:buClr>
                <a:buSzPts val="1200"/>
                <a:buFont typeface="Meiryo"/>
                <a:buNone/>
              </a:pPr>
              <a:r>
                <a:rPr lang="ja-JP" altLang="en-US" sz="1100" b="1" i="0" u="none" strike="noStrike" cap="none">
                  <a:solidFill>
                    <a:srgbClr val="3F3F3F"/>
                  </a:solidFill>
                  <a:latin typeface="游ゴシック" panose="020B0400000000000000" pitchFamily="50" charset="-128"/>
                  <a:ea typeface="游ゴシック" panose="020B0400000000000000" pitchFamily="50" charset="-128"/>
                  <a:sym typeface="Arial"/>
                </a:rPr>
                <a:t>京都府では地下鉄駅構内</a:t>
              </a:r>
              <a:r>
                <a:rPr lang="ja-JP" altLang="en-US" sz="1100" b="1">
                  <a:solidFill>
                    <a:srgbClr val="3F3F3F"/>
                  </a:solidFill>
                  <a:latin typeface="游ゴシック" panose="020B0400000000000000" pitchFamily="50" charset="-128"/>
                  <a:ea typeface="游ゴシック" panose="020B0400000000000000" pitchFamily="50" charset="-128"/>
                </a:rPr>
                <a:t>にて</a:t>
              </a:r>
              <a:endParaRPr lang="en-US" altLang="ja-JP" sz="1100" b="1" dirty="0">
                <a:solidFill>
                  <a:srgbClr val="3F3F3F"/>
                </a:solidFill>
                <a:latin typeface="游ゴシック" panose="020B0400000000000000" pitchFamily="50" charset="-128"/>
                <a:ea typeface="游ゴシック" panose="020B0400000000000000" pitchFamily="50" charset="-128"/>
              </a:endParaRPr>
            </a:p>
            <a:p>
              <a:pPr marL="0" marR="0" lvl="0" indent="0" algn="ctr" rtl="0">
                <a:lnSpc>
                  <a:spcPct val="100000"/>
                </a:lnSpc>
                <a:spcBef>
                  <a:spcPts val="0"/>
                </a:spcBef>
                <a:spcAft>
                  <a:spcPts val="0"/>
                </a:spcAft>
                <a:buClr>
                  <a:srgbClr val="7F7F7F"/>
                </a:buClr>
                <a:buSzPts val="1200"/>
                <a:buFont typeface="Meiryo"/>
                <a:buNone/>
              </a:pPr>
              <a:r>
                <a:rPr lang="ja-JP" altLang="en-US" sz="1100" b="1" i="0" u="none" strike="noStrike" cap="none">
                  <a:solidFill>
                    <a:srgbClr val="3F3F3F"/>
                  </a:solidFill>
                  <a:latin typeface="游ゴシック" panose="020B0400000000000000" pitchFamily="50" charset="-128"/>
                  <a:ea typeface="游ゴシック" panose="020B0400000000000000" pitchFamily="50" charset="-128"/>
                  <a:sym typeface="Arial"/>
                </a:rPr>
                <a:t>コラボステッカー配布を</a:t>
              </a:r>
              <a:r>
                <a:rPr lang="en-US" altLang="ja-JP" sz="1100" b="1" i="0" u="none" strike="noStrike" cap="none" dirty="0">
                  <a:solidFill>
                    <a:srgbClr val="3F3F3F"/>
                  </a:solidFill>
                  <a:latin typeface="游ゴシック" panose="020B0400000000000000" pitchFamily="50" charset="-128"/>
                  <a:ea typeface="游ゴシック" panose="020B0400000000000000" pitchFamily="50" charset="-128"/>
                  <a:sym typeface="Arial"/>
                </a:rPr>
                <a:t>PR</a:t>
              </a:r>
            </a:p>
          </p:txBody>
        </p:sp>
        <p:sp>
          <p:nvSpPr>
            <p:cNvPr id="366" name="Google Shape;366;p46"/>
            <p:cNvSpPr/>
            <p:nvPr/>
          </p:nvSpPr>
          <p:spPr>
            <a:xfrm>
              <a:off x="6370925" y="5145600"/>
              <a:ext cx="2775900" cy="3381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E95D9D"/>
                </a:buClr>
                <a:buSzPts val="1400"/>
                <a:buFont typeface="Arial"/>
                <a:buNone/>
              </a:pPr>
              <a:endParaRPr sz="1200" b="1" i="0" u="none" strike="noStrike" cap="none">
                <a:solidFill>
                  <a:srgbClr val="3F3F3F"/>
                </a:solidFill>
                <a:latin typeface="游ゴシック" panose="020B0400000000000000" pitchFamily="50" charset="-128"/>
                <a:ea typeface="游ゴシック" panose="020B0400000000000000" pitchFamily="50" charset="-128"/>
                <a:sym typeface="Arial"/>
              </a:endParaRPr>
            </a:p>
          </p:txBody>
        </p:sp>
      </p:grpSp>
      <p:sp>
        <p:nvSpPr>
          <p:cNvPr id="368" name="Google Shape;368;p46"/>
          <p:cNvSpPr txBox="1"/>
          <p:nvPr/>
        </p:nvSpPr>
        <p:spPr>
          <a:xfrm>
            <a:off x="358775" y="896364"/>
            <a:ext cx="8426450" cy="941121"/>
          </a:xfrm>
          <a:prstGeom prst="rect">
            <a:avLst/>
          </a:prstGeom>
          <a:noFill/>
          <a:ln>
            <a:noFill/>
          </a:ln>
        </p:spPr>
        <p:txBody>
          <a:bodyPr spcFirstLastPara="1" wrap="square" lIns="91425" tIns="91425" rIns="91425" bIns="91425" anchor="t" anchorCtr="0">
            <a:noAutofit/>
          </a:bodyPr>
          <a:lstStyle/>
          <a:p>
            <a:pPr marL="0" marR="0" lvl="0" indent="0" algn="ctr" rtl="0">
              <a:lnSpc>
                <a:spcPct val="150000"/>
              </a:lnSpc>
              <a:spcBef>
                <a:spcPts val="0"/>
              </a:spcBef>
              <a:spcAft>
                <a:spcPts val="0"/>
              </a:spcAft>
              <a:buNone/>
            </a:pPr>
            <a:r>
              <a:rPr lang="ja-JP" sz="1200" b="1" i="0" u="none" strike="noStrike" cap="none">
                <a:solidFill>
                  <a:srgbClr val="3F3F3F"/>
                </a:solidFill>
                <a:latin typeface="メイリオ" panose="020B0604030504040204" pitchFamily="50" charset="-128"/>
                <a:ea typeface="メイリオ" panose="020B0604030504040204" pitchFamily="50" charset="-128"/>
                <a:sym typeface="Arial"/>
              </a:rPr>
              <a:t>公共の場で泣いている赤ちゃんと、慌てているママパパを優しく見守り</a:t>
            </a:r>
            <a:endParaRPr dirty="0">
              <a:latin typeface="メイリオ" panose="020B0604030504040204" pitchFamily="50" charset="-128"/>
              <a:ea typeface="メイリオ" panose="020B0604030504040204" pitchFamily="50" charset="-128"/>
            </a:endParaRPr>
          </a:p>
          <a:p>
            <a:pPr marL="0" marR="0" lvl="0" indent="0" algn="ctr" rtl="0">
              <a:lnSpc>
                <a:spcPct val="150000"/>
              </a:lnSpc>
              <a:spcBef>
                <a:spcPts val="0"/>
              </a:spcBef>
              <a:spcAft>
                <a:spcPts val="0"/>
              </a:spcAft>
              <a:buNone/>
            </a:pPr>
            <a:r>
              <a:rPr lang="ja-JP" sz="1200" b="1" i="0" u="none" strike="noStrike" cap="none">
                <a:solidFill>
                  <a:srgbClr val="3F3F3F"/>
                </a:solidFill>
                <a:latin typeface="メイリオ" panose="020B0604030504040204" pitchFamily="50" charset="-128"/>
                <a:ea typeface="メイリオ" panose="020B0604030504040204" pitchFamily="50" charset="-128"/>
                <a:sym typeface="Arial"/>
              </a:rPr>
              <a:t>より子育てしやすい社会を目指すプロジェクト</a:t>
            </a:r>
            <a:endParaRPr dirty="0">
              <a:latin typeface="メイリオ" panose="020B0604030504040204" pitchFamily="50" charset="-128"/>
              <a:ea typeface="メイリオ" panose="020B0604030504040204" pitchFamily="50" charset="-128"/>
            </a:endParaRPr>
          </a:p>
          <a:p>
            <a:pPr marL="0" marR="0" lvl="0" indent="0" algn="ctr" rtl="0">
              <a:lnSpc>
                <a:spcPct val="150000"/>
              </a:lnSpc>
              <a:spcBef>
                <a:spcPts val="0"/>
              </a:spcBef>
              <a:spcAft>
                <a:spcPts val="0"/>
              </a:spcAft>
              <a:buNone/>
            </a:pPr>
            <a:r>
              <a:rPr lang="ja-JP" sz="1200" b="1" i="0" u="none" strike="noStrike" cap="none">
                <a:solidFill>
                  <a:srgbClr val="3F3F3F"/>
                </a:solidFill>
                <a:latin typeface="メイリオ" panose="020B0604030504040204" pitchFamily="50" charset="-128"/>
                <a:ea typeface="メイリオ" panose="020B0604030504040204" pitchFamily="50" charset="-128"/>
                <a:sym typeface="Arial"/>
              </a:rPr>
              <a:t>自治体・企業・店舗との連携、ステッカーの配布などさまざまな取り組みを行っています</a:t>
            </a:r>
            <a:endParaRPr sz="1200" b="1" i="0" u="none" strike="noStrike" cap="none" dirty="0">
              <a:solidFill>
                <a:srgbClr val="3F3F3F"/>
              </a:solidFill>
              <a:latin typeface="メイリオ" panose="020B0604030504040204" pitchFamily="50" charset="-128"/>
              <a:ea typeface="メイリオ" panose="020B0604030504040204" pitchFamily="50" charset="-128"/>
              <a:sym typeface="Arial"/>
            </a:endParaRPr>
          </a:p>
        </p:txBody>
      </p:sp>
      <p:grpSp>
        <p:nvGrpSpPr>
          <p:cNvPr id="369" name="Google Shape;369;p46"/>
          <p:cNvGrpSpPr/>
          <p:nvPr/>
        </p:nvGrpSpPr>
        <p:grpSpPr>
          <a:xfrm>
            <a:off x="1269906" y="1924827"/>
            <a:ext cx="6604188" cy="1215664"/>
            <a:chOff x="1178719" y="1771398"/>
            <a:chExt cx="6769154" cy="1246030"/>
          </a:xfrm>
        </p:grpSpPr>
        <p:pic>
          <p:nvPicPr>
            <p:cNvPr id="370" name="Google Shape;370;p46"/>
            <p:cNvPicPr preferRelativeResize="0"/>
            <p:nvPr/>
          </p:nvPicPr>
          <p:blipFill rotWithShape="1">
            <a:blip r:embed="rId3" cstate="hqprint">
              <a:alphaModFix/>
              <a:extLst>
                <a:ext uri="{28A0092B-C50C-407E-A947-70E740481C1C}">
                  <a14:useLocalDpi xmlns:a14="http://schemas.microsoft.com/office/drawing/2010/main"/>
                </a:ext>
              </a:extLst>
            </a:blip>
            <a:srcRect/>
            <a:stretch/>
          </p:blipFill>
          <p:spPr>
            <a:xfrm>
              <a:off x="6926197" y="1771398"/>
              <a:ext cx="1021676" cy="1246030"/>
            </a:xfrm>
            <a:prstGeom prst="rect">
              <a:avLst/>
            </a:prstGeom>
            <a:noFill/>
            <a:ln>
              <a:noFill/>
            </a:ln>
          </p:spPr>
        </p:pic>
        <p:pic>
          <p:nvPicPr>
            <p:cNvPr id="371" name="Google Shape;371;p46"/>
            <p:cNvPicPr preferRelativeResize="0"/>
            <p:nvPr/>
          </p:nvPicPr>
          <p:blipFill rotWithShape="1">
            <a:blip r:embed="rId4" cstate="hqprint">
              <a:alphaModFix/>
              <a:extLst>
                <a:ext uri="{28A0092B-C50C-407E-A947-70E740481C1C}">
                  <a14:useLocalDpi xmlns:a14="http://schemas.microsoft.com/office/drawing/2010/main"/>
                </a:ext>
              </a:extLst>
            </a:blip>
            <a:srcRect/>
            <a:stretch/>
          </p:blipFill>
          <p:spPr>
            <a:xfrm>
              <a:off x="2708686" y="2165146"/>
              <a:ext cx="4072240" cy="788796"/>
            </a:xfrm>
            <a:prstGeom prst="rect">
              <a:avLst/>
            </a:prstGeom>
            <a:noFill/>
            <a:ln>
              <a:noFill/>
            </a:ln>
          </p:spPr>
        </p:pic>
        <p:pic>
          <p:nvPicPr>
            <p:cNvPr id="372" name="Google Shape;372;p46"/>
            <p:cNvPicPr preferRelativeResize="0"/>
            <p:nvPr/>
          </p:nvPicPr>
          <p:blipFill rotWithShape="1">
            <a:blip r:embed="rId5" cstate="hqprint">
              <a:alphaModFix/>
              <a:extLst>
                <a:ext uri="{28A0092B-C50C-407E-A947-70E740481C1C}">
                  <a14:useLocalDpi xmlns:a14="http://schemas.microsoft.com/office/drawing/2010/main"/>
                </a:ext>
              </a:extLst>
            </a:blip>
            <a:srcRect/>
            <a:stretch/>
          </p:blipFill>
          <p:spPr>
            <a:xfrm>
              <a:off x="1178719" y="2106394"/>
              <a:ext cx="1439401" cy="869536"/>
            </a:xfrm>
            <a:prstGeom prst="rect">
              <a:avLst/>
            </a:prstGeom>
            <a:noFill/>
            <a:ln>
              <a:noFill/>
            </a:ln>
          </p:spPr>
        </p:pic>
      </p:grpSp>
      <p:grpSp>
        <p:nvGrpSpPr>
          <p:cNvPr id="373" name="Google Shape;373;p46"/>
          <p:cNvGrpSpPr/>
          <p:nvPr/>
        </p:nvGrpSpPr>
        <p:grpSpPr>
          <a:xfrm>
            <a:off x="3456519" y="3317958"/>
            <a:ext cx="2230961" cy="338099"/>
            <a:chOff x="355948" y="6095986"/>
            <a:chExt cx="2058640" cy="311984"/>
          </a:xfrm>
        </p:grpSpPr>
        <p:grpSp>
          <p:nvGrpSpPr>
            <p:cNvPr id="374" name="Google Shape;374;p46"/>
            <p:cNvGrpSpPr/>
            <p:nvPr/>
          </p:nvGrpSpPr>
          <p:grpSpPr>
            <a:xfrm>
              <a:off x="355948" y="6095986"/>
              <a:ext cx="2058640" cy="311984"/>
              <a:chOff x="4408674" y="5989046"/>
              <a:chExt cx="3449892" cy="477411"/>
            </a:xfrm>
          </p:grpSpPr>
          <p:sp>
            <p:nvSpPr>
              <p:cNvPr id="375" name="Google Shape;375;p46"/>
              <p:cNvSpPr/>
              <p:nvPr/>
            </p:nvSpPr>
            <p:spPr>
              <a:xfrm>
                <a:off x="4408674" y="5989046"/>
                <a:ext cx="3449892" cy="477411"/>
              </a:xfrm>
              <a:prstGeom prst="roundRect">
                <a:avLst>
                  <a:gd name="adj" fmla="val 50000"/>
                </a:avLst>
              </a:prstGeom>
              <a:solidFill>
                <a:schemeClr val="lt1"/>
              </a:solidFill>
              <a:ln w="15875" cap="flat" cmpd="sng">
                <a:solidFill>
                  <a:srgbClr val="D8D8D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3F3F3F"/>
                  </a:solidFill>
                  <a:latin typeface="Meiryo"/>
                  <a:ea typeface="Meiryo"/>
                  <a:cs typeface="Meiryo"/>
                  <a:sym typeface="Meiryo"/>
                </a:endParaRPr>
              </a:p>
            </p:txBody>
          </p:sp>
          <p:sp>
            <p:nvSpPr>
              <p:cNvPr id="376" name="Google Shape;376;p46"/>
              <p:cNvSpPr txBox="1"/>
              <p:nvPr/>
            </p:nvSpPr>
            <p:spPr>
              <a:xfrm>
                <a:off x="4459572" y="6063602"/>
                <a:ext cx="2877711" cy="30777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ja-JP" sz="1000" b="1" i="0" u="none" strike="noStrike" cap="none" dirty="0">
                    <a:solidFill>
                      <a:srgbClr val="3F3F3F"/>
                    </a:solidFill>
                    <a:latin typeface="メイリオ" panose="020B0604030504040204" pitchFamily="50" charset="-128"/>
                    <a:ea typeface="メイリオ" panose="020B0604030504040204" pitchFamily="50" charset="-128"/>
                    <a:sym typeface="Arial"/>
                  </a:rPr>
                  <a:t>WEラブ赤ちゃん</a:t>
                </a:r>
                <a:endParaRPr sz="1000" b="1" i="0" u="none" strike="noStrike" cap="none" dirty="0">
                  <a:solidFill>
                    <a:srgbClr val="3F3F3F"/>
                  </a:solidFill>
                  <a:latin typeface="メイリオ" panose="020B0604030504040204" pitchFamily="50" charset="-128"/>
                  <a:ea typeface="メイリオ" panose="020B0604030504040204" pitchFamily="50" charset="-128"/>
                  <a:sym typeface="Arial"/>
                </a:endParaRPr>
              </a:p>
            </p:txBody>
          </p:sp>
        </p:grpSp>
        <p:pic>
          <p:nvPicPr>
            <p:cNvPr id="377" name="Google Shape;377;p46"/>
            <p:cNvPicPr preferRelativeResize="0"/>
            <p:nvPr/>
          </p:nvPicPr>
          <p:blipFill rotWithShape="1">
            <a:blip r:embed="rId6" cstate="hqprint">
              <a:alphaModFix/>
              <a:extLst>
                <a:ext uri="{28A0092B-C50C-407E-A947-70E740481C1C}">
                  <a14:useLocalDpi xmlns:a14="http://schemas.microsoft.com/office/drawing/2010/main"/>
                </a:ext>
              </a:extLst>
            </a:blip>
            <a:srcRect/>
            <a:stretch/>
          </p:blipFill>
          <p:spPr>
            <a:xfrm>
              <a:off x="2133896" y="6172205"/>
              <a:ext cx="164551" cy="164551"/>
            </a:xfrm>
            <a:prstGeom prst="rect">
              <a:avLst/>
            </a:prstGeom>
            <a:noFill/>
            <a:ln>
              <a:noFill/>
            </a:ln>
          </p:spPr>
        </p:pic>
      </p:grpSp>
      <p:grpSp>
        <p:nvGrpSpPr>
          <p:cNvPr id="378" name="Google Shape;378;p46"/>
          <p:cNvGrpSpPr/>
          <p:nvPr/>
        </p:nvGrpSpPr>
        <p:grpSpPr>
          <a:xfrm>
            <a:off x="577484" y="3890015"/>
            <a:ext cx="2164832" cy="694052"/>
            <a:chOff x="6370925" y="4789648"/>
            <a:chExt cx="2815187" cy="694052"/>
          </a:xfrm>
        </p:grpSpPr>
        <p:sp>
          <p:nvSpPr>
            <p:cNvPr id="379" name="Google Shape;379;p46"/>
            <p:cNvSpPr/>
            <p:nvPr/>
          </p:nvSpPr>
          <p:spPr>
            <a:xfrm>
              <a:off x="6410212" y="4789648"/>
              <a:ext cx="2775900" cy="377403"/>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ja-JP" sz="1100" b="1" i="0" u="none" strike="noStrike" cap="none" dirty="0">
                  <a:solidFill>
                    <a:srgbClr val="3F3F3F"/>
                  </a:solidFill>
                  <a:latin typeface="游ゴシック" panose="020B0400000000000000" pitchFamily="50" charset="-128"/>
                  <a:ea typeface="游ゴシック" panose="020B0400000000000000" pitchFamily="50" charset="-128"/>
                  <a:sym typeface="Arial"/>
                </a:rPr>
                <a:t>1</a:t>
              </a:r>
              <a:r>
                <a:rPr lang="en-US" altLang="ja-JP" sz="1100" b="1" i="0" u="none" strike="noStrike" cap="none" dirty="0">
                  <a:solidFill>
                    <a:srgbClr val="3F3F3F"/>
                  </a:solidFill>
                  <a:latin typeface="游ゴシック" panose="020B0400000000000000" pitchFamily="50" charset="-128"/>
                  <a:ea typeface="游ゴシック" panose="020B0400000000000000" pitchFamily="50" charset="-128"/>
                  <a:sym typeface="Arial"/>
                </a:rPr>
                <a:t>8</a:t>
              </a:r>
              <a:r>
                <a:rPr lang="ja-JP" sz="1100" b="1" i="0" u="none" strike="noStrike" cap="none" dirty="0">
                  <a:solidFill>
                    <a:srgbClr val="3F3F3F"/>
                  </a:solidFill>
                  <a:latin typeface="游ゴシック" panose="020B0400000000000000" pitchFamily="50" charset="-128"/>
                  <a:ea typeface="游ゴシック" panose="020B0400000000000000" pitchFamily="50" charset="-128"/>
                  <a:sym typeface="Arial"/>
                </a:rPr>
                <a:t>県を</a:t>
              </a:r>
              <a:r>
                <a:rPr lang="ja-JP" sz="1100" b="1" i="0" u="none" strike="noStrike" cap="none">
                  <a:solidFill>
                    <a:srgbClr val="3F3F3F"/>
                  </a:solidFill>
                  <a:latin typeface="游ゴシック" panose="020B0400000000000000" pitchFamily="50" charset="-128"/>
                  <a:ea typeface="游ゴシック" panose="020B0400000000000000" pitchFamily="50" charset="-128"/>
                  <a:sym typeface="Arial"/>
                </a:rPr>
                <a:t>はじめ</a:t>
              </a:r>
              <a:r>
                <a:rPr lang="en-US" altLang="ja-JP" sz="1100" b="1" i="0" u="none" strike="noStrike" cap="none" dirty="0">
                  <a:solidFill>
                    <a:srgbClr val="3F3F3F"/>
                  </a:solidFill>
                  <a:latin typeface="游ゴシック" panose="020B0400000000000000" pitchFamily="50" charset="-128"/>
                  <a:ea typeface="游ゴシック" panose="020B0400000000000000" pitchFamily="50" charset="-128"/>
                  <a:sym typeface="Arial"/>
                </a:rPr>
                <a:t>31</a:t>
              </a:r>
              <a:r>
                <a:rPr lang="ja-JP" sz="1100" b="1" i="0" u="none" strike="noStrike" cap="none">
                  <a:solidFill>
                    <a:srgbClr val="3F3F3F"/>
                  </a:solidFill>
                  <a:latin typeface="游ゴシック" panose="020B0400000000000000" pitchFamily="50" charset="-128"/>
                  <a:ea typeface="游ゴシック" panose="020B0400000000000000" pitchFamily="50" charset="-128"/>
                  <a:sym typeface="Arial"/>
                </a:rPr>
                <a:t>の</a:t>
              </a:r>
              <a:r>
                <a:rPr lang="ja-JP" sz="1100" b="1" i="0" u="none" strike="noStrike" cap="none" dirty="0">
                  <a:solidFill>
                    <a:srgbClr val="3F3F3F"/>
                  </a:solidFill>
                  <a:latin typeface="游ゴシック" panose="020B0400000000000000" pitchFamily="50" charset="-128"/>
                  <a:ea typeface="游ゴシック" panose="020B0400000000000000" pitchFamily="50" charset="-128"/>
                  <a:sym typeface="Arial"/>
                </a:rPr>
                <a:t>自治体が</a:t>
              </a:r>
              <a:endParaRPr sz="1100" b="1" i="0" u="none" strike="noStrike" cap="none" dirty="0">
                <a:solidFill>
                  <a:srgbClr val="3F3F3F"/>
                </a:solidFill>
                <a:latin typeface="游ゴシック" panose="020B0400000000000000" pitchFamily="50" charset="-128"/>
                <a:ea typeface="游ゴシック" panose="020B0400000000000000" pitchFamily="50" charset="-128"/>
                <a:sym typeface="Arial"/>
              </a:endParaRPr>
            </a:p>
            <a:p>
              <a:pPr marL="0" marR="0" lvl="0" indent="0" algn="ctr" rtl="0">
                <a:lnSpc>
                  <a:spcPct val="100000"/>
                </a:lnSpc>
                <a:spcBef>
                  <a:spcPts val="0"/>
                </a:spcBef>
                <a:spcAft>
                  <a:spcPts val="0"/>
                </a:spcAft>
                <a:buNone/>
              </a:pPr>
              <a:r>
                <a:rPr lang="ja-JP" sz="1100" b="1" i="0" u="none" strike="noStrike" cap="none" dirty="0">
                  <a:solidFill>
                    <a:srgbClr val="3F3F3F"/>
                  </a:solidFill>
                  <a:latin typeface="游ゴシック" panose="020B0400000000000000" pitchFamily="50" charset="-128"/>
                  <a:ea typeface="游ゴシック" panose="020B0400000000000000" pitchFamily="50" charset="-128"/>
                  <a:sym typeface="Arial"/>
                </a:rPr>
                <a:t>賛同しています </a:t>
              </a:r>
              <a:endParaRPr dirty="0">
                <a:latin typeface="游ゴシック" panose="020B0400000000000000" pitchFamily="50" charset="-128"/>
                <a:ea typeface="游ゴシック" panose="020B0400000000000000" pitchFamily="50" charset="-128"/>
              </a:endParaRPr>
            </a:p>
          </p:txBody>
        </p:sp>
        <p:sp>
          <p:nvSpPr>
            <p:cNvPr id="380" name="Google Shape;380;p46"/>
            <p:cNvSpPr/>
            <p:nvPr/>
          </p:nvSpPr>
          <p:spPr>
            <a:xfrm>
              <a:off x="6370925" y="5145600"/>
              <a:ext cx="2775900" cy="3381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E95D9D"/>
                </a:buClr>
                <a:buSzPts val="1400"/>
                <a:buFont typeface="Arial"/>
                <a:buNone/>
              </a:pPr>
              <a:endParaRPr sz="1200" b="1" i="0" u="none" strike="noStrike" cap="none">
                <a:solidFill>
                  <a:srgbClr val="3F3F3F"/>
                </a:solidFill>
                <a:latin typeface="游ゴシック" panose="020B0400000000000000" pitchFamily="50" charset="-128"/>
                <a:ea typeface="游ゴシック" panose="020B0400000000000000" pitchFamily="50" charset="-128"/>
                <a:sym typeface="Arial"/>
              </a:endParaRPr>
            </a:p>
          </p:txBody>
        </p:sp>
      </p:grpSp>
      <p:grpSp>
        <p:nvGrpSpPr>
          <p:cNvPr id="381" name="Google Shape;381;p46"/>
          <p:cNvGrpSpPr/>
          <p:nvPr/>
        </p:nvGrpSpPr>
        <p:grpSpPr>
          <a:xfrm>
            <a:off x="5454717" y="3962087"/>
            <a:ext cx="3330508" cy="941120"/>
            <a:chOff x="6370925" y="4840770"/>
            <a:chExt cx="4186741" cy="642930"/>
          </a:xfrm>
        </p:grpSpPr>
        <p:sp>
          <p:nvSpPr>
            <p:cNvPr id="382" name="Google Shape;382;p46"/>
            <p:cNvSpPr/>
            <p:nvPr/>
          </p:nvSpPr>
          <p:spPr>
            <a:xfrm>
              <a:off x="7345253" y="4840770"/>
              <a:ext cx="3212413" cy="2769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ja-JP" sz="1100" b="1" i="0" u="none" strike="noStrike" cap="none" dirty="0">
                  <a:solidFill>
                    <a:srgbClr val="3F3F3F"/>
                  </a:solidFill>
                  <a:latin typeface="游ゴシック" panose="020B0400000000000000" pitchFamily="50" charset="-128"/>
                  <a:ea typeface="游ゴシック" panose="020B0400000000000000" pitchFamily="50" charset="-128"/>
                  <a:sym typeface="Arial"/>
                </a:rPr>
                <a:t>＼ 賛同者数 </a:t>
              </a:r>
              <a:r>
                <a:rPr lang="en-US" altLang="ja-JP" sz="1800" b="1" i="0" u="none" strike="noStrike" cap="none" dirty="0">
                  <a:solidFill>
                    <a:srgbClr val="F89D8F"/>
                  </a:solidFill>
                  <a:latin typeface="游ゴシック" panose="020B0400000000000000" pitchFamily="50" charset="-128"/>
                  <a:ea typeface="游ゴシック" panose="020B0400000000000000" pitchFamily="50" charset="-128"/>
                  <a:sym typeface="Arial"/>
                </a:rPr>
                <a:t>9</a:t>
              </a:r>
              <a:r>
                <a:rPr lang="ja-JP" sz="1800" b="1" i="0" u="none" strike="noStrike" cap="none" dirty="0">
                  <a:solidFill>
                    <a:srgbClr val="F89D8F"/>
                  </a:solidFill>
                  <a:latin typeface="游ゴシック" panose="020B0400000000000000" pitchFamily="50" charset="-128"/>
                  <a:ea typeface="游ゴシック" panose="020B0400000000000000" pitchFamily="50" charset="-128"/>
                  <a:sym typeface="Arial"/>
                </a:rPr>
                <a:t>万人</a:t>
              </a:r>
              <a:r>
                <a:rPr lang="ja-JP" altLang="en-US" sz="1100" b="1" i="0" u="none" strike="noStrike" cap="none" dirty="0">
                  <a:solidFill>
                    <a:srgbClr val="3F3F3F"/>
                  </a:solidFill>
                  <a:latin typeface="游ゴシック" panose="020B0400000000000000" pitchFamily="50" charset="-128"/>
                  <a:ea typeface="游ゴシック" panose="020B0400000000000000" pitchFamily="50" charset="-128"/>
                  <a:sym typeface="Arial"/>
                </a:rPr>
                <a:t>突破</a:t>
              </a:r>
              <a:r>
                <a:rPr lang="ja-JP" sz="1100" b="1" i="0" u="none" strike="noStrike" cap="none" dirty="0">
                  <a:solidFill>
                    <a:srgbClr val="3F3F3F"/>
                  </a:solidFill>
                  <a:latin typeface="游ゴシック" panose="020B0400000000000000" pitchFamily="50" charset="-128"/>
                  <a:ea typeface="游ゴシック" panose="020B0400000000000000" pitchFamily="50" charset="-128"/>
                  <a:sym typeface="Arial"/>
                </a:rPr>
                <a:t> ／</a:t>
              </a:r>
              <a:endParaRPr dirty="0">
                <a:latin typeface="游ゴシック" panose="020B0400000000000000" pitchFamily="50" charset="-128"/>
                <a:ea typeface="游ゴシック" panose="020B0400000000000000" pitchFamily="50" charset="-128"/>
              </a:endParaRPr>
            </a:p>
            <a:p>
              <a:pPr marL="0" marR="0" lvl="0" indent="0" algn="ctr" rtl="0">
                <a:lnSpc>
                  <a:spcPct val="100000"/>
                </a:lnSpc>
                <a:spcBef>
                  <a:spcPts val="0"/>
                </a:spcBef>
                <a:spcAft>
                  <a:spcPts val="0"/>
                </a:spcAft>
                <a:buNone/>
              </a:pPr>
              <a:endParaRPr sz="1100" b="1" i="0" u="none" strike="noStrike" cap="none" dirty="0">
                <a:solidFill>
                  <a:srgbClr val="7F7F7F"/>
                </a:solidFill>
                <a:latin typeface="游ゴシック" panose="020B0400000000000000" pitchFamily="50" charset="-128"/>
                <a:ea typeface="游ゴシック" panose="020B0400000000000000" pitchFamily="50" charset="-128"/>
                <a:sym typeface="Arial"/>
              </a:endParaRPr>
            </a:p>
          </p:txBody>
        </p:sp>
        <p:sp>
          <p:nvSpPr>
            <p:cNvPr id="383" name="Google Shape;383;p46"/>
            <p:cNvSpPr/>
            <p:nvPr/>
          </p:nvSpPr>
          <p:spPr>
            <a:xfrm>
              <a:off x="6370925" y="5145600"/>
              <a:ext cx="2775900" cy="3381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E95D9D"/>
                </a:buClr>
                <a:buSzPts val="1400"/>
                <a:buFont typeface="Arial"/>
                <a:buNone/>
              </a:pPr>
              <a:endParaRPr sz="1200" b="1" i="0" u="none" strike="noStrike" cap="none">
                <a:solidFill>
                  <a:srgbClr val="7F7F7F"/>
                </a:solidFill>
                <a:latin typeface="游ゴシック" panose="020B0400000000000000" pitchFamily="50" charset="-128"/>
                <a:ea typeface="游ゴシック" panose="020B0400000000000000" pitchFamily="50" charset="-128"/>
                <a:sym typeface="Arial"/>
              </a:endParaRPr>
            </a:p>
          </p:txBody>
        </p:sp>
      </p:grpSp>
      <p:sp>
        <p:nvSpPr>
          <p:cNvPr id="384" name="Google Shape;384;p46"/>
          <p:cNvSpPr txBox="1"/>
          <p:nvPr/>
        </p:nvSpPr>
        <p:spPr>
          <a:xfrm>
            <a:off x="6493546" y="6399246"/>
            <a:ext cx="2027917" cy="33851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ja-JP" sz="800" b="0" i="0" u="none" strike="noStrike" cap="none" dirty="0">
                <a:solidFill>
                  <a:srgbClr val="3F3F3F"/>
                </a:solidFill>
                <a:latin typeface="メイリオ" panose="020B0604030504040204" pitchFamily="50" charset="-128"/>
                <a:ea typeface="メイリオ" panose="020B0604030504040204" pitchFamily="50" charset="-128"/>
                <a:sym typeface="Arial"/>
              </a:rPr>
              <a:t>※202</a:t>
            </a:r>
            <a:r>
              <a:rPr lang="en-US" altLang="ja-JP" sz="800" b="0" i="0" u="none" strike="noStrike" cap="none" dirty="0">
                <a:solidFill>
                  <a:srgbClr val="3F3F3F"/>
                </a:solidFill>
                <a:latin typeface="メイリオ" panose="020B0604030504040204" pitchFamily="50" charset="-128"/>
                <a:ea typeface="メイリオ" panose="020B0604030504040204" pitchFamily="50" charset="-128"/>
                <a:sym typeface="Arial"/>
              </a:rPr>
              <a:t>5</a:t>
            </a:r>
            <a:r>
              <a:rPr lang="ja-JP" sz="800" b="0" i="0" u="none" strike="noStrike" cap="none">
                <a:solidFill>
                  <a:srgbClr val="3F3F3F"/>
                </a:solidFill>
                <a:latin typeface="メイリオ" panose="020B0604030504040204" pitchFamily="50" charset="-128"/>
                <a:ea typeface="メイリオ" panose="020B0604030504040204" pitchFamily="50" charset="-128"/>
                <a:sym typeface="Arial"/>
              </a:rPr>
              <a:t>年</a:t>
            </a:r>
            <a:r>
              <a:rPr lang="en-US" altLang="ja-JP" sz="800" dirty="0">
                <a:solidFill>
                  <a:srgbClr val="3F3F3F"/>
                </a:solidFill>
                <a:latin typeface="メイリオ" panose="020B0604030504040204" pitchFamily="50" charset="-128"/>
                <a:ea typeface="メイリオ" panose="020B0604030504040204" pitchFamily="50" charset="-128"/>
              </a:rPr>
              <a:t>8</a:t>
            </a:r>
            <a:r>
              <a:rPr lang="ja-JP" sz="800" b="0" i="0" u="none" strike="noStrike" cap="none">
                <a:solidFill>
                  <a:srgbClr val="3F3F3F"/>
                </a:solidFill>
                <a:latin typeface="メイリオ" panose="020B0604030504040204" pitchFamily="50" charset="-128"/>
                <a:ea typeface="メイリオ" panose="020B0604030504040204" pitchFamily="50" charset="-128"/>
                <a:sym typeface="Arial"/>
              </a:rPr>
              <a:t>月</a:t>
            </a:r>
            <a:r>
              <a:rPr lang="ja-JP" sz="800" b="0" i="0" u="none" strike="noStrike" cap="none" dirty="0">
                <a:solidFill>
                  <a:srgbClr val="3F3F3F"/>
                </a:solidFill>
                <a:latin typeface="メイリオ" panose="020B0604030504040204" pitchFamily="50" charset="-128"/>
                <a:ea typeface="メイリオ" panose="020B0604030504040204" pitchFamily="50" charset="-128"/>
                <a:sym typeface="Arial"/>
              </a:rPr>
              <a:t>時点の</a:t>
            </a:r>
            <a:r>
              <a:rPr lang="ja-JP" altLang="en-US" sz="800" dirty="0">
                <a:solidFill>
                  <a:srgbClr val="3F3F3F"/>
                </a:solidFill>
                <a:latin typeface="メイリオ" panose="020B0604030504040204" pitchFamily="50" charset="-128"/>
                <a:ea typeface="メイリオ" panose="020B0604030504040204" pitchFamily="50" charset="-128"/>
              </a:rPr>
              <a:t>賛同数</a:t>
            </a:r>
            <a:r>
              <a:rPr lang="ja-JP" sz="800" b="0" i="0" u="none" strike="noStrike" cap="none" dirty="0">
                <a:solidFill>
                  <a:srgbClr val="3F3F3F"/>
                </a:solidFill>
                <a:latin typeface="メイリオ" panose="020B0604030504040204" pitchFamily="50" charset="-128"/>
                <a:ea typeface="メイリオ" panose="020B0604030504040204" pitchFamily="50" charset="-128"/>
                <a:sym typeface="Arial"/>
              </a:rPr>
              <a:t>です。</a:t>
            </a:r>
            <a:endParaRPr sz="800" b="0" i="0" u="none" strike="noStrike" cap="none" dirty="0">
              <a:solidFill>
                <a:srgbClr val="3F3F3F"/>
              </a:solidFill>
              <a:latin typeface="メイリオ" panose="020B0604030504040204" pitchFamily="50" charset="-128"/>
              <a:ea typeface="メイリオ" panose="020B0604030504040204" pitchFamily="50" charset="-128"/>
              <a:sym typeface="Arial"/>
            </a:endParaRPr>
          </a:p>
          <a:p>
            <a:pPr marL="0" marR="0" lvl="0" indent="0" algn="r" rtl="0">
              <a:lnSpc>
                <a:spcPct val="100000"/>
              </a:lnSpc>
              <a:spcBef>
                <a:spcPts val="0"/>
              </a:spcBef>
              <a:spcAft>
                <a:spcPts val="0"/>
              </a:spcAft>
              <a:buClr>
                <a:srgbClr val="7F7F7F"/>
              </a:buClr>
              <a:buSzPts val="800"/>
              <a:buFont typeface="Meiryo"/>
              <a:buNone/>
            </a:pPr>
            <a:endParaRPr sz="800" b="0" i="0" u="none" strike="noStrike" cap="none" dirty="0">
              <a:solidFill>
                <a:srgbClr val="3F3F3F"/>
              </a:solidFill>
              <a:latin typeface="メイリオ" panose="020B0604030504040204" pitchFamily="50" charset="-128"/>
              <a:ea typeface="メイリオ" panose="020B0604030504040204" pitchFamily="50" charset="-128"/>
              <a:sym typeface="Arial"/>
            </a:endParaRPr>
          </a:p>
        </p:txBody>
      </p:sp>
      <p:cxnSp>
        <p:nvCxnSpPr>
          <p:cNvPr id="385" name="Google Shape;385;p46"/>
          <p:cNvCxnSpPr/>
          <p:nvPr/>
        </p:nvCxnSpPr>
        <p:spPr>
          <a:xfrm rot="10800000">
            <a:off x="688460" y="4083998"/>
            <a:ext cx="117695" cy="145935"/>
          </a:xfrm>
          <a:prstGeom prst="straightConnector1">
            <a:avLst/>
          </a:prstGeom>
          <a:noFill/>
          <a:ln w="9525" cap="flat" cmpd="sng">
            <a:solidFill>
              <a:schemeClr val="dk1"/>
            </a:solidFill>
            <a:prstDash val="solid"/>
            <a:miter lim="800000"/>
            <a:headEnd type="none" w="sm" len="sm"/>
            <a:tailEnd type="none" w="sm" len="sm"/>
          </a:ln>
        </p:spPr>
      </p:cxnSp>
      <p:cxnSp>
        <p:nvCxnSpPr>
          <p:cNvPr id="386" name="Google Shape;386;p46"/>
          <p:cNvCxnSpPr>
            <a:endCxn id="379" idx="3"/>
          </p:cNvCxnSpPr>
          <p:nvPr/>
        </p:nvCxnSpPr>
        <p:spPr>
          <a:xfrm rot="10800000" flipH="1">
            <a:off x="2616916" y="4078717"/>
            <a:ext cx="125400" cy="164100"/>
          </a:xfrm>
          <a:prstGeom prst="straightConnector1">
            <a:avLst/>
          </a:prstGeom>
          <a:noFill/>
          <a:ln w="9525" cap="flat" cmpd="sng">
            <a:solidFill>
              <a:schemeClr val="dk1"/>
            </a:solidFill>
            <a:prstDash val="solid"/>
            <a:miter lim="800000"/>
            <a:headEnd type="none" w="sm" len="sm"/>
            <a:tailEnd type="none" w="sm" len="sm"/>
          </a:ln>
        </p:spPr>
      </p:cxnSp>
      <p:cxnSp>
        <p:nvCxnSpPr>
          <p:cNvPr id="387" name="Google Shape;387;p46"/>
          <p:cNvCxnSpPr/>
          <p:nvPr/>
        </p:nvCxnSpPr>
        <p:spPr>
          <a:xfrm rot="10800000">
            <a:off x="3515956" y="4066437"/>
            <a:ext cx="117695" cy="145935"/>
          </a:xfrm>
          <a:prstGeom prst="straightConnector1">
            <a:avLst/>
          </a:prstGeom>
          <a:noFill/>
          <a:ln w="9525" cap="flat" cmpd="sng">
            <a:solidFill>
              <a:schemeClr val="dk1"/>
            </a:solidFill>
            <a:prstDash val="solid"/>
            <a:miter lim="800000"/>
            <a:headEnd type="none" w="sm" len="sm"/>
            <a:tailEnd type="none" w="sm" len="sm"/>
          </a:ln>
        </p:spPr>
      </p:cxnSp>
      <p:cxnSp>
        <p:nvCxnSpPr>
          <p:cNvPr id="388" name="Google Shape;388;p46"/>
          <p:cNvCxnSpPr/>
          <p:nvPr/>
        </p:nvCxnSpPr>
        <p:spPr>
          <a:xfrm rot="10800000" flipH="1">
            <a:off x="5718113" y="4036567"/>
            <a:ext cx="125468" cy="164042"/>
          </a:xfrm>
          <a:prstGeom prst="straightConnector1">
            <a:avLst/>
          </a:prstGeom>
          <a:noFill/>
          <a:ln w="9525" cap="flat" cmpd="sng">
            <a:solidFill>
              <a:schemeClr val="dk1"/>
            </a:solidFill>
            <a:prstDash val="solid"/>
            <a:miter lim="800000"/>
            <a:headEnd type="none" w="sm" len="sm"/>
            <a:tailEnd type="none" w="sm" len="sm"/>
          </a:ln>
        </p:spPr>
      </p:cxnSp>
      <p:pic>
        <p:nvPicPr>
          <p:cNvPr id="390" name="Google Shape;390;p46"/>
          <p:cNvPicPr preferRelativeResize="0"/>
          <p:nvPr/>
        </p:nvPicPr>
        <p:blipFill rotWithShape="1">
          <a:blip r:embed="rId7" cstate="hqprint">
            <a:alphaModFix/>
            <a:extLst>
              <a:ext uri="{28A0092B-C50C-407E-A947-70E740481C1C}">
                <a14:useLocalDpi xmlns:a14="http://schemas.microsoft.com/office/drawing/2010/main"/>
              </a:ext>
            </a:extLst>
          </a:blip>
          <a:srcRect/>
          <a:stretch/>
        </p:blipFill>
        <p:spPr>
          <a:xfrm>
            <a:off x="296782" y="5626651"/>
            <a:ext cx="2725223" cy="275666"/>
          </a:xfrm>
          <a:prstGeom prst="rect">
            <a:avLst/>
          </a:prstGeom>
          <a:noFill/>
          <a:ln>
            <a:noFill/>
          </a:ln>
        </p:spPr>
      </p:pic>
      <p:pic>
        <p:nvPicPr>
          <p:cNvPr id="391" name="Google Shape;391;p46"/>
          <p:cNvPicPr preferRelativeResize="0"/>
          <p:nvPr/>
        </p:nvPicPr>
        <p:blipFill rotWithShape="1">
          <a:blip r:embed="rId8" cstate="hqprint">
            <a:alphaModFix/>
            <a:extLst>
              <a:ext uri="{28A0092B-C50C-407E-A947-70E740481C1C}">
                <a14:useLocalDpi xmlns:a14="http://schemas.microsoft.com/office/drawing/2010/main"/>
              </a:ext>
            </a:extLst>
          </a:blip>
          <a:srcRect/>
          <a:stretch/>
        </p:blipFill>
        <p:spPr>
          <a:xfrm>
            <a:off x="289697" y="5839322"/>
            <a:ext cx="2725223" cy="331354"/>
          </a:xfrm>
          <a:prstGeom prst="rect">
            <a:avLst/>
          </a:prstGeom>
          <a:noFill/>
          <a:ln>
            <a:noFill/>
          </a:ln>
        </p:spPr>
      </p:pic>
      <p:pic>
        <p:nvPicPr>
          <p:cNvPr id="4" name="図 3">
            <a:extLst>
              <a:ext uri="{FF2B5EF4-FFF2-40B4-BE49-F238E27FC236}">
                <a16:creationId xmlns:a16="http://schemas.microsoft.com/office/drawing/2014/main" id="{13192366-A0DA-FB45-B07B-A856626AEE79}"/>
              </a:ext>
            </a:extLst>
          </p:cNvPr>
          <p:cNvPicPr>
            <a:picLocks noChangeAspect="1"/>
          </p:cNvPicPr>
          <p:nvPr/>
        </p:nvPicPr>
        <p:blipFill>
          <a:blip r:embed="rId9" cstate="hqprint">
            <a:extLst>
              <a:ext uri="{28A0092B-C50C-407E-A947-70E740481C1C}">
                <a14:useLocalDpi xmlns:a14="http://schemas.microsoft.com/office/drawing/2010/main"/>
              </a:ext>
            </a:extLst>
          </a:blip>
          <a:stretch>
            <a:fillRect/>
          </a:stretch>
        </p:blipFill>
        <p:spPr>
          <a:xfrm>
            <a:off x="363478" y="6127978"/>
            <a:ext cx="507504" cy="252093"/>
          </a:xfrm>
          <a:prstGeom prst="rect">
            <a:avLst/>
          </a:prstGeom>
        </p:spPr>
      </p:pic>
      <p:pic>
        <p:nvPicPr>
          <p:cNvPr id="5" name="図 4">
            <a:extLst>
              <a:ext uri="{FF2B5EF4-FFF2-40B4-BE49-F238E27FC236}">
                <a16:creationId xmlns:a16="http://schemas.microsoft.com/office/drawing/2014/main" id="{24711301-F39C-844D-B9A9-3A3E291C3FFA}"/>
              </a:ext>
            </a:extLst>
          </p:cNvPr>
          <p:cNvPicPr>
            <a:picLocks noChangeAspect="1"/>
          </p:cNvPicPr>
          <p:nvPr/>
        </p:nvPicPr>
        <p:blipFill>
          <a:blip r:embed="rId10" cstate="hqprint">
            <a:extLst>
              <a:ext uri="{28A0092B-C50C-407E-A947-70E740481C1C}">
                <a14:useLocalDpi xmlns:a14="http://schemas.microsoft.com/office/drawing/2010/main"/>
              </a:ext>
            </a:extLst>
          </a:blip>
          <a:stretch>
            <a:fillRect/>
          </a:stretch>
        </p:blipFill>
        <p:spPr>
          <a:xfrm>
            <a:off x="1052787" y="6120391"/>
            <a:ext cx="507503" cy="252093"/>
          </a:xfrm>
          <a:prstGeom prst="rect">
            <a:avLst/>
          </a:prstGeom>
        </p:spPr>
      </p:pic>
      <p:pic>
        <p:nvPicPr>
          <p:cNvPr id="35" name="図 34">
            <a:extLst>
              <a:ext uri="{FF2B5EF4-FFF2-40B4-BE49-F238E27FC236}">
                <a16:creationId xmlns:a16="http://schemas.microsoft.com/office/drawing/2014/main" id="{60ACF3F0-896F-4616-B469-2806A0215CB0}"/>
              </a:ext>
            </a:extLst>
          </p:cNvPr>
          <p:cNvPicPr>
            <a:picLocks noChangeAspect="1"/>
          </p:cNvPicPr>
          <p:nvPr/>
        </p:nvPicPr>
        <p:blipFill rotWithShape="1">
          <a:blip r:embed="rId11" cstate="hqprint">
            <a:extLst>
              <a:ext uri="{28A0092B-C50C-407E-A947-70E740481C1C}">
                <a14:useLocalDpi xmlns:a14="http://schemas.microsoft.com/office/drawing/2010/main"/>
              </a:ext>
            </a:extLst>
          </a:blip>
          <a:srcRect/>
          <a:stretch/>
        </p:blipFill>
        <p:spPr>
          <a:xfrm>
            <a:off x="289697" y="4286182"/>
            <a:ext cx="2853691" cy="1153807"/>
          </a:xfrm>
          <a:prstGeom prst="rect">
            <a:avLst/>
          </a:prstGeom>
        </p:spPr>
      </p:pic>
      <p:pic>
        <p:nvPicPr>
          <p:cNvPr id="6" name="図 5">
            <a:extLst>
              <a:ext uri="{FF2B5EF4-FFF2-40B4-BE49-F238E27FC236}">
                <a16:creationId xmlns:a16="http://schemas.microsoft.com/office/drawing/2014/main" id="{E5C08C40-F890-1EF9-65B0-FBBE75185088}"/>
              </a:ext>
            </a:extLst>
          </p:cNvPr>
          <p:cNvPicPr>
            <a:picLocks noChangeAspect="1"/>
          </p:cNvPicPr>
          <p:nvPr/>
        </p:nvPicPr>
        <p:blipFill>
          <a:blip r:embed="rId12" cstate="hqprint">
            <a:extLst>
              <a:ext uri="{28A0092B-C50C-407E-A947-70E740481C1C}">
                <a14:useLocalDpi xmlns:a14="http://schemas.microsoft.com/office/drawing/2010/main"/>
              </a:ext>
            </a:extLst>
          </a:blip>
          <a:stretch>
            <a:fillRect/>
          </a:stretch>
        </p:blipFill>
        <p:spPr>
          <a:xfrm>
            <a:off x="374624" y="5327034"/>
            <a:ext cx="559807" cy="278074"/>
          </a:xfrm>
          <a:prstGeom prst="rect">
            <a:avLst/>
          </a:prstGeom>
        </p:spPr>
      </p:pic>
      <p:pic>
        <p:nvPicPr>
          <p:cNvPr id="12" name="図 11" descr="カレンダー&#10;&#10;自動的に生成された説明">
            <a:extLst>
              <a:ext uri="{FF2B5EF4-FFF2-40B4-BE49-F238E27FC236}">
                <a16:creationId xmlns:a16="http://schemas.microsoft.com/office/drawing/2014/main" id="{AF1D5805-4202-F4B3-7C9A-DBC9ADD47C6E}"/>
              </a:ext>
            </a:extLst>
          </p:cNvPr>
          <p:cNvPicPr>
            <a:picLocks noChangeAspect="1"/>
          </p:cNvPicPr>
          <p:nvPr/>
        </p:nvPicPr>
        <p:blipFill>
          <a:blip r:embed="rId13" cstate="hqprint">
            <a:extLst>
              <a:ext uri="{28A0092B-C50C-407E-A947-70E740481C1C}">
                <a14:useLocalDpi xmlns:a14="http://schemas.microsoft.com/office/drawing/2010/main"/>
              </a:ext>
            </a:extLst>
          </a:blip>
          <a:stretch>
            <a:fillRect/>
          </a:stretch>
        </p:blipFill>
        <p:spPr>
          <a:xfrm>
            <a:off x="3313718" y="4369204"/>
            <a:ext cx="2808279" cy="1871838"/>
          </a:xfrm>
          <a:prstGeom prst="rect">
            <a:avLst/>
          </a:prstGeom>
        </p:spPr>
      </p:pic>
      <p:sp>
        <p:nvSpPr>
          <p:cNvPr id="43" name="Google Shape;384;p46">
            <a:extLst>
              <a:ext uri="{FF2B5EF4-FFF2-40B4-BE49-F238E27FC236}">
                <a16:creationId xmlns:a16="http://schemas.microsoft.com/office/drawing/2014/main" id="{371ACC47-5081-51BE-C1F1-4E78C8E0F2AC}"/>
              </a:ext>
            </a:extLst>
          </p:cNvPr>
          <p:cNvSpPr txBox="1"/>
          <p:nvPr/>
        </p:nvSpPr>
        <p:spPr>
          <a:xfrm>
            <a:off x="3633651" y="6293359"/>
            <a:ext cx="2690405" cy="46162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ja-JP" altLang="en-US" sz="800" b="0" i="0" u="none" strike="noStrike" cap="none" dirty="0">
                <a:solidFill>
                  <a:srgbClr val="3F3F3F"/>
                </a:solidFill>
                <a:latin typeface="メイリオ" panose="020B0604030504040204" pitchFamily="50" charset="-128"/>
                <a:ea typeface="メイリオ" panose="020B0604030504040204" pitchFamily="50" charset="-128"/>
                <a:sym typeface="Arial"/>
              </a:rPr>
              <a:t>撮影：藤田二朗</a:t>
            </a:r>
            <a:r>
              <a:rPr lang="en-US" altLang="ja-JP" sz="800" b="0" i="0" u="none" strike="noStrike" cap="none" dirty="0">
                <a:solidFill>
                  <a:srgbClr val="3F3F3F"/>
                </a:solidFill>
                <a:latin typeface="メイリオ" panose="020B0604030504040204" pitchFamily="50" charset="-128"/>
                <a:ea typeface="メイリオ" panose="020B0604030504040204" pitchFamily="50" charset="-128"/>
                <a:sym typeface="Arial"/>
              </a:rPr>
              <a:t>(photopicnic)</a:t>
            </a:r>
          </a:p>
          <a:p>
            <a:pPr marL="0" marR="0" lvl="0" indent="0" algn="r" rtl="0">
              <a:lnSpc>
                <a:spcPct val="100000"/>
              </a:lnSpc>
              <a:spcBef>
                <a:spcPts val="0"/>
              </a:spcBef>
              <a:spcAft>
                <a:spcPts val="0"/>
              </a:spcAft>
              <a:buNone/>
            </a:pPr>
            <a:r>
              <a:rPr lang="ja-JP" sz="800" b="0" i="0" u="none" strike="noStrike" cap="none" dirty="0">
                <a:solidFill>
                  <a:srgbClr val="3F3F3F"/>
                </a:solidFill>
                <a:latin typeface="メイリオ" panose="020B0604030504040204" pitchFamily="50" charset="-128"/>
                <a:ea typeface="メイリオ" panose="020B0604030504040204" pitchFamily="50" charset="-128"/>
                <a:sym typeface="Arial"/>
              </a:rPr>
              <a:t>※202</a:t>
            </a:r>
            <a:r>
              <a:rPr lang="en-US" altLang="ja-JP" sz="800" dirty="0">
                <a:solidFill>
                  <a:srgbClr val="3F3F3F"/>
                </a:solidFill>
                <a:latin typeface="メイリオ" panose="020B0604030504040204" pitchFamily="50" charset="-128"/>
                <a:ea typeface="メイリオ" panose="020B0604030504040204" pitchFamily="50" charset="-128"/>
              </a:rPr>
              <a:t>2</a:t>
            </a:r>
            <a:r>
              <a:rPr lang="ja-JP" sz="800" b="0" i="0" u="none" strike="noStrike" cap="none" dirty="0">
                <a:solidFill>
                  <a:srgbClr val="3F3F3F"/>
                </a:solidFill>
                <a:latin typeface="メイリオ" panose="020B0604030504040204" pitchFamily="50" charset="-128"/>
                <a:ea typeface="メイリオ" panose="020B0604030504040204" pitchFamily="50" charset="-128"/>
                <a:sym typeface="Arial"/>
              </a:rPr>
              <a:t>年</a:t>
            </a:r>
            <a:r>
              <a:rPr lang="en-US" altLang="ja-JP" sz="800" b="0" i="0" u="none" strike="noStrike" cap="none" dirty="0">
                <a:solidFill>
                  <a:srgbClr val="3F3F3F"/>
                </a:solidFill>
                <a:latin typeface="メイリオ" panose="020B0604030504040204" pitchFamily="50" charset="-128"/>
                <a:ea typeface="メイリオ" panose="020B0604030504040204" pitchFamily="50" charset="-128"/>
                <a:sym typeface="Arial"/>
              </a:rPr>
              <a:t>4</a:t>
            </a:r>
            <a:r>
              <a:rPr lang="ja-JP" altLang="en-US" sz="800" b="0" i="0" u="none" strike="noStrike" cap="none" dirty="0">
                <a:solidFill>
                  <a:srgbClr val="3F3F3F"/>
                </a:solidFill>
                <a:latin typeface="メイリオ" panose="020B0604030504040204" pitchFamily="50" charset="-128"/>
                <a:ea typeface="メイリオ" panose="020B0604030504040204" pitchFamily="50" charset="-128"/>
                <a:sym typeface="Arial"/>
              </a:rPr>
              <a:t>月まで京都「烏丸御池駅」にて掲示</a:t>
            </a:r>
            <a:r>
              <a:rPr lang="ja-JP" sz="800" b="0" i="0" u="none" strike="noStrike" cap="none" dirty="0">
                <a:solidFill>
                  <a:srgbClr val="3F3F3F"/>
                </a:solidFill>
                <a:latin typeface="メイリオ" panose="020B0604030504040204" pitchFamily="50" charset="-128"/>
                <a:ea typeface="メイリオ" panose="020B0604030504040204" pitchFamily="50" charset="-128"/>
                <a:sym typeface="Arial"/>
              </a:rPr>
              <a:t>。</a:t>
            </a:r>
            <a:endParaRPr sz="800" b="0" i="0" u="none" strike="noStrike" cap="none" dirty="0">
              <a:solidFill>
                <a:srgbClr val="3F3F3F"/>
              </a:solidFill>
              <a:latin typeface="メイリオ" panose="020B0604030504040204" pitchFamily="50" charset="-128"/>
              <a:ea typeface="メイリオ" panose="020B0604030504040204" pitchFamily="50" charset="-128"/>
              <a:sym typeface="Arial"/>
            </a:endParaRPr>
          </a:p>
          <a:p>
            <a:pPr marL="0" marR="0" lvl="0" indent="0" algn="r" rtl="0">
              <a:lnSpc>
                <a:spcPct val="100000"/>
              </a:lnSpc>
              <a:spcBef>
                <a:spcPts val="0"/>
              </a:spcBef>
              <a:spcAft>
                <a:spcPts val="0"/>
              </a:spcAft>
              <a:buClr>
                <a:srgbClr val="7F7F7F"/>
              </a:buClr>
              <a:buSzPts val="800"/>
              <a:buFont typeface="Meiryo"/>
              <a:buNone/>
            </a:pPr>
            <a:endParaRPr sz="800" b="0" i="0" u="none" strike="noStrike" cap="none" dirty="0">
              <a:solidFill>
                <a:srgbClr val="3F3F3F"/>
              </a:solidFill>
              <a:latin typeface="メイリオ" panose="020B0604030504040204" pitchFamily="50" charset="-128"/>
              <a:ea typeface="メイリオ" panose="020B0604030504040204" pitchFamily="50" charset="-128"/>
              <a:sym typeface="Arial"/>
            </a:endParaRPr>
          </a:p>
        </p:txBody>
      </p:sp>
      <p:pic>
        <p:nvPicPr>
          <p:cNvPr id="9" name="図 8" descr="アイコン&#10;&#10;中程度の精度で自動的に生成された説明">
            <a:extLst>
              <a:ext uri="{FF2B5EF4-FFF2-40B4-BE49-F238E27FC236}">
                <a16:creationId xmlns:a16="http://schemas.microsoft.com/office/drawing/2014/main" id="{80B9F96C-9689-B884-2810-D922ED250A43}"/>
              </a:ext>
            </a:extLst>
          </p:cNvPr>
          <p:cNvPicPr>
            <a:picLocks noChangeAspect="1"/>
          </p:cNvPicPr>
          <p:nvPr/>
        </p:nvPicPr>
        <p:blipFill>
          <a:blip r:embed="rId14" cstate="hqprint">
            <a:extLst>
              <a:ext uri="{28A0092B-C50C-407E-A947-70E740481C1C}">
                <a14:useLocalDpi xmlns:a14="http://schemas.microsoft.com/office/drawing/2010/main"/>
              </a:ext>
            </a:extLst>
          </a:blip>
          <a:stretch>
            <a:fillRect/>
          </a:stretch>
        </p:blipFill>
        <p:spPr>
          <a:xfrm>
            <a:off x="1027574" y="5347065"/>
            <a:ext cx="571500" cy="285751"/>
          </a:xfrm>
          <a:prstGeom prst="rect">
            <a:avLst/>
          </a:prstGeom>
        </p:spPr>
      </p:pic>
      <p:pic>
        <p:nvPicPr>
          <p:cNvPr id="3" name="図 2">
            <a:extLst>
              <a:ext uri="{FF2B5EF4-FFF2-40B4-BE49-F238E27FC236}">
                <a16:creationId xmlns:a16="http://schemas.microsoft.com/office/drawing/2014/main" id="{3C1F5B1E-5C55-6055-2F18-1A301BBACD4D}"/>
              </a:ext>
            </a:extLst>
          </p:cNvPr>
          <p:cNvPicPr>
            <a:picLocks noChangeAspect="1"/>
          </p:cNvPicPr>
          <p:nvPr/>
        </p:nvPicPr>
        <p:blipFill>
          <a:blip r:embed="rId15"/>
          <a:stretch>
            <a:fillRect/>
          </a:stretch>
        </p:blipFill>
        <p:spPr>
          <a:xfrm>
            <a:off x="2380914" y="6137541"/>
            <a:ext cx="554959" cy="275666"/>
          </a:xfrm>
          <a:prstGeom prst="rect">
            <a:avLst/>
          </a:prstGeom>
        </p:spPr>
      </p:pic>
      <p:pic>
        <p:nvPicPr>
          <p:cNvPr id="11" name="図 10" descr="テキスト&#10;&#10;AI 生成コンテンツは誤りを含む可能性があります。">
            <a:extLst>
              <a:ext uri="{FF2B5EF4-FFF2-40B4-BE49-F238E27FC236}">
                <a16:creationId xmlns:a16="http://schemas.microsoft.com/office/drawing/2014/main" id="{0E45B452-1BA6-8BD1-203D-63D6FEA711ED}"/>
              </a:ext>
            </a:extLst>
          </p:cNvPr>
          <p:cNvPicPr>
            <a:picLocks noChangeAspect="1"/>
          </p:cNvPicPr>
          <p:nvPr/>
        </p:nvPicPr>
        <p:blipFill>
          <a:blip r:embed="rId16"/>
          <a:stretch>
            <a:fillRect/>
          </a:stretch>
        </p:blipFill>
        <p:spPr>
          <a:xfrm>
            <a:off x="6485607" y="4259285"/>
            <a:ext cx="2125609" cy="2164057"/>
          </a:xfrm>
          <a:prstGeom prst="rect">
            <a:avLst/>
          </a:prstGeom>
        </p:spPr>
      </p:pic>
      <p:pic>
        <p:nvPicPr>
          <p:cNvPr id="1026" name="Picture 2" descr="筑後市">
            <a:extLst>
              <a:ext uri="{FF2B5EF4-FFF2-40B4-BE49-F238E27FC236}">
                <a16:creationId xmlns:a16="http://schemas.microsoft.com/office/drawing/2014/main" id="{2E23B1AD-7928-C9EF-238A-3D53AFC76DD0}"/>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722641" y="6130094"/>
            <a:ext cx="520412" cy="26020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京都府子育て環境日本一推進会議">
            <a:extLst>
              <a:ext uri="{FF2B5EF4-FFF2-40B4-BE49-F238E27FC236}">
                <a16:creationId xmlns:a16="http://schemas.microsoft.com/office/drawing/2014/main" id="{02042C57-AFC6-7889-2809-1E8E096377D8}"/>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811059" y="5378432"/>
            <a:ext cx="431994" cy="21599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27"/>
        <p:cNvGrpSpPr/>
        <p:nvPr/>
      </p:nvGrpSpPr>
      <p:grpSpPr>
        <a:xfrm>
          <a:off x="0" y="0"/>
          <a:ext cx="0" cy="0"/>
          <a:chOff x="0" y="0"/>
          <a:chExt cx="0" cy="0"/>
        </a:xfrm>
      </p:grpSpPr>
      <p:sp>
        <p:nvSpPr>
          <p:cNvPr id="429" name="Google Shape;429;p14"/>
          <p:cNvSpPr/>
          <p:nvPr/>
        </p:nvSpPr>
        <p:spPr>
          <a:xfrm>
            <a:off x="0" y="2776538"/>
            <a:ext cx="9144000" cy="914400"/>
          </a:xfrm>
          <a:prstGeom prst="rect">
            <a:avLst/>
          </a:prstGeom>
          <a:solidFill>
            <a:srgbClr val="F89D9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Yu Gothic" panose="020B0400000000000000" pitchFamily="34" charset="-128"/>
              <a:ea typeface="Yu Gothic" panose="020B0400000000000000" pitchFamily="34" charset="-128"/>
              <a:cs typeface="Meiryo"/>
              <a:sym typeface="Meiryo"/>
            </a:endParaRPr>
          </a:p>
        </p:txBody>
      </p:sp>
      <p:sp>
        <p:nvSpPr>
          <p:cNvPr id="430" name="Google Shape;430;p14"/>
          <p:cNvSpPr txBox="1"/>
          <p:nvPr/>
        </p:nvSpPr>
        <p:spPr>
          <a:xfrm>
            <a:off x="2072183" y="3084513"/>
            <a:ext cx="4953600"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ja-JP" altLang="en-US" sz="2400" b="1" dirty="0">
                <a:solidFill>
                  <a:schemeClr val="lt1"/>
                </a:solidFill>
                <a:latin typeface="メイリオ" panose="020B0604030504040204" pitchFamily="50" charset="-128"/>
                <a:ea typeface="メイリオ" panose="020B0604030504040204" pitchFamily="50" charset="-128"/>
              </a:rPr>
              <a:t>広告</a:t>
            </a:r>
            <a:r>
              <a:rPr lang="ja-JP" sz="2400" b="1" i="0" u="none" strike="noStrike" cap="none" dirty="0">
                <a:solidFill>
                  <a:schemeClr val="lt1"/>
                </a:solidFill>
                <a:latin typeface="メイリオ" panose="020B0604030504040204" pitchFamily="50" charset="-128"/>
                <a:ea typeface="メイリオ" panose="020B0604030504040204" pitchFamily="50" charset="-128"/>
                <a:sym typeface="Arial"/>
              </a:rPr>
              <a:t>商品のご案内</a:t>
            </a:r>
            <a:endParaRPr sz="2000" b="1" i="0" u="none" strike="noStrike" cap="none" dirty="0">
              <a:solidFill>
                <a:srgbClr val="000000"/>
              </a:solidFill>
              <a:latin typeface="メイリオ" panose="020B0604030504040204" pitchFamily="50" charset="-128"/>
              <a:ea typeface="メイリオ" panose="020B0604030504040204" pitchFamily="50" charset="-128"/>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62">
          <a:extLst>
            <a:ext uri="{FF2B5EF4-FFF2-40B4-BE49-F238E27FC236}">
              <a16:creationId xmlns:a16="http://schemas.microsoft.com/office/drawing/2014/main" id="{67628866-462F-8FA5-02C9-665ECF0BBA41}"/>
            </a:ext>
          </a:extLst>
        </p:cNvPr>
        <p:cNvGrpSpPr/>
        <p:nvPr/>
      </p:nvGrpSpPr>
      <p:grpSpPr>
        <a:xfrm>
          <a:off x="0" y="0"/>
          <a:ext cx="0" cy="0"/>
          <a:chOff x="0" y="0"/>
          <a:chExt cx="0" cy="0"/>
        </a:xfrm>
      </p:grpSpPr>
      <p:sp>
        <p:nvSpPr>
          <p:cNvPr id="464" name="Google Shape;464;p17">
            <a:extLst>
              <a:ext uri="{FF2B5EF4-FFF2-40B4-BE49-F238E27FC236}">
                <a16:creationId xmlns:a16="http://schemas.microsoft.com/office/drawing/2014/main" id="{340D8266-734C-2FAD-8C9A-F278CE423B19}"/>
              </a:ext>
            </a:extLst>
          </p:cNvPr>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altLang="en-US" sz="1500" b="1" i="0" u="none" strike="noStrike" cap="none" dirty="0">
                <a:solidFill>
                  <a:schemeClr val="tx1">
                    <a:lumMod val="75000"/>
                    <a:lumOff val="25000"/>
                  </a:schemeClr>
                </a:solidFill>
                <a:latin typeface="メイリオ" panose="020B0604030504040204" pitchFamily="50" charset="-128"/>
                <a:ea typeface="メイリオ" panose="020B0604030504040204" pitchFamily="50" charset="-128"/>
                <a:sym typeface="Arial"/>
              </a:rPr>
              <a:t>フォーマット記事広告</a:t>
            </a:r>
            <a:endParaRPr sz="1500" b="1" i="0" u="none" strike="noStrike" cap="none" dirty="0">
              <a:solidFill>
                <a:schemeClr val="tx1">
                  <a:lumMod val="75000"/>
                  <a:lumOff val="25000"/>
                </a:schemeClr>
              </a:solidFill>
              <a:latin typeface="メイリオ" panose="020B0604030504040204" pitchFamily="50" charset="-128"/>
              <a:ea typeface="メイリオ" panose="020B0604030504040204" pitchFamily="50" charset="-128"/>
              <a:sym typeface="Arial"/>
            </a:endParaRPr>
          </a:p>
        </p:txBody>
      </p:sp>
      <p:cxnSp>
        <p:nvCxnSpPr>
          <p:cNvPr id="465" name="Google Shape;465;p17">
            <a:extLst>
              <a:ext uri="{FF2B5EF4-FFF2-40B4-BE49-F238E27FC236}">
                <a16:creationId xmlns:a16="http://schemas.microsoft.com/office/drawing/2014/main" id="{5C4C84B2-FC22-D880-A411-C5D784BE5538}"/>
              </a:ext>
            </a:extLst>
          </p:cNvPr>
          <p:cNvCxnSpPr>
            <a:cxnSpLocks/>
          </p:cNvCxnSpPr>
          <p:nvPr/>
        </p:nvCxnSpPr>
        <p:spPr>
          <a:xfrm>
            <a:off x="2409568" y="434660"/>
            <a:ext cx="6375656" cy="0"/>
          </a:xfrm>
          <a:prstGeom prst="straightConnector1">
            <a:avLst/>
          </a:prstGeom>
          <a:noFill/>
          <a:ln w="9525" cap="rnd" cmpd="sng">
            <a:solidFill>
              <a:srgbClr val="CCCCCC"/>
            </a:solidFill>
            <a:prstDash val="solid"/>
            <a:miter lim="800000"/>
            <a:headEnd type="none" w="sm" len="sm"/>
            <a:tailEnd type="none" w="sm" len="sm"/>
          </a:ln>
        </p:spPr>
      </p:cxnSp>
      <p:sp>
        <p:nvSpPr>
          <p:cNvPr id="466" name="Google Shape;466;p17">
            <a:extLst>
              <a:ext uri="{FF2B5EF4-FFF2-40B4-BE49-F238E27FC236}">
                <a16:creationId xmlns:a16="http://schemas.microsoft.com/office/drawing/2014/main" id="{B094F7F7-D661-42BD-0352-F79DD2801779}"/>
              </a:ext>
            </a:extLst>
          </p:cNvPr>
          <p:cNvSpPr/>
          <p:nvPr/>
        </p:nvSpPr>
        <p:spPr>
          <a:xfrm rot="-5400000">
            <a:off x="1973001" y="2978814"/>
            <a:ext cx="633659" cy="429715"/>
          </a:xfrm>
          <a:prstGeom prst="downArrow">
            <a:avLst>
              <a:gd name="adj1" fmla="val 50000"/>
              <a:gd name="adj2" fmla="val 48153"/>
            </a:avLst>
          </a:prstGeom>
          <a:solidFill>
            <a:srgbClr val="FAB8A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dirty="0">
              <a:solidFill>
                <a:srgbClr val="000000"/>
              </a:solidFill>
              <a:latin typeface="メイリオ" panose="020B0604030504040204" pitchFamily="50" charset="-128"/>
              <a:ea typeface="メイリオ" panose="020B0604030504040204" pitchFamily="50" charset="-128"/>
              <a:cs typeface="Meiryo"/>
              <a:sym typeface="Meiryo"/>
            </a:endParaRPr>
          </a:p>
        </p:txBody>
      </p:sp>
      <p:pic>
        <p:nvPicPr>
          <p:cNvPr id="467" name="Google Shape;467;p17">
            <a:extLst>
              <a:ext uri="{FF2B5EF4-FFF2-40B4-BE49-F238E27FC236}">
                <a16:creationId xmlns:a16="http://schemas.microsoft.com/office/drawing/2014/main" id="{A8A9A2DE-9874-86B4-ED9E-16583CB667C5}"/>
              </a:ext>
            </a:extLst>
          </p:cNvPr>
          <p:cNvPicPr preferRelativeResize="0"/>
          <p:nvPr/>
        </p:nvPicPr>
        <p:blipFill rotWithShape="1">
          <a:blip r:embed="rId3">
            <a:alphaModFix/>
          </a:blip>
          <a:srcRect/>
          <a:stretch/>
        </p:blipFill>
        <p:spPr>
          <a:xfrm rot="10800000">
            <a:off x="548808" y="1696359"/>
            <a:ext cx="1436456" cy="2773840"/>
          </a:xfrm>
          <a:prstGeom prst="rect">
            <a:avLst/>
          </a:prstGeom>
          <a:noFill/>
          <a:ln>
            <a:noFill/>
          </a:ln>
          <a:effectLst>
            <a:outerShdw blurRad="50800" dist="38100" dir="2700000" algn="tl" rotWithShape="0">
              <a:prstClr val="black">
                <a:alpha val="40000"/>
              </a:prstClr>
            </a:outerShdw>
          </a:effectLst>
        </p:spPr>
      </p:pic>
      <p:sp>
        <p:nvSpPr>
          <p:cNvPr id="468" name="Google Shape;468;p17">
            <a:extLst>
              <a:ext uri="{FF2B5EF4-FFF2-40B4-BE49-F238E27FC236}">
                <a16:creationId xmlns:a16="http://schemas.microsoft.com/office/drawing/2014/main" id="{11F3D313-EBE6-99A9-867D-309B21F86BD3}"/>
              </a:ext>
            </a:extLst>
          </p:cNvPr>
          <p:cNvSpPr/>
          <p:nvPr/>
        </p:nvSpPr>
        <p:spPr>
          <a:xfrm>
            <a:off x="548808" y="3193672"/>
            <a:ext cx="1436456" cy="1276777"/>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FFFFFF"/>
              </a:solidFill>
              <a:latin typeface="メイリオ" panose="020B0604030504040204" pitchFamily="50" charset="-128"/>
              <a:ea typeface="メイリオ" panose="020B0604030504040204" pitchFamily="50" charset="-128"/>
              <a:cs typeface="Meiryo"/>
              <a:sym typeface="Meiryo"/>
            </a:endParaRPr>
          </a:p>
        </p:txBody>
      </p:sp>
      <p:sp>
        <p:nvSpPr>
          <p:cNvPr id="472" name="Google Shape;472;p17">
            <a:extLst>
              <a:ext uri="{FF2B5EF4-FFF2-40B4-BE49-F238E27FC236}">
                <a16:creationId xmlns:a16="http://schemas.microsoft.com/office/drawing/2014/main" id="{81FBE6F0-0C70-AB31-9372-5B49000390D9}"/>
              </a:ext>
            </a:extLst>
          </p:cNvPr>
          <p:cNvSpPr/>
          <p:nvPr/>
        </p:nvSpPr>
        <p:spPr>
          <a:xfrm>
            <a:off x="2914619" y="1302097"/>
            <a:ext cx="1082400" cy="216000"/>
          </a:xfrm>
          <a:prstGeom prst="rect">
            <a:avLst/>
          </a:prstGeom>
          <a:solidFill>
            <a:srgbClr val="F89D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ja-JP" sz="900" b="0" i="0" u="none" strike="noStrike" cap="none">
                <a:solidFill>
                  <a:schemeClr val="lt1"/>
                </a:solidFill>
                <a:latin typeface="メイリオ" panose="020B0604030504040204" pitchFamily="50" charset="-128"/>
                <a:ea typeface="メイリオ" panose="020B0604030504040204" pitchFamily="50" charset="-128"/>
                <a:sym typeface="Arial"/>
              </a:rPr>
              <a:t>記事広告</a:t>
            </a:r>
            <a:endParaRPr sz="900" b="0" i="0" u="none" strike="noStrike" cap="none" dirty="0">
              <a:solidFill>
                <a:schemeClr val="lt1"/>
              </a:solidFill>
              <a:latin typeface="メイリオ" panose="020B0604030504040204" pitchFamily="50" charset="-128"/>
              <a:ea typeface="メイリオ" panose="020B0604030504040204" pitchFamily="50" charset="-128"/>
              <a:sym typeface="Arial"/>
            </a:endParaRPr>
          </a:p>
        </p:txBody>
      </p:sp>
      <p:sp>
        <p:nvSpPr>
          <p:cNvPr id="473" name="Google Shape;473;p17">
            <a:extLst>
              <a:ext uri="{FF2B5EF4-FFF2-40B4-BE49-F238E27FC236}">
                <a16:creationId xmlns:a16="http://schemas.microsoft.com/office/drawing/2014/main" id="{E772E6F4-55CD-A236-FA6C-B5A5B369DB20}"/>
              </a:ext>
            </a:extLst>
          </p:cNvPr>
          <p:cNvSpPr/>
          <p:nvPr/>
        </p:nvSpPr>
        <p:spPr>
          <a:xfrm>
            <a:off x="725836" y="1302097"/>
            <a:ext cx="1082400" cy="216000"/>
          </a:xfrm>
          <a:prstGeom prst="rect">
            <a:avLst/>
          </a:prstGeom>
          <a:solidFill>
            <a:srgbClr val="F89D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ja-JP" sz="900" b="0" i="0" u="none" strike="noStrike" cap="none" dirty="0">
                <a:solidFill>
                  <a:schemeClr val="lt1"/>
                </a:solidFill>
                <a:latin typeface="メイリオ" panose="020B0604030504040204" pitchFamily="50" charset="-128"/>
                <a:ea typeface="メイリオ" panose="020B0604030504040204" pitchFamily="50" charset="-128"/>
                <a:sym typeface="Arial"/>
              </a:rPr>
              <a:t>記事誘導面</a:t>
            </a:r>
            <a:endParaRPr sz="900" b="0" i="0" u="none" strike="noStrike" cap="none" dirty="0">
              <a:solidFill>
                <a:schemeClr val="lt1"/>
              </a:solidFill>
              <a:latin typeface="メイリオ" panose="020B0604030504040204" pitchFamily="50" charset="-128"/>
              <a:ea typeface="メイリオ" panose="020B0604030504040204" pitchFamily="50" charset="-128"/>
              <a:sym typeface="Arial"/>
            </a:endParaRPr>
          </a:p>
        </p:txBody>
      </p:sp>
      <p:sp>
        <p:nvSpPr>
          <p:cNvPr id="474" name="Google Shape;474;p17">
            <a:extLst>
              <a:ext uri="{FF2B5EF4-FFF2-40B4-BE49-F238E27FC236}">
                <a16:creationId xmlns:a16="http://schemas.microsoft.com/office/drawing/2014/main" id="{4C5A6740-67D2-2D3C-4535-A42B92FA0A2F}"/>
              </a:ext>
            </a:extLst>
          </p:cNvPr>
          <p:cNvSpPr/>
          <p:nvPr/>
        </p:nvSpPr>
        <p:spPr>
          <a:xfrm>
            <a:off x="342281" y="5889656"/>
            <a:ext cx="4218125" cy="41545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3F3F3F"/>
                </a:solidFill>
                <a:latin typeface="メイリオ" panose="020B0604030504040204" pitchFamily="50" charset="-128"/>
                <a:ea typeface="メイリオ" panose="020B0604030504040204" pitchFamily="50" charset="-128"/>
                <a:sym typeface="Arial"/>
              </a:rPr>
              <a:t>※掲載期間等は保証いたしません</a:t>
            </a:r>
            <a:endParaRPr sz="1400" b="0" i="0" u="none" strike="noStrike" cap="none" dirty="0">
              <a:solidFill>
                <a:srgbClr val="3F3F3F"/>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3F3F3F"/>
                </a:solidFill>
                <a:latin typeface="メイリオ" panose="020B0604030504040204" pitchFamily="50" charset="-128"/>
                <a:ea typeface="メイリオ" panose="020B0604030504040204" pitchFamily="50" charset="-128"/>
                <a:sym typeface="Arial"/>
              </a:rPr>
              <a:t>※上記は掲載イメージです</a:t>
            </a:r>
            <a:endParaRPr sz="700" b="0" i="0" u="none" strike="noStrike" cap="none" dirty="0">
              <a:solidFill>
                <a:srgbClr val="3F3F3F"/>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3F3F3F"/>
                </a:solidFill>
                <a:latin typeface="メイリオ" panose="020B0604030504040204" pitchFamily="50" charset="-128"/>
                <a:ea typeface="メイリオ" panose="020B0604030504040204" pitchFamily="50" charset="-128"/>
                <a:sym typeface="Arial"/>
              </a:rPr>
              <a:t>リニューアルや弊社の都合によりデザイン等が変更となる場合がございます</a:t>
            </a:r>
            <a:endParaRPr sz="1400" b="0" i="0" u="none" strike="noStrike" cap="none" dirty="0">
              <a:solidFill>
                <a:srgbClr val="3F3F3F"/>
              </a:solidFill>
              <a:latin typeface="メイリオ" panose="020B0604030504040204" pitchFamily="50" charset="-128"/>
              <a:ea typeface="メイリオ" panose="020B0604030504040204" pitchFamily="50" charset="-128"/>
              <a:sym typeface="Arial"/>
            </a:endParaRPr>
          </a:p>
        </p:txBody>
      </p:sp>
      <p:grpSp>
        <p:nvGrpSpPr>
          <p:cNvPr id="475" name="Google Shape;475;p17">
            <a:extLst>
              <a:ext uri="{FF2B5EF4-FFF2-40B4-BE49-F238E27FC236}">
                <a16:creationId xmlns:a16="http://schemas.microsoft.com/office/drawing/2014/main" id="{72F76D14-42F1-6522-E3AF-37F2749A2160}"/>
              </a:ext>
            </a:extLst>
          </p:cNvPr>
          <p:cNvGrpSpPr/>
          <p:nvPr/>
        </p:nvGrpSpPr>
        <p:grpSpPr>
          <a:xfrm>
            <a:off x="6879948" y="-11189"/>
            <a:ext cx="1905276" cy="340065"/>
            <a:chOff x="6879948" y="-11189"/>
            <a:chExt cx="1905276" cy="340065"/>
          </a:xfrm>
        </p:grpSpPr>
        <p:sp>
          <p:nvSpPr>
            <p:cNvPr id="476" name="Google Shape;476;p17">
              <a:extLst>
                <a:ext uri="{FF2B5EF4-FFF2-40B4-BE49-F238E27FC236}">
                  <a16:creationId xmlns:a16="http://schemas.microsoft.com/office/drawing/2014/main" id="{C22F1E20-37C4-52C0-0A8E-E31A5C6B9C63}"/>
                </a:ext>
              </a:extLst>
            </p:cNvPr>
            <p:cNvSpPr/>
            <p:nvPr/>
          </p:nvSpPr>
          <p:spPr>
            <a:xfrm rot="10800000">
              <a:off x="6879948" y="-11189"/>
              <a:ext cx="889233" cy="328877"/>
            </a:xfrm>
            <a:prstGeom prst="snip2SameRect">
              <a:avLst>
                <a:gd name="adj1" fmla="val 50000"/>
                <a:gd name="adj2" fmla="val 0"/>
              </a:avLst>
            </a:prstGeom>
            <a:solidFill>
              <a:srgbClr val="F89D90"/>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rgbClr val="F89D90"/>
                </a:solidFill>
                <a:latin typeface="めい"/>
                <a:ea typeface="Yu Gothic" panose="020B0400000000000000" pitchFamily="34" charset="-128"/>
                <a:sym typeface="Arial"/>
              </a:endParaRPr>
            </a:p>
          </p:txBody>
        </p:sp>
        <p:sp>
          <p:nvSpPr>
            <p:cNvPr id="477" name="Google Shape;477;p17">
              <a:extLst>
                <a:ext uri="{FF2B5EF4-FFF2-40B4-BE49-F238E27FC236}">
                  <a16:creationId xmlns:a16="http://schemas.microsoft.com/office/drawing/2014/main" id="{FC342AFB-DF45-A384-B556-48D2BEED8443}"/>
                </a:ext>
              </a:extLst>
            </p:cNvPr>
            <p:cNvSpPr/>
            <p:nvPr/>
          </p:nvSpPr>
          <p:spPr>
            <a:xfrm rot="10800000">
              <a:off x="7895991" y="-1"/>
              <a:ext cx="889233" cy="328877"/>
            </a:xfrm>
            <a:prstGeom prst="snip2SameRect">
              <a:avLst>
                <a:gd name="adj1" fmla="val 50000"/>
                <a:gd name="adj2" fmla="val 0"/>
              </a:avLst>
            </a:prstGeom>
            <a:solidFill>
              <a:srgbClr val="E6E6E6"/>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chemeClr val="dk1"/>
                </a:solidFill>
                <a:latin typeface="めい"/>
                <a:ea typeface="Yu Gothic" panose="020B0400000000000000" pitchFamily="34" charset="-128"/>
                <a:sym typeface="Arial"/>
              </a:endParaRPr>
            </a:p>
          </p:txBody>
        </p:sp>
        <p:sp>
          <p:nvSpPr>
            <p:cNvPr id="478" name="Google Shape;478;p17">
              <a:extLst>
                <a:ext uri="{FF2B5EF4-FFF2-40B4-BE49-F238E27FC236}">
                  <a16:creationId xmlns:a16="http://schemas.microsoft.com/office/drawing/2014/main" id="{9C8D153B-8A9F-C472-C451-7EB598A05542}"/>
                </a:ext>
              </a:extLst>
            </p:cNvPr>
            <p:cNvSpPr txBox="1"/>
            <p:nvPr/>
          </p:nvSpPr>
          <p:spPr>
            <a:xfrm>
              <a:off x="6926087"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chemeClr val="lt1"/>
                  </a:solidFill>
                  <a:latin typeface="めい"/>
                  <a:ea typeface="Yu Gothic" panose="020B0400000000000000" pitchFamily="34" charset="-128"/>
                  <a:sym typeface="Arial"/>
                </a:rPr>
                <a:t>タイアップ</a:t>
              </a:r>
              <a:endParaRPr dirty="0">
                <a:latin typeface="めい"/>
                <a:ea typeface="Yu Gothic" panose="020B0400000000000000" pitchFamily="34" charset="-128"/>
              </a:endParaRPr>
            </a:p>
          </p:txBody>
        </p:sp>
        <p:sp>
          <p:nvSpPr>
            <p:cNvPr id="479" name="Google Shape;479;p17">
              <a:extLst>
                <a:ext uri="{FF2B5EF4-FFF2-40B4-BE49-F238E27FC236}">
                  <a16:creationId xmlns:a16="http://schemas.microsoft.com/office/drawing/2014/main" id="{C7B8E83F-02C9-7EE3-A44B-09C17F6FB0BF}"/>
                </a:ext>
              </a:extLst>
            </p:cNvPr>
            <p:cNvSpPr txBox="1"/>
            <p:nvPr/>
          </p:nvSpPr>
          <p:spPr>
            <a:xfrm>
              <a:off x="7942130"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rgbClr val="000000"/>
                  </a:solidFill>
                  <a:latin typeface="めい"/>
                  <a:ea typeface="Yu Gothic" panose="020B0400000000000000" pitchFamily="34" charset="-128"/>
                  <a:sym typeface="Arial"/>
                </a:rPr>
                <a:t>オプション</a:t>
              </a:r>
              <a:endParaRPr dirty="0">
                <a:latin typeface="めい"/>
                <a:ea typeface="Yu Gothic" panose="020B0400000000000000" pitchFamily="34" charset="-128"/>
              </a:endParaRPr>
            </a:p>
          </p:txBody>
        </p:sp>
      </p:grpSp>
      <p:sp>
        <p:nvSpPr>
          <p:cNvPr id="480" name="Google Shape;480;p17">
            <a:extLst>
              <a:ext uri="{FF2B5EF4-FFF2-40B4-BE49-F238E27FC236}">
                <a16:creationId xmlns:a16="http://schemas.microsoft.com/office/drawing/2014/main" id="{1638B0BA-14F0-24B9-992A-BC39622699A3}"/>
              </a:ext>
            </a:extLst>
          </p:cNvPr>
          <p:cNvSpPr/>
          <p:nvPr/>
        </p:nvSpPr>
        <p:spPr>
          <a:xfrm>
            <a:off x="4572000" y="4470199"/>
            <a:ext cx="4470395" cy="116951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3F3F3F"/>
                </a:solidFill>
                <a:latin typeface="メイリオ" panose="020B0604030504040204" pitchFamily="50" charset="-128"/>
                <a:ea typeface="メイリオ" panose="020B0604030504040204" pitchFamily="50" charset="-128"/>
                <a:sym typeface="Arial"/>
              </a:rPr>
              <a:t>【備考】</a:t>
            </a:r>
            <a:endParaRPr lang="en-US" altLang="ja-JP" sz="700" b="0" i="0" u="none" strike="noStrike" cap="none" dirty="0">
              <a:solidFill>
                <a:srgbClr val="3F3F3F"/>
              </a:solidFill>
              <a:latin typeface="メイリオ" panose="020B0604030504040204" pitchFamily="50" charset="-128"/>
              <a:ea typeface="メイリオ" panose="020B0604030504040204" pitchFamily="50" charset="-128"/>
              <a:sym typeface="Arial"/>
            </a:endParaRPr>
          </a:p>
          <a:p>
            <a:pPr marL="0" marR="0" lvl="0" indent="0" algn="l" defTabSz="914400" rtl="0" eaLnBrk="1" fontAlgn="auto" latinLnBrk="0" hangingPunct="1">
              <a:lnSpc>
                <a:spcPct val="100000"/>
              </a:lnSpc>
              <a:spcBef>
                <a:spcPts val="0"/>
              </a:spcBef>
              <a:spcAft>
                <a:spcPts val="0"/>
              </a:spcAft>
              <a:buClr>
                <a:srgbClr val="000000"/>
              </a:buClr>
              <a:buSzPts val="700"/>
              <a:buFont typeface="Arial"/>
              <a:buNone/>
              <a:tabLst/>
              <a:defRPr/>
            </a:pPr>
            <a:r>
              <a:rPr kumimoji="0" lang="en-US" altLang="ja-JP" sz="700" b="0"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sym typeface="Arial"/>
              </a:rPr>
              <a:t>※</a:t>
            </a:r>
            <a:r>
              <a:rPr kumimoji="0" lang="ja-JP" altLang="en-US" sz="700" b="0"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sym typeface="Arial"/>
              </a:rPr>
              <a:t>キュレーションサイト外部誘導は、</a:t>
            </a:r>
            <a:r>
              <a:rPr kumimoji="0" lang="en-US" altLang="ja-JP" sz="700" b="0"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sym typeface="Arial"/>
              </a:rPr>
              <a:t>PV</a:t>
            </a:r>
            <a:r>
              <a:rPr kumimoji="0" lang="ja-JP" altLang="en-US" sz="700" b="0"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sym typeface="Arial"/>
              </a:rPr>
              <a:t>進捗状況により実施しない場合があります。</a:t>
            </a:r>
          </a:p>
          <a:p>
            <a:pPr lvl="0">
              <a:buSzPts val="700"/>
            </a:pPr>
            <a:r>
              <a:rPr lang="ja-JP" altLang="en-US" sz="700" dirty="0">
                <a:solidFill>
                  <a:srgbClr val="3F3F3F"/>
                </a:solidFill>
                <a:latin typeface="メイリオ" panose="020B0604030504040204" pitchFamily="50" charset="-128"/>
                <a:ea typeface="メイリオ" panose="020B0604030504040204" pitchFamily="50" charset="-128"/>
              </a:rPr>
              <a:t>・掲載開始日の</a:t>
            </a:r>
            <a:r>
              <a:rPr lang="en-US" altLang="ja-JP" sz="700" dirty="0">
                <a:solidFill>
                  <a:srgbClr val="3F3F3F"/>
                </a:solidFill>
                <a:latin typeface="メイリオ" panose="020B0604030504040204" pitchFamily="50" charset="-128"/>
                <a:ea typeface="メイリオ" panose="020B0604030504040204" pitchFamily="50" charset="-128"/>
              </a:rPr>
              <a:t>10</a:t>
            </a:r>
            <a:r>
              <a:rPr lang="ja-JP" altLang="en-US" sz="700" dirty="0">
                <a:solidFill>
                  <a:srgbClr val="3F3F3F"/>
                </a:solidFill>
                <a:latin typeface="メイリオ" panose="020B0604030504040204" pitchFamily="50" charset="-128"/>
                <a:ea typeface="メイリオ" panose="020B0604030504040204" pitchFamily="50" charset="-128"/>
              </a:rPr>
              <a:t>営業日前までに商品・リリース等の情報提供にご協力ください。</a:t>
            </a:r>
          </a:p>
          <a:p>
            <a:pPr lvl="0">
              <a:buSzPts val="700"/>
            </a:pPr>
            <a:r>
              <a:rPr lang="ja-JP" altLang="en-US" sz="700" dirty="0">
                <a:solidFill>
                  <a:srgbClr val="3F3F3F"/>
                </a:solidFill>
                <a:latin typeface="メイリオ" panose="020B0604030504040204" pitchFamily="50" charset="-128"/>
                <a:ea typeface="メイリオ" panose="020B0604030504040204" pitchFamily="50" charset="-128"/>
              </a:rPr>
              <a:t>・誘導部分、記事ページ内に</a:t>
            </a:r>
            <a:r>
              <a:rPr lang="en-US" altLang="ja-JP" sz="700" dirty="0">
                <a:solidFill>
                  <a:srgbClr val="3F3F3F"/>
                </a:solidFill>
                <a:latin typeface="メイリオ" panose="020B0604030504040204" pitchFamily="50" charset="-128"/>
                <a:ea typeface="メイリオ" panose="020B0604030504040204" pitchFamily="50" charset="-128"/>
              </a:rPr>
              <a:t>PR</a:t>
            </a:r>
            <a:r>
              <a:rPr lang="ja-JP" altLang="en-US" sz="700" dirty="0">
                <a:solidFill>
                  <a:srgbClr val="3F3F3F"/>
                </a:solidFill>
                <a:latin typeface="メイリオ" panose="020B0604030504040204" pitchFamily="50" charset="-128"/>
                <a:ea typeface="メイリオ" panose="020B0604030504040204" pitchFamily="50" charset="-128"/>
              </a:rPr>
              <a:t>表記が入ります。企業ロゴ・ブランドロゴの掲載は不可です。</a:t>
            </a:r>
          </a:p>
          <a:p>
            <a:pPr lvl="0">
              <a:buSzPts val="700"/>
            </a:pPr>
            <a:r>
              <a:rPr lang="ja-JP" altLang="en-US" sz="700" dirty="0">
                <a:solidFill>
                  <a:srgbClr val="3F3F3F"/>
                </a:solidFill>
                <a:latin typeface="メイリオ" panose="020B0604030504040204" pitchFamily="50" charset="-128"/>
                <a:ea typeface="メイリオ" panose="020B0604030504040204" pitchFamily="50" charset="-128"/>
              </a:rPr>
              <a:t>・ライター指名の場合は別途料金が発生する場合がございます。</a:t>
            </a:r>
          </a:p>
          <a:p>
            <a:pPr lvl="0">
              <a:buSzPts val="700"/>
            </a:pPr>
            <a:r>
              <a:rPr lang="ja-JP" altLang="en-US" sz="700" dirty="0">
                <a:solidFill>
                  <a:srgbClr val="3F3F3F"/>
                </a:solidFill>
                <a:latin typeface="メイリオ" panose="020B0604030504040204" pitchFamily="50" charset="-128"/>
                <a:ea typeface="メイリオ" panose="020B0604030504040204" pitchFamily="50" charset="-128"/>
              </a:rPr>
              <a:t>・掲載基準はウーマンエキサイトに準じたものといたしますので事前にご確認ください。</a:t>
            </a:r>
          </a:p>
          <a:p>
            <a:pPr lvl="0">
              <a:buSzPts val="700"/>
            </a:pPr>
            <a:r>
              <a:rPr lang="ja-JP" altLang="en-US" sz="700" dirty="0">
                <a:solidFill>
                  <a:srgbClr val="3F3F3F"/>
                </a:solidFill>
                <a:latin typeface="メイリオ" panose="020B0604030504040204" pitchFamily="50" charset="-128"/>
                <a:ea typeface="メイリオ" panose="020B0604030504040204" pitchFamily="50" charset="-128"/>
              </a:rPr>
              <a:t>・弊社側発信のコンテンツとなるため、原稿内容の修正は基本的にお受けできません。</a:t>
            </a:r>
          </a:p>
          <a:p>
            <a:pPr lvl="0">
              <a:buSzPts val="700"/>
            </a:pPr>
            <a:r>
              <a:rPr lang="ja-JP" altLang="en-US" sz="700" dirty="0">
                <a:solidFill>
                  <a:srgbClr val="3F3F3F"/>
                </a:solidFill>
                <a:latin typeface="メイリオ" panose="020B0604030504040204" pitchFamily="50" charset="-128"/>
                <a:ea typeface="メイリオ" panose="020B0604030504040204" pitchFamily="50" charset="-128"/>
              </a:rPr>
              <a:t>・記事内に他社広告が掲載される場合がございます。</a:t>
            </a:r>
          </a:p>
          <a:p>
            <a:pPr lvl="0">
              <a:buSzPts val="700"/>
            </a:pPr>
            <a:r>
              <a:rPr lang="ja-JP" altLang="en-US" sz="700" dirty="0">
                <a:solidFill>
                  <a:srgbClr val="3F3F3F"/>
                </a:solidFill>
                <a:latin typeface="メイリオ" panose="020B0604030504040204" pitchFamily="50" charset="-128"/>
                <a:ea typeface="メイリオ" panose="020B0604030504040204" pitchFamily="50" charset="-128"/>
              </a:rPr>
              <a:t>・アーカイブされます。</a:t>
            </a:r>
          </a:p>
          <a:p>
            <a:pPr lvl="0">
              <a:buSzPts val="700"/>
            </a:pPr>
            <a:r>
              <a:rPr lang="ja-JP" altLang="en-US" sz="700" dirty="0">
                <a:solidFill>
                  <a:srgbClr val="3F3F3F"/>
                </a:solidFill>
                <a:latin typeface="メイリオ" panose="020B0604030504040204" pitchFamily="50" charset="-128"/>
                <a:ea typeface="メイリオ" panose="020B0604030504040204" pitchFamily="50" charset="-128"/>
              </a:rPr>
              <a:t>・月間の掲載本数に制限があるため、空き枠についてはお問い合わせください。</a:t>
            </a:r>
          </a:p>
        </p:txBody>
      </p:sp>
      <p:sp>
        <p:nvSpPr>
          <p:cNvPr id="481" name="Google Shape;481;p17">
            <a:extLst>
              <a:ext uri="{FF2B5EF4-FFF2-40B4-BE49-F238E27FC236}">
                <a16:creationId xmlns:a16="http://schemas.microsoft.com/office/drawing/2014/main" id="{55023F35-6334-7DCD-011E-349A0D28615D}"/>
              </a:ext>
            </a:extLst>
          </p:cNvPr>
          <p:cNvSpPr/>
          <p:nvPr/>
        </p:nvSpPr>
        <p:spPr>
          <a:xfrm>
            <a:off x="4731972" y="5802107"/>
            <a:ext cx="3323991" cy="677100"/>
          </a:xfrm>
          <a:prstGeom prst="rect">
            <a:avLst/>
          </a:prstGeom>
          <a:solidFill>
            <a:srgbClr val="AEABAB"/>
          </a:solid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1000"/>
              <a:buFont typeface="Arial"/>
              <a:buNone/>
            </a:pPr>
            <a:r>
              <a:rPr lang="ja-JP" sz="1000" b="0" i="0" u="none" strike="noStrike" cap="none" dirty="0">
                <a:solidFill>
                  <a:srgbClr val="FFFFFF"/>
                </a:solidFill>
                <a:latin typeface="メイリオ" panose="020B0604030504040204" pitchFamily="50" charset="-128"/>
                <a:ea typeface="メイリオ" panose="020B0604030504040204" pitchFamily="50" charset="-128"/>
                <a:sym typeface="Arial"/>
              </a:rPr>
              <a:t>記事スペック</a:t>
            </a:r>
            <a:endParaRPr sz="14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FFFFFF"/>
                </a:solidFill>
                <a:latin typeface="メイリオ" panose="020B0604030504040204" pitchFamily="50" charset="-128"/>
                <a:ea typeface="メイリオ" panose="020B0604030504040204" pitchFamily="50" charset="-128"/>
                <a:sym typeface="Arial"/>
              </a:rPr>
              <a:t>・HTML1～2ページ</a:t>
            </a:r>
            <a:endParaRPr sz="14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FFFFFF"/>
                </a:solidFill>
                <a:latin typeface="メイリオ" panose="020B0604030504040204" pitchFamily="50" charset="-128"/>
                <a:ea typeface="メイリオ" panose="020B0604030504040204" pitchFamily="50" charset="-128"/>
                <a:sym typeface="Arial"/>
              </a:rPr>
              <a:t>・最大1,200文字＋写真3点程度</a:t>
            </a:r>
            <a:endParaRPr sz="14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FFFFFF"/>
                </a:solidFill>
                <a:latin typeface="メイリオ" panose="020B0604030504040204" pitchFamily="50" charset="-128"/>
                <a:ea typeface="メイリオ" panose="020B0604030504040204" pitchFamily="50" charset="-128"/>
                <a:sym typeface="Arial"/>
              </a:rPr>
              <a:t>・資料ベースの執筆（取材・撮影なし）</a:t>
            </a:r>
            <a:endParaRPr sz="1400" b="0" i="0" u="none" strike="noStrike" cap="none" dirty="0">
              <a:solidFill>
                <a:srgbClr val="00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FFFFFF"/>
                </a:solidFill>
                <a:latin typeface="メイリオ" panose="020B0604030504040204" pitchFamily="50" charset="-128"/>
                <a:ea typeface="メイリオ" panose="020B0604030504040204" pitchFamily="50" charset="-128"/>
                <a:sym typeface="Arial"/>
              </a:rPr>
              <a:t>・問い合わせ先、データ類の表記統一は、ウーマンエキサイトの基準に準じる</a:t>
            </a:r>
            <a:endParaRPr sz="1400" b="0" i="0" u="none" strike="noStrike" cap="none" dirty="0">
              <a:solidFill>
                <a:srgbClr val="000000"/>
              </a:solidFill>
              <a:latin typeface="メイリオ" panose="020B0604030504040204" pitchFamily="50" charset="-128"/>
              <a:ea typeface="メイリオ" panose="020B0604030504040204" pitchFamily="50" charset="-128"/>
              <a:sym typeface="Arial"/>
            </a:endParaRPr>
          </a:p>
        </p:txBody>
      </p:sp>
      <p:graphicFrame>
        <p:nvGraphicFramePr>
          <p:cNvPr id="482" name="Google Shape;482;p17">
            <a:extLst>
              <a:ext uri="{FF2B5EF4-FFF2-40B4-BE49-F238E27FC236}">
                <a16:creationId xmlns:a16="http://schemas.microsoft.com/office/drawing/2014/main" id="{C7120098-609E-EB3B-F576-EC3D3B4687F9}"/>
              </a:ext>
            </a:extLst>
          </p:cNvPr>
          <p:cNvGraphicFramePr/>
          <p:nvPr>
            <p:extLst>
              <p:ext uri="{D42A27DB-BD31-4B8C-83A1-F6EECF244321}">
                <p14:modId xmlns:p14="http://schemas.microsoft.com/office/powerpoint/2010/main" val="4144474404"/>
              </p:ext>
            </p:extLst>
          </p:nvPr>
        </p:nvGraphicFramePr>
        <p:xfrm>
          <a:off x="4572000" y="1297637"/>
          <a:ext cx="4227750" cy="3051870"/>
        </p:xfrm>
        <a:graphic>
          <a:graphicData uri="http://schemas.openxmlformats.org/drawingml/2006/table">
            <a:tbl>
              <a:tblPr>
                <a:noFill/>
                <a:tableStyleId>{6D8E67B2-B5D8-4F0E-BA5D-749BAAE9FA0E}</a:tableStyleId>
              </a:tblPr>
              <a:tblGrid>
                <a:gridCol w="993550">
                  <a:extLst>
                    <a:ext uri="{9D8B030D-6E8A-4147-A177-3AD203B41FA5}">
                      <a16:colId xmlns:a16="http://schemas.microsoft.com/office/drawing/2014/main" val="20000"/>
                    </a:ext>
                  </a:extLst>
                </a:gridCol>
                <a:gridCol w="1870230">
                  <a:extLst>
                    <a:ext uri="{9D8B030D-6E8A-4147-A177-3AD203B41FA5}">
                      <a16:colId xmlns:a16="http://schemas.microsoft.com/office/drawing/2014/main" val="20001"/>
                    </a:ext>
                  </a:extLst>
                </a:gridCol>
                <a:gridCol w="1363970">
                  <a:extLst>
                    <a:ext uri="{9D8B030D-6E8A-4147-A177-3AD203B41FA5}">
                      <a16:colId xmlns:a16="http://schemas.microsoft.com/office/drawing/2014/main" val="20002"/>
                    </a:ext>
                  </a:extLst>
                </a:gridCol>
              </a:tblGrid>
              <a:tr h="528211">
                <a:tc>
                  <a:txBody>
                    <a:bodyPr/>
                    <a:lstStyle/>
                    <a:p>
                      <a:pPr marL="0" marR="0" lvl="0" indent="0" algn="ctr" rtl="0">
                        <a:lnSpc>
                          <a:spcPct val="100000"/>
                        </a:lnSpc>
                        <a:spcBef>
                          <a:spcPts val="0"/>
                        </a:spcBef>
                        <a:spcAft>
                          <a:spcPts val="0"/>
                        </a:spcAft>
                        <a:buClr>
                          <a:schemeClr val="lt1"/>
                        </a:buClr>
                        <a:buSzPts val="900"/>
                        <a:buFont typeface="Meiryo"/>
                        <a:buNone/>
                      </a:pPr>
                      <a:r>
                        <a:rPr lang="ja-JP" sz="900" dirty="0">
                          <a:solidFill>
                            <a:schemeClr val="lt1"/>
                          </a:solidFill>
                          <a:latin typeface="メイリオ" panose="020B0604030504040204" pitchFamily="50" charset="-128"/>
                          <a:ea typeface="メイリオ" panose="020B0604030504040204" pitchFamily="50" charset="-128"/>
                          <a:cs typeface="Arial"/>
                          <a:sym typeface="Arial"/>
                        </a:rPr>
                        <a:t>メニュー名</a:t>
                      </a:r>
                      <a:endParaRPr dirty="0">
                        <a:latin typeface="メイリオ" panose="020B0604030504040204" pitchFamily="50" charset="-128"/>
                        <a:ea typeface="メイリオ" panose="020B0604030504040204" pitchFamily="50" charset="-128"/>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lgn="ctr">
                      <a:solidFill>
                        <a:srgbClr val="AEABAB"/>
                      </a:solidFill>
                      <a:prstDash val="solid"/>
                      <a:round/>
                      <a:headEnd type="none" w="sm" len="sm"/>
                      <a:tailEnd type="none" w="sm" len="sm"/>
                    </a:lnB>
                    <a:solidFill>
                      <a:srgbClr val="F89D8F"/>
                    </a:solidFill>
                  </a:tcPr>
                </a:tc>
                <a:tc gridSpan="2">
                  <a:txBody>
                    <a:bodyPr/>
                    <a:lstStyle/>
                    <a:p>
                      <a:pPr marL="0" marR="0" lvl="0" indent="0" algn="ctr" rtl="0">
                        <a:lnSpc>
                          <a:spcPct val="100000"/>
                        </a:lnSpc>
                        <a:spcBef>
                          <a:spcPts val="0"/>
                        </a:spcBef>
                        <a:spcAft>
                          <a:spcPts val="0"/>
                        </a:spcAft>
                        <a:buClr>
                          <a:srgbClr val="FFFFFF"/>
                        </a:buClr>
                        <a:buSzPts val="900"/>
                        <a:buFont typeface="Meiryo"/>
                        <a:buNone/>
                      </a:pPr>
                      <a:r>
                        <a:rPr lang="ja-JP" altLang="en-US" sz="1000" b="1" i="0" u="none" strike="noStrike" cap="none" dirty="0">
                          <a:solidFill>
                            <a:srgbClr val="FFFFFF"/>
                          </a:solidFill>
                          <a:latin typeface="メイリオ" panose="020B0604030504040204" pitchFamily="50" charset="-128"/>
                          <a:ea typeface="メイリオ" panose="020B0604030504040204" pitchFamily="50" charset="-128"/>
                          <a:cs typeface="Arial"/>
                          <a:sym typeface="Arial"/>
                        </a:rPr>
                        <a:t>フォーマット記事広告</a:t>
                      </a: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lgn="ctr">
                      <a:solidFill>
                        <a:srgbClr val="AEABAB"/>
                      </a:solidFill>
                      <a:prstDash val="solid"/>
                      <a:round/>
                      <a:headEnd type="none" w="sm" len="sm"/>
                      <a:tailEnd type="none" w="sm" len="sm"/>
                    </a:lnB>
                    <a:solidFill>
                      <a:srgbClr val="F89D8F"/>
                    </a:solidFill>
                  </a:tcPr>
                </a:tc>
                <a:tc hMerge="1">
                  <a:txBody>
                    <a:bodyPr/>
                    <a:lstStyle/>
                    <a:p>
                      <a:endParaRPr lang="ja-JP"/>
                    </a:p>
                  </a:txBody>
                  <a:tcPr/>
                </a:tc>
                <a:extLst>
                  <a:ext uri="{0D108BD9-81ED-4DB2-BD59-A6C34878D82A}">
                    <a16:rowId xmlns:a16="http://schemas.microsoft.com/office/drawing/2014/main" val="10000"/>
                  </a:ext>
                </a:extLst>
              </a:tr>
              <a:tr h="367750">
                <a:tc>
                  <a:txBody>
                    <a:bodyPr/>
                    <a:lstStyle/>
                    <a:p>
                      <a:pPr marL="0" marR="0" lvl="0" indent="0" algn="ctr" rtl="0">
                        <a:lnSpc>
                          <a:spcPct val="100000"/>
                        </a:lnSpc>
                        <a:spcBef>
                          <a:spcPts val="0"/>
                        </a:spcBef>
                        <a:spcAft>
                          <a:spcPts val="0"/>
                        </a:spcAft>
                        <a:buClr>
                          <a:schemeClr val="dk1"/>
                        </a:buClr>
                        <a:buSzPts val="800"/>
                        <a:buFont typeface="Meiryo"/>
                        <a:buNone/>
                      </a:pPr>
                      <a:r>
                        <a:rPr lang="ja-JP" sz="900" b="0" i="0" u="none" strike="noStrike" cap="none">
                          <a:solidFill>
                            <a:srgbClr val="3F3F3F"/>
                          </a:solidFill>
                          <a:latin typeface="メイリオ" panose="020B0604030504040204" pitchFamily="50" charset="-128"/>
                          <a:ea typeface="メイリオ" panose="020B0604030504040204" pitchFamily="50" charset="-128"/>
                          <a:cs typeface="Arial"/>
                          <a:sym typeface="Arial"/>
                        </a:rPr>
                        <a:t>記事カテゴリ</a:t>
                      </a:r>
                      <a:endParaRPr sz="900" dirty="0">
                        <a:solidFill>
                          <a:srgbClr val="3F3F3F"/>
                        </a:solidFill>
                        <a:latin typeface="メイリオ" panose="020B0604030504040204" pitchFamily="50" charset="-128"/>
                        <a:ea typeface="メイリオ" panose="020B0604030504040204" pitchFamily="50"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lgn="ctr">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chemeClr val="dk1"/>
                        </a:buClr>
                        <a:buSzPts val="900"/>
                        <a:buFont typeface="Meiryo"/>
                        <a:buNone/>
                      </a:pPr>
                      <a:r>
                        <a:rPr lang="ja-JP"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子育て／くらし／レシピ／ビューティ</a:t>
                      </a:r>
                      <a:endParaRPr sz="900" dirty="0">
                        <a:solidFill>
                          <a:srgbClr val="3F3F3F"/>
                        </a:solidFill>
                        <a:latin typeface="メイリオ" panose="020B0604030504040204" pitchFamily="50" charset="-128"/>
                        <a:ea typeface="メイリオ" panose="020B0604030504040204" pitchFamily="50"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lgn="ctr">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1"/>
                  </a:ext>
                </a:extLst>
              </a:tr>
              <a:tr h="747023">
                <a:tc>
                  <a:txBody>
                    <a:bodyPr/>
                    <a:lstStyle/>
                    <a:p>
                      <a:pPr marL="0" marR="0" lvl="0" indent="0" algn="ctr" rtl="0">
                        <a:lnSpc>
                          <a:spcPct val="100000"/>
                        </a:lnSpc>
                        <a:spcBef>
                          <a:spcPts val="0"/>
                        </a:spcBef>
                        <a:spcAft>
                          <a:spcPts val="0"/>
                        </a:spcAft>
                        <a:buClr>
                          <a:schemeClr val="dk1"/>
                        </a:buClr>
                        <a:buSzPts val="800"/>
                        <a:buFont typeface="Meiryo"/>
                        <a:buNone/>
                      </a:pPr>
                      <a:r>
                        <a:rPr lang="ja-JP" altLang="en-US"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誘導枠</a:t>
                      </a:r>
                      <a:endParaRPr sz="1600" u="none" strike="noStrike" cap="none" dirty="0">
                        <a:solidFill>
                          <a:srgbClr val="3F3F3F"/>
                        </a:solidFill>
                        <a:latin typeface="メイリオ" panose="020B0604030504040204" pitchFamily="50" charset="-128"/>
                        <a:ea typeface="メイリオ" panose="020B0604030504040204" pitchFamily="50" charset="-128"/>
                        <a:cs typeface="Arial"/>
                        <a:sym typeface="Arial"/>
                      </a:endParaRPr>
                    </a:p>
                  </a:txBody>
                  <a:tcPr marL="101725" marR="101725" marT="48825" marB="48825" anchor="ctr">
                    <a:lnL w="9525" cap="flat" cmpd="sng">
                      <a:solidFill>
                        <a:srgbClr val="AEABAB"/>
                      </a:solidFill>
                      <a:prstDash val="solid"/>
                      <a:round/>
                      <a:headEnd type="none" w="sm" len="sm"/>
                      <a:tailEnd type="none" w="sm" len="sm"/>
                    </a:lnL>
                    <a:lnR w="9525" cap="flat" cmpd="sng" algn="ctr">
                      <a:solidFill>
                        <a:srgbClr val="AEABAB"/>
                      </a:solidFill>
                      <a:prstDash val="solid"/>
                      <a:round/>
                      <a:headEnd type="none" w="sm" len="sm"/>
                      <a:tailEnd type="none" w="sm" len="sm"/>
                    </a:lnR>
                    <a:lnT w="9525" cap="flat" cmpd="sng" algn="ctr">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chemeClr val="dk1"/>
                        </a:buClr>
                        <a:buSzPts val="800"/>
                        <a:buFont typeface="Meiryo"/>
                        <a:buNone/>
                      </a:pPr>
                      <a:r>
                        <a:rPr lang="ja-JP" altLang="en-US"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状況に応じてエキサイトで判断し、以下より一部実施</a:t>
                      </a:r>
                    </a:p>
                    <a:p>
                      <a:pPr marL="0" marR="0" lvl="0" indent="0" algn="l" defTabSz="914400" rtl="0" eaLnBrk="1" fontAlgn="auto" latinLnBrk="0" hangingPunct="1">
                        <a:lnSpc>
                          <a:spcPct val="100000"/>
                        </a:lnSpc>
                        <a:spcBef>
                          <a:spcPts val="0"/>
                        </a:spcBef>
                        <a:spcAft>
                          <a:spcPts val="0"/>
                        </a:spcAft>
                        <a:buClr>
                          <a:schemeClr val="dk1"/>
                        </a:buClr>
                        <a:buSzPts val="800"/>
                        <a:buFont typeface="Meiryo"/>
                        <a:buNone/>
                        <a:tabLst/>
                        <a:defRPr/>
                      </a:pPr>
                      <a:r>
                        <a:rPr lang="ja-JP" altLang="en-US"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・ウーマンエキサイトトップページ・中面</a:t>
                      </a:r>
                    </a:p>
                    <a:p>
                      <a:pPr marL="0" marR="0" lvl="0" indent="0" algn="l" rtl="0">
                        <a:lnSpc>
                          <a:spcPct val="100000"/>
                        </a:lnSpc>
                        <a:spcBef>
                          <a:spcPts val="0"/>
                        </a:spcBef>
                        <a:spcAft>
                          <a:spcPts val="0"/>
                        </a:spcAft>
                        <a:buClr>
                          <a:schemeClr val="dk1"/>
                        </a:buClr>
                        <a:buSzPts val="800"/>
                        <a:buFont typeface="Meiryo"/>
                        <a:buNone/>
                      </a:pPr>
                      <a:r>
                        <a:rPr lang="ja-JP" altLang="en-US"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・キュレーションサイト等</a:t>
                      </a:r>
                    </a:p>
                  </a:txBody>
                  <a:tcPr marL="101725" marR="101725" marT="48825" marB="48825" anchor="ctr">
                    <a:lnL w="9525" cap="flat" cmpd="sng" algn="ctr">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lgn="ctr">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607180644"/>
                  </a:ext>
                </a:extLst>
              </a:tr>
              <a:tr h="439809">
                <a:tc>
                  <a:txBody>
                    <a:bodyPr/>
                    <a:lstStyle/>
                    <a:p>
                      <a:pPr marL="0" marR="0" lvl="0" indent="0" algn="ctr" rtl="0">
                        <a:lnSpc>
                          <a:spcPct val="100000"/>
                        </a:lnSpc>
                        <a:spcBef>
                          <a:spcPts val="0"/>
                        </a:spcBef>
                        <a:spcAft>
                          <a:spcPts val="0"/>
                        </a:spcAft>
                        <a:buClr>
                          <a:schemeClr val="dk1"/>
                        </a:buClr>
                        <a:buSzPts val="800"/>
                        <a:buFont typeface="Meiryo"/>
                        <a:buNone/>
                      </a:pPr>
                      <a:r>
                        <a:rPr lang="ja-JP" altLang="ja-JP"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PV/掲載料金</a:t>
                      </a:r>
                      <a:endParaRPr lang="en-US" altLang="ja-JP"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lgn="ctr">
                      <a:solidFill>
                        <a:srgbClr val="AEABAB"/>
                      </a:solidFill>
                      <a:prstDash val="solid"/>
                      <a:round/>
                      <a:headEnd type="none" w="sm" len="sm"/>
                      <a:tailEnd type="none" w="sm" len="sm"/>
                    </a:lnR>
                    <a:lnT w="9525" cap="flat" cmpd="sng" algn="ctr">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a:txBody>
                    <a:bodyPr/>
                    <a:lstStyle/>
                    <a:p>
                      <a:pPr marL="0" marR="0" lvl="0" indent="0" algn="l" rtl="0">
                        <a:lnSpc>
                          <a:spcPct val="100000"/>
                        </a:lnSpc>
                        <a:spcBef>
                          <a:spcPts val="0"/>
                        </a:spcBef>
                        <a:spcAft>
                          <a:spcPts val="0"/>
                        </a:spcAft>
                        <a:buClr>
                          <a:schemeClr val="dk1"/>
                        </a:buClr>
                        <a:buSzPts val="800"/>
                        <a:buFont typeface="Meiryo"/>
                        <a:buNone/>
                      </a:pPr>
                      <a:r>
                        <a:rPr lang="en-US" altLang="ja-JP"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5,000PV</a:t>
                      </a:r>
                      <a:r>
                        <a:rPr lang="ja-JP" altLang="en-US"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想定</a:t>
                      </a:r>
                      <a:r>
                        <a:rPr lang="ja-JP"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a:t>
                      </a:r>
                      <a:r>
                        <a:rPr lang="en-US" altLang="ja-JP"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2</a:t>
                      </a:r>
                      <a:r>
                        <a:rPr lang="ja-JP" altLang="en-US"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週間</a:t>
                      </a:r>
                      <a:r>
                        <a:rPr lang="ja-JP"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　　</a:t>
                      </a:r>
                      <a:endParaRPr sz="1600" u="none" strike="noStrike" cap="none" dirty="0">
                        <a:solidFill>
                          <a:srgbClr val="3F3F3F"/>
                        </a:solidFill>
                        <a:latin typeface="メイリオ" panose="020B0604030504040204" pitchFamily="50" charset="-128"/>
                        <a:ea typeface="メイリオ" panose="020B0604030504040204" pitchFamily="50" charset="-128"/>
                        <a:cs typeface="Arial"/>
                        <a:sym typeface="Arial"/>
                      </a:endParaRPr>
                    </a:p>
                  </a:txBody>
                  <a:tcPr marL="101725" marR="101725" marT="48825" marB="48825" anchor="ctr">
                    <a:lnL w="9525" cap="flat" cmpd="sng" algn="ctr">
                      <a:solidFill>
                        <a:srgbClr val="AEABAB"/>
                      </a:solidFill>
                      <a:prstDash val="solid"/>
                      <a:round/>
                      <a:headEnd type="none" w="sm" len="sm"/>
                      <a:tailEnd type="none" w="sm" len="sm"/>
                    </a:lnL>
                    <a:lnR w="9525" cap="flat" cmpd="sng" algn="ctr">
                      <a:solidFill>
                        <a:srgbClr val="AEABAB"/>
                      </a:solidFill>
                      <a:prstDash val="solid"/>
                      <a:round/>
                      <a:headEnd type="none" w="sm" len="sm"/>
                      <a:tailEnd type="none" w="sm" len="sm"/>
                    </a:lnR>
                    <a:lnT w="9525" cap="flat" cmpd="sng" algn="ctr">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800"/>
                        <a:buFont typeface="Meiryo"/>
                        <a:buNone/>
                      </a:pPr>
                      <a:r>
                        <a:rPr lang="ja-JP" altLang="en-US"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　</a:t>
                      </a:r>
                      <a:r>
                        <a:rPr lang="en-US" altLang="ja-JP"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500,000</a:t>
                      </a:r>
                      <a:r>
                        <a:rPr lang="ja-JP" altLang="en-US"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円</a:t>
                      </a:r>
                    </a:p>
                  </a:txBody>
                  <a:tcPr marL="101725" marR="101725" marT="48825" marB="48825" anchor="ctr">
                    <a:lnL w="9525" cap="flat" cmpd="sng" algn="ctr">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extLst>
                  <a:ext uri="{0D108BD9-81ED-4DB2-BD59-A6C34878D82A}">
                    <a16:rowId xmlns:a16="http://schemas.microsoft.com/office/drawing/2014/main" val="10003"/>
                  </a:ext>
                </a:extLst>
              </a:tr>
              <a:tr h="439809">
                <a:tc>
                  <a:txBody>
                    <a:bodyPr/>
                    <a:lstStyle/>
                    <a:p>
                      <a:pPr marL="0" marR="0" lvl="0" indent="0" algn="ctr" rtl="0">
                        <a:lnSpc>
                          <a:spcPct val="100000"/>
                        </a:lnSpc>
                        <a:spcBef>
                          <a:spcPts val="0"/>
                        </a:spcBef>
                        <a:spcAft>
                          <a:spcPts val="0"/>
                        </a:spcAft>
                        <a:buClr>
                          <a:schemeClr val="dk1"/>
                        </a:buClr>
                        <a:buSzPts val="800"/>
                        <a:buFont typeface="Meiryo"/>
                        <a:buNone/>
                      </a:pPr>
                      <a:r>
                        <a:rPr lang="ja-JP" sz="900" dirty="0">
                          <a:solidFill>
                            <a:srgbClr val="3F3F3F"/>
                          </a:solidFill>
                          <a:latin typeface="メイリオ" panose="020B0604030504040204" pitchFamily="50" charset="-128"/>
                          <a:ea typeface="メイリオ" panose="020B0604030504040204" pitchFamily="50" charset="-128"/>
                          <a:cs typeface="Arial"/>
                          <a:sym typeface="Arial"/>
                        </a:rPr>
                        <a:t>レポート</a:t>
                      </a:r>
                      <a:endParaRPr sz="900" dirty="0">
                        <a:solidFill>
                          <a:srgbClr val="3F3F3F"/>
                        </a:solidFill>
                        <a:latin typeface="メイリオ" panose="020B0604030504040204" pitchFamily="50" charset="-128"/>
                        <a:ea typeface="メイリオ" panose="020B0604030504040204" pitchFamily="50"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lgn="ctr">
                      <a:solidFill>
                        <a:srgbClr val="AEABAB"/>
                      </a:solidFill>
                      <a:prstDash val="solid"/>
                      <a:round/>
                      <a:headEnd type="none" w="sm" len="sm"/>
                      <a:tailEnd type="none" w="sm" len="sm"/>
                    </a:lnR>
                    <a:lnT w="9525" cap="flat" cmpd="sng" algn="ctr">
                      <a:solidFill>
                        <a:srgbClr val="AEABAB"/>
                      </a:solidFill>
                      <a:prstDash val="solid"/>
                      <a:round/>
                      <a:headEnd type="none" w="sm" len="sm"/>
                      <a:tailEnd type="none" w="sm" len="sm"/>
                    </a:lnT>
                    <a:lnB w="9525" cap="flat" cmpd="sng" algn="ctr">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chemeClr val="dk1"/>
                        </a:buClr>
                        <a:buSzPts val="900"/>
                        <a:buFont typeface="Meiryo"/>
                        <a:buNone/>
                      </a:pPr>
                      <a:r>
                        <a:rPr lang="ja-JP" sz="900" dirty="0">
                          <a:solidFill>
                            <a:srgbClr val="3F3F3F"/>
                          </a:solidFill>
                          <a:latin typeface="メイリオ" panose="020B0604030504040204" pitchFamily="50" charset="-128"/>
                          <a:ea typeface="メイリオ" panose="020B0604030504040204" pitchFamily="50" charset="-128"/>
                          <a:cs typeface="Arial"/>
                          <a:sym typeface="Arial"/>
                        </a:rPr>
                        <a:t>PV、平均滞在時間、クリック、CTR、総評レビュー</a:t>
                      </a:r>
                      <a:endParaRPr sz="900" dirty="0">
                        <a:solidFill>
                          <a:srgbClr val="3F3F3F"/>
                        </a:solidFill>
                        <a:latin typeface="メイリオ" panose="020B0604030504040204" pitchFamily="50" charset="-128"/>
                        <a:ea typeface="メイリオ" panose="020B0604030504040204" pitchFamily="50" charset="-128"/>
                        <a:cs typeface="Arial"/>
                        <a:sym typeface="Arial"/>
                      </a:endParaRPr>
                    </a:p>
                  </a:txBody>
                  <a:tcPr marL="90000" marR="90000" marT="43200" marB="43200" anchor="ctr">
                    <a:lnL w="9525" cap="flat" cmpd="sng" algn="ctr">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lgn="ctr">
                      <a:solidFill>
                        <a:srgbClr val="AEABAB"/>
                      </a:solidFill>
                      <a:prstDash val="solid"/>
                      <a:round/>
                      <a:headEnd type="none" w="sm" len="sm"/>
                      <a:tailEnd type="none" w="sm" len="sm"/>
                    </a:lnT>
                    <a:lnB w="9525" cap="flat" cmpd="sng" algn="ctr">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7"/>
                  </a:ext>
                </a:extLst>
              </a:tr>
              <a:tr h="529268">
                <a:tc>
                  <a:txBody>
                    <a:bodyPr/>
                    <a:lstStyle/>
                    <a:p>
                      <a:pPr marL="0" marR="0" lvl="0" indent="0" algn="ctr" rtl="0">
                        <a:lnSpc>
                          <a:spcPct val="100000"/>
                        </a:lnSpc>
                        <a:spcBef>
                          <a:spcPts val="0"/>
                        </a:spcBef>
                        <a:spcAft>
                          <a:spcPts val="0"/>
                        </a:spcAft>
                        <a:buClr>
                          <a:schemeClr val="dk1"/>
                        </a:buClr>
                        <a:buSzPts val="800"/>
                        <a:buFont typeface="Meiryo"/>
                        <a:buNone/>
                      </a:pPr>
                      <a:r>
                        <a:rPr lang="ja-JP" altLang="en-US"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記事構成</a:t>
                      </a:r>
                      <a:endParaRPr sz="1600" u="none" strike="noStrike" cap="none" dirty="0">
                        <a:solidFill>
                          <a:srgbClr val="3F3F3F"/>
                        </a:solidFill>
                        <a:latin typeface="メイリオ" panose="020B0604030504040204" pitchFamily="50" charset="-128"/>
                        <a:ea typeface="メイリオ" panose="020B0604030504040204" pitchFamily="50"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lgn="ctr">
                      <a:solidFill>
                        <a:srgbClr val="AEABAB"/>
                      </a:solidFill>
                      <a:prstDash val="solid"/>
                      <a:round/>
                      <a:headEnd type="none" w="sm" len="sm"/>
                      <a:tailEnd type="none" w="sm" len="sm"/>
                    </a:lnR>
                    <a:lnT w="9525" cap="flat" cmpd="sng" algn="ctr">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chemeClr val="dk1"/>
                        </a:buClr>
                        <a:buSzPts val="800"/>
                        <a:buFont typeface="Meiryo"/>
                        <a:buNone/>
                      </a:pPr>
                      <a:r>
                        <a:rPr lang="ja-JP" altLang="en-US"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リリースベースの簡易記事</a:t>
                      </a:r>
                    </a:p>
                    <a:p>
                      <a:pPr marL="0" marR="0" lvl="0" indent="0" algn="l" rtl="0">
                        <a:lnSpc>
                          <a:spcPct val="100000"/>
                        </a:lnSpc>
                        <a:spcBef>
                          <a:spcPts val="0"/>
                        </a:spcBef>
                        <a:spcAft>
                          <a:spcPts val="0"/>
                        </a:spcAft>
                        <a:buClr>
                          <a:schemeClr val="dk1"/>
                        </a:buClr>
                        <a:buSzPts val="800"/>
                        <a:buFont typeface="Meiryo"/>
                        <a:buNone/>
                      </a:pPr>
                      <a:r>
                        <a:rPr lang="en-US" altLang="ja-JP"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a:t>
                      </a:r>
                      <a:r>
                        <a:rPr lang="ja-JP" altLang="en-US"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切り口案提出なし、初稿プレビューにてご確認</a:t>
                      </a:r>
                    </a:p>
                  </a:txBody>
                  <a:tcPr marL="90000" marR="90000" marT="43200" marB="43200" anchor="ctr">
                    <a:lnL w="9525" cap="flat" cmpd="sng" algn="ctr">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lgn="ctr">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7605638"/>
                  </a:ext>
                </a:extLst>
              </a:tr>
            </a:tbl>
          </a:graphicData>
        </a:graphic>
      </p:graphicFrame>
      <p:sp>
        <p:nvSpPr>
          <p:cNvPr id="4" name="Google Shape;1419;p99">
            <a:extLst>
              <a:ext uri="{FF2B5EF4-FFF2-40B4-BE49-F238E27FC236}">
                <a16:creationId xmlns:a16="http://schemas.microsoft.com/office/drawing/2014/main" id="{10C71E83-47BA-8EAC-528F-42B4C35B6C2E}"/>
              </a:ext>
            </a:extLst>
          </p:cNvPr>
          <p:cNvSpPr txBox="1"/>
          <p:nvPr/>
        </p:nvSpPr>
        <p:spPr>
          <a:xfrm>
            <a:off x="167495" y="739759"/>
            <a:ext cx="8874900" cy="216000"/>
          </a:xfrm>
          <a:prstGeom prst="rect">
            <a:avLst/>
          </a:prstGeom>
          <a:noFill/>
          <a:ln>
            <a:noFill/>
          </a:ln>
        </p:spPr>
        <p:txBody>
          <a:bodyPr spcFirstLastPara="1" wrap="square" lIns="91425" tIns="45700" rIns="91425" bIns="45700" anchor="ctr" anchorCtr="0">
            <a:noAutofit/>
          </a:bodyPr>
          <a:lstStyle/>
          <a:p>
            <a:pPr algn="ctr">
              <a:lnSpc>
                <a:spcPct val="115000"/>
              </a:lnSpc>
              <a:buClr>
                <a:schemeClr val="dk1"/>
              </a:buClr>
              <a:buSzPts val="1100"/>
            </a:pPr>
            <a:r>
              <a:rPr lang="ja-JP" altLang="en-US" sz="1100" dirty="0">
                <a:solidFill>
                  <a:srgbClr val="3F3F3F"/>
                </a:solidFill>
                <a:latin typeface="メイリオ" panose="020B0604030504040204" pitchFamily="50" charset="-128"/>
                <a:ea typeface="メイリオ" panose="020B0604030504040204" pitchFamily="50" charset="-128"/>
                <a:cs typeface="Arial" panose="020B0604020202020204" pitchFamily="34" charset="0"/>
                <a:sym typeface="Meiryo"/>
              </a:rPr>
              <a:t>ウーマンエキサイト</a:t>
            </a:r>
            <a:r>
              <a:rPr lang="ja-JP" altLang="en-US" sz="1100" dirty="0">
                <a:solidFill>
                  <a:srgbClr val="3F3F3F"/>
                </a:solidFill>
                <a:latin typeface="メイリオ" panose="020B0604030504040204" pitchFamily="50" charset="-128"/>
                <a:ea typeface="メイリオ" panose="020B0604030504040204" pitchFamily="50" charset="-128"/>
              </a:rPr>
              <a:t>が、</a:t>
            </a:r>
            <a:r>
              <a:rPr lang="ja-JP" altLang="en-US" sz="1100" dirty="0">
                <a:solidFill>
                  <a:srgbClr val="3F3F3F"/>
                </a:solidFill>
                <a:latin typeface="メイリオ" panose="020B0604030504040204" pitchFamily="50" charset="-128"/>
                <a:ea typeface="メイリオ" panose="020B0604030504040204" pitchFamily="50" charset="-128"/>
                <a:cs typeface="Arial" panose="020B0604020202020204" pitchFamily="34" charset="0"/>
                <a:sym typeface="Meiryo"/>
              </a:rPr>
              <a:t>貴社リリースやご提供素材を元に</a:t>
            </a:r>
            <a:r>
              <a:rPr lang="ja-JP" altLang="en-US" sz="1100" dirty="0">
                <a:solidFill>
                  <a:srgbClr val="3F3F3F"/>
                </a:solidFill>
                <a:latin typeface="メイリオ" panose="020B0604030504040204" pitchFamily="50" charset="-128"/>
                <a:ea typeface="メイリオ" panose="020B0604030504040204" pitchFamily="50" charset="-128"/>
              </a:rPr>
              <a:t>記事を制作・掲載します。</a:t>
            </a:r>
            <a:endParaRPr lang="en-US" altLang="ja-JP" sz="1100" dirty="0">
              <a:solidFill>
                <a:srgbClr val="3F3F3F"/>
              </a:solidFill>
              <a:latin typeface="メイリオ" panose="020B0604030504040204" pitchFamily="50" charset="-128"/>
              <a:ea typeface="メイリオ" panose="020B0604030504040204" pitchFamily="50" charset="-128"/>
            </a:endParaRPr>
          </a:p>
          <a:p>
            <a:pPr algn="ctr">
              <a:lnSpc>
                <a:spcPct val="115000"/>
              </a:lnSpc>
              <a:buClr>
                <a:schemeClr val="dk1"/>
              </a:buClr>
              <a:buSzPts val="1100"/>
            </a:pPr>
            <a:r>
              <a:rPr lang="ja-JP" altLang="en-US" sz="1100" dirty="0">
                <a:solidFill>
                  <a:srgbClr val="3F3F3F"/>
                </a:solidFill>
                <a:latin typeface="メイリオ" panose="020B0604030504040204" pitchFamily="50" charset="-128"/>
                <a:ea typeface="メイリオ" panose="020B0604030504040204" pitchFamily="50" charset="-128"/>
                <a:cs typeface="Arial" panose="020B0604020202020204" pitchFamily="34" charset="0"/>
                <a:sym typeface="Meiryo"/>
              </a:rPr>
              <a:t>掲載開始までスピーディーに進めたいときにおすすめです。</a:t>
            </a:r>
            <a:endParaRPr dirty="0">
              <a:solidFill>
                <a:srgbClr val="3F3F3F"/>
              </a:solidFill>
              <a:latin typeface="メイリオ" panose="020B0604030504040204" pitchFamily="50" charset="-128"/>
              <a:ea typeface="メイリオ" panose="020B0604030504040204" pitchFamily="50" charset="-128"/>
              <a:cs typeface="Arial" panose="020B0604020202020204" pitchFamily="34" charset="0"/>
              <a:sym typeface="Meiryo"/>
            </a:endParaRPr>
          </a:p>
        </p:txBody>
      </p:sp>
      <p:grpSp>
        <p:nvGrpSpPr>
          <p:cNvPr id="7" name="グループ化 6">
            <a:extLst>
              <a:ext uri="{FF2B5EF4-FFF2-40B4-BE49-F238E27FC236}">
                <a16:creationId xmlns:a16="http://schemas.microsoft.com/office/drawing/2014/main" id="{B8C9DD25-A00A-C4DF-C01B-D9AAEAFC9D66}"/>
              </a:ext>
            </a:extLst>
          </p:cNvPr>
          <p:cNvGrpSpPr/>
          <p:nvPr/>
        </p:nvGrpSpPr>
        <p:grpSpPr>
          <a:xfrm>
            <a:off x="2720067" y="1690699"/>
            <a:ext cx="1471504" cy="3936648"/>
            <a:chOff x="2720067" y="1516963"/>
            <a:chExt cx="1471504" cy="3936648"/>
          </a:xfrm>
        </p:grpSpPr>
        <p:pic>
          <p:nvPicPr>
            <p:cNvPr id="6" name="図 5">
              <a:extLst>
                <a:ext uri="{FF2B5EF4-FFF2-40B4-BE49-F238E27FC236}">
                  <a16:creationId xmlns:a16="http://schemas.microsoft.com/office/drawing/2014/main" id="{1F91CF88-1D04-94E2-EB80-303642B396E5}"/>
                </a:ext>
              </a:extLst>
            </p:cNvPr>
            <p:cNvPicPr>
              <a:picLocks noChangeAspect="1"/>
            </p:cNvPicPr>
            <p:nvPr/>
          </p:nvPicPr>
          <p:blipFill>
            <a:blip r:embed="rId4"/>
            <a:srcRect t="-1" b="63021"/>
            <a:stretch>
              <a:fillRect/>
            </a:stretch>
          </p:blipFill>
          <p:spPr>
            <a:xfrm>
              <a:off x="2720067" y="1516963"/>
              <a:ext cx="1471504" cy="3936648"/>
            </a:xfrm>
            <a:prstGeom prst="rect">
              <a:avLst/>
            </a:prstGeom>
            <a:effectLst>
              <a:outerShdw blurRad="50800" dist="38100" dir="2700000" algn="tl" rotWithShape="0">
                <a:prstClr val="black">
                  <a:alpha val="40000"/>
                </a:prstClr>
              </a:outerShdw>
            </a:effectLst>
          </p:spPr>
        </p:pic>
        <p:pic>
          <p:nvPicPr>
            <p:cNvPr id="1026" name="Picture 2" descr="良質な大豆・米・塩のみを厳選使用。「ひかり味噌」からオーガニック味噌が新発売【編集部の「これ、気になる！」  Vol.101】">
              <a:extLst>
                <a:ext uri="{FF2B5EF4-FFF2-40B4-BE49-F238E27FC236}">
                  <a16:creationId xmlns:a16="http://schemas.microsoft.com/office/drawing/2014/main" id="{A31E0E69-EA46-A005-828E-40BDEB6A8A0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20067" y="2954311"/>
              <a:ext cx="1436458" cy="83070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4923253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491;p18">
            <a:extLst>
              <a:ext uri="{FF2B5EF4-FFF2-40B4-BE49-F238E27FC236}">
                <a16:creationId xmlns:a16="http://schemas.microsoft.com/office/drawing/2014/main" id="{1CCBB4F5-FD5B-0341-3415-A6FA97D1A224}"/>
              </a:ext>
            </a:extLst>
          </p:cNvPr>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dirty="0">
                <a:solidFill>
                  <a:schemeClr val="tx1">
                    <a:lumMod val="75000"/>
                    <a:lumOff val="25000"/>
                  </a:schemeClr>
                </a:solidFill>
                <a:latin typeface="メイリオ" panose="020B0604030504040204" pitchFamily="50" charset="-128"/>
                <a:ea typeface="メイリオ" panose="020B0604030504040204" pitchFamily="50" charset="-128"/>
                <a:sym typeface="Arial"/>
              </a:rPr>
              <a:t>マンガ記事広告</a:t>
            </a:r>
            <a:endParaRPr sz="1500" b="1" i="0" u="none" strike="noStrike" cap="none" dirty="0">
              <a:solidFill>
                <a:schemeClr val="tx1">
                  <a:lumMod val="75000"/>
                  <a:lumOff val="25000"/>
                </a:schemeClr>
              </a:solidFill>
              <a:latin typeface="メイリオ" panose="020B0604030504040204" pitchFamily="50" charset="-128"/>
              <a:ea typeface="メイリオ" panose="020B0604030504040204" pitchFamily="50" charset="-128"/>
              <a:sym typeface="Arial"/>
            </a:endParaRPr>
          </a:p>
        </p:txBody>
      </p:sp>
      <p:sp>
        <p:nvSpPr>
          <p:cNvPr id="12" name="Google Shape;495;p18">
            <a:extLst>
              <a:ext uri="{FF2B5EF4-FFF2-40B4-BE49-F238E27FC236}">
                <a16:creationId xmlns:a16="http://schemas.microsoft.com/office/drawing/2014/main" id="{9214D107-8B2C-0605-A08C-0F5001D8F6F3}"/>
              </a:ext>
            </a:extLst>
          </p:cNvPr>
          <p:cNvSpPr/>
          <p:nvPr/>
        </p:nvSpPr>
        <p:spPr>
          <a:xfrm>
            <a:off x="949823" y="1343734"/>
            <a:ext cx="1082400" cy="216000"/>
          </a:xfrm>
          <a:prstGeom prst="rect">
            <a:avLst/>
          </a:prstGeom>
          <a:solidFill>
            <a:srgbClr val="F89D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ja-JP" sz="900" b="0" i="0" u="none" strike="noStrike" cap="none">
                <a:solidFill>
                  <a:schemeClr val="lt1"/>
                </a:solidFill>
                <a:latin typeface="メイリオ" panose="020B0604030504040204" pitchFamily="50" charset="-128"/>
                <a:ea typeface="メイリオ" panose="020B0604030504040204" pitchFamily="50" charset="-128"/>
                <a:sym typeface="Arial"/>
              </a:rPr>
              <a:t>SPページ</a:t>
            </a:r>
            <a:endParaRPr sz="900" b="0" i="0" u="none" strike="noStrike" cap="none" dirty="0">
              <a:solidFill>
                <a:schemeClr val="lt1"/>
              </a:solidFill>
              <a:latin typeface="メイリオ" panose="020B0604030504040204" pitchFamily="50" charset="-128"/>
              <a:ea typeface="メイリオ" panose="020B0604030504040204" pitchFamily="50" charset="-128"/>
              <a:sym typeface="Arial"/>
            </a:endParaRPr>
          </a:p>
        </p:txBody>
      </p:sp>
      <p:grpSp>
        <p:nvGrpSpPr>
          <p:cNvPr id="34" name="グループ化 33">
            <a:extLst>
              <a:ext uri="{FF2B5EF4-FFF2-40B4-BE49-F238E27FC236}">
                <a16:creationId xmlns:a16="http://schemas.microsoft.com/office/drawing/2014/main" id="{0114625F-1C62-A9F9-8843-498B3DCEF2DA}"/>
              </a:ext>
            </a:extLst>
          </p:cNvPr>
          <p:cNvGrpSpPr/>
          <p:nvPr/>
        </p:nvGrpSpPr>
        <p:grpSpPr>
          <a:xfrm>
            <a:off x="2146291" y="2555403"/>
            <a:ext cx="2317713" cy="1216244"/>
            <a:chOff x="2342973" y="4464053"/>
            <a:chExt cx="2317713" cy="1216244"/>
          </a:xfrm>
        </p:grpSpPr>
        <p:pic>
          <p:nvPicPr>
            <p:cNvPr id="14" name="Google Shape;497;p18">
              <a:extLst>
                <a:ext uri="{FF2B5EF4-FFF2-40B4-BE49-F238E27FC236}">
                  <a16:creationId xmlns:a16="http://schemas.microsoft.com/office/drawing/2014/main" id="{AEC85727-491B-C776-D3FE-5ECDDDE1F3A0}"/>
                </a:ext>
              </a:extLst>
            </p:cNvPr>
            <p:cNvPicPr preferRelativeResize="0"/>
            <p:nvPr/>
          </p:nvPicPr>
          <p:blipFill rotWithShape="1">
            <a:blip r:embed="rId2" cstate="print">
              <a:alphaModFix/>
              <a:extLst>
                <a:ext uri="{28A0092B-C50C-407E-A947-70E740481C1C}">
                  <a14:useLocalDpi xmlns:a14="http://schemas.microsoft.com/office/drawing/2010/main"/>
                </a:ext>
              </a:extLst>
            </a:blip>
            <a:srcRect/>
            <a:stretch/>
          </p:blipFill>
          <p:spPr>
            <a:xfrm>
              <a:off x="2342973" y="4464053"/>
              <a:ext cx="2317713" cy="1216244"/>
            </a:xfrm>
            <a:prstGeom prst="rect">
              <a:avLst/>
            </a:prstGeom>
            <a:noFill/>
            <a:ln>
              <a:noFill/>
            </a:ln>
          </p:spPr>
        </p:pic>
        <p:sp>
          <p:nvSpPr>
            <p:cNvPr id="15" name="Google Shape;498;p18">
              <a:extLst>
                <a:ext uri="{FF2B5EF4-FFF2-40B4-BE49-F238E27FC236}">
                  <a16:creationId xmlns:a16="http://schemas.microsoft.com/office/drawing/2014/main" id="{F07B649E-4BD6-78A8-AFD9-30CBBF380C38}"/>
                </a:ext>
              </a:extLst>
            </p:cNvPr>
            <p:cNvSpPr/>
            <p:nvPr/>
          </p:nvSpPr>
          <p:spPr>
            <a:xfrm>
              <a:off x="2599970" y="4749030"/>
              <a:ext cx="2004975"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900"/>
                <a:buFont typeface="Arial"/>
                <a:buNone/>
              </a:pPr>
              <a:r>
                <a:rPr lang="ja-JP" altLang="en-US" sz="900" b="0" i="0" u="none" strike="noStrike" cap="none" dirty="0">
                  <a:solidFill>
                    <a:srgbClr val="333333"/>
                  </a:solidFill>
                  <a:latin typeface="メイリオ" panose="020B0604030504040204" pitchFamily="50" charset="-128"/>
                  <a:ea typeface="メイリオ" panose="020B0604030504040204" pitchFamily="50" charset="-128"/>
                  <a:sym typeface="Arial"/>
                </a:rPr>
                <a:t>本文テキストは補足程度。</a:t>
              </a:r>
              <a:endParaRPr lang="en-US" altLang="ja-JP" sz="900" b="0" i="0" u="none" strike="noStrike" cap="none" dirty="0">
                <a:solidFill>
                  <a:srgbClr val="333333"/>
                </a:solidFill>
                <a:latin typeface="メイリオ" panose="020B0604030504040204" pitchFamily="50" charset="-128"/>
                <a:ea typeface="メイリオ" panose="020B0604030504040204" pitchFamily="50" charset="-128"/>
                <a:sym typeface="Arial"/>
              </a:endParaRPr>
            </a:p>
            <a:p>
              <a:pPr marL="0" marR="0" lvl="0" indent="0" algn="ctr" rtl="0">
                <a:lnSpc>
                  <a:spcPct val="100000"/>
                </a:lnSpc>
                <a:spcBef>
                  <a:spcPts val="0"/>
                </a:spcBef>
                <a:spcAft>
                  <a:spcPts val="0"/>
                </a:spcAft>
                <a:buClr>
                  <a:srgbClr val="000000"/>
                </a:buClr>
                <a:buSzPts val="900"/>
                <a:buFont typeface="Arial"/>
                <a:buNone/>
              </a:pPr>
              <a:r>
                <a:rPr lang="ja-JP" altLang="en-US" sz="900" b="0" i="0" u="none" strike="noStrike" cap="none" dirty="0">
                  <a:solidFill>
                    <a:srgbClr val="333333"/>
                  </a:solidFill>
                  <a:latin typeface="メイリオ" panose="020B0604030504040204" pitchFamily="50" charset="-128"/>
                  <a:ea typeface="メイリオ" panose="020B0604030504040204" pitchFamily="50" charset="-128"/>
                  <a:sym typeface="Arial"/>
                </a:rPr>
                <a:t>コミックライターの個性を活かし、</a:t>
              </a:r>
              <a:endParaRPr lang="en-US" altLang="ja-JP" sz="900" b="0" i="0" u="none" strike="noStrike" cap="none" dirty="0">
                <a:solidFill>
                  <a:srgbClr val="333333"/>
                </a:solidFill>
                <a:latin typeface="メイリオ" panose="020B0604030504040204" pitchFamily="50" charset="-128"/>
                <a:ea typeface="メイリオ" panose="020B0604030504040204" pitchFamily="50" charset="-128"/>
                <a:sym typeface="Arial"/>
              </a:endParaRPr>
            </a:p>
            <a:p>
              <a:pPr marL="0" marR="0" lvl="0" indent="0" algn="ctr" rtl="0">
                <a:lnSpc>
                  <a:spcPct val="100000"/>
                </a:lnSpc>
                <a:spcBef>
                  <a:spcPts val="0"/>
                </a:spcBef>
                <a:spcAft>
                  <a:spcPts val="0"/>
                </a:spcAft>
                <a:buClr>
                  <a:srgbClr val="000000"/>
                </a:buClr>
                <a:buSzPts val="900"/>
                <a:buFont typeface="Arial"/>
                <a:buNone/>
              </a:pPr>
              <a:r>
                <a:rPr lang="ja-JP" sz="900" b="0" i="0" u="none" strike="noStrike" cap="none" dirty="0">
                  <a:solidFill>
                    <a:srgbClr val="333333"/>
                  </a:solidFill>
                  <a:latin typeface="メイリオ" panose="020B0604030504040204" pitchFamily="50" charset="-128"/>
                  <a:ea typeface="メイリオ" panose="020B0604030504040204" pitchFamily="50" charset="-128"/>
                  <a:sym typeface="Arial"/>
                </a:rPr>
                <a:t>「見られる」「読まれる」</a:t>
              </a:r>
              <a:endParaRPr lang="en-US" altLang="ja-JP" sz="900" b="0" i="0" u="none" strike="noStrike" cap="none" dirty="0">
                <a:solidFill>
                  <a:srgbClr val="333333"/>
                </a:solidFill>
                <a:latin typeface="メイリオ" panose="020B0604030504040204" pitchFamily="50" charset="-128"/>
                <a:ea typeface="メイリオ" panose="020B0604030504040204" pitchFamily="50" charset="-128"/>
                <a:sym typeface="Arial"/>
              </a:endParaRPr>
            </a:p>
            <a:p>
              <a:pPr marL="0" marR="0" lvl="0" indent="0" algn="ctr" rtl="0">
                <a:lnSpc>
                  <a:spcPct val="100000"/>
                </a:lnSpc>
                <a:spcBef>
                  <a:spcPts val="0"/>
                </a:spcBef>
                <a:spcAft>
                  <a:spcPts val="0"/>
                </a:spcAft>
                <a:buClr>
                  <a:srgbClr val="000000"/>
                </a:buClr>
                <a:buSzPts val="900"/>
                <a:buFont typeface="Arial"/>
                <a:buNone/>
              </a:pPr>
              <a:r>
                <a:rPr lang="ja-JP" sz="900" b="0" i="0" u="none" strike="noStrike" cap="none" dirty="0">
                  <a:solidFill>
                    <a:srgbClr val="333333"/>
                  </a:solidFill>
                  <a:latin typeface="メイリオ" panose="020B0604030504040204" pitchFamily="50" charset="-128"/>
                  <a:ea typeface="メイリオ" panose="020B0604030504040204" pitchFamily="50" charset="-128"/>
                  <a:sym typeface="Arial"/>
                </a:rPr>
                <a:t>記事に！</a:t>
              </a:r>
              <a:endParaRPr sz="900" b="0" i="0" u="none" strike="noStrike" cap="none" dirty="0">
                <a:solidFill>
                  <a:schemeClr val="dk1"/>
                </a:solidFill>
                <a:latin typeface="メイリオ" panose="020B0604030504040204" pitchFamily="50" charset="-128"/>
                <a:ea typeface="メイリオ" panose="020B0604030504040204" pitchFamily="50" charset="-128"/>
                <a:sym typeface="Arial"/>
              </a:endParaRPr>
            </a:p>
          </p:txBody>
        </p:sp>
      </p:grpSp>
      <p:grpSp>
        <p:nvGrpSpPr>
          <p:cNvPr id="16" name="Google Shape;499;p18">
            <a:extLst>
              <a:ext uri="{FF2B5EF4-FFF2-40B4-BE49-F238E27FC236}">
                <a16:creationId xmlns:a16="http://schemas.microsoft.com/office/drawing/2014/main" id="{21E834A0-82EA-D696-1D35-E5FE5BEFB844}"/>
              </a:ext>
            </a:extLst>
          </p:cNvPr>
          <p:cNvGrpSpPr/>
          <p:nvPr/>
        </p:nvGrpSpPr>
        <p:grpSpPr>
          <a:xfrm>
            <a:off x="6879948" y="-11189"/>
            <a:ext cx="1905276" cy="340065"/>
            <a:chOff x="6879948" y="-11189"/>
            <a:chExt cx="1905276" cy="340065"/>
          </a:xfrm>
        </p:grpSpPr>
        <p:sp>
          <p:nvSpPr>
            <p:cNvPr id="17" name="Google Shape;500;p18">
              <a:extLst>
                <a:ext uri="{FF2B5EF4-FFF2-40B4-BE49-F238E27FC236}">
                  <a16:creationId xmlns:a16="http://schemas.microsoft.com/office/drawing/2014/main" id="{FC6E1992-1962-36DD-FBBA-B738B2BC5F54}"/>
                </a:ext>
              </a:extLst>
            </p:cNvPr>
            <p:cNvSpPr/>
            <p:nvPr/>
          </p:nvSpPr>
          <p:spPr>
            <a:xfrm rot="10800000">
              <a:off x="6879948" y="-11189"/>
              <a:ext cx="889233" cy="328877"/>
            </a:xfrm>
            <a:prstGeom prst="snip2SameRect">
              <a:avLst>
                <a:gd name="adj1" fmla="val 50000"/>
                <a:gd name="adj2" fmla="val 0"/>
              </a:avLst>
            </a:prstGeom>
            <a:solidFill>
              <a:srgbClr val="F89D90"/>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rgbClr val="F89D90"/>
                </a:solidFill>
                <a:latin typeface="Yu Gothic" panose="020B0400000000000000" pitchFamily="34" charset="-128"/>
                <a:ea typeface="Yu Gothic" panose="020B0400000000000000" pitchFamily="34" charset="-128"/>
                <a:sym typeface="Arial"/>
              </a:endParaRPr>
            </a:p>
          </p:txBody>
        </p:sp>
        <p:sp>
          <p:nvSpPr>
            <p:cNvPr id="18" name="Google Shape;501;p18">
              <a:extLst>
                <a:ext uri="{FF2B5EF4-FFF2-40B4-BE49-F238E27FC236}">
                  <a16:creationId xmlns:a16="http://schemas.microsoft.com/office/drawing/2014/main" id="{4E53D314-CBFB-1B48-E0DB-AA0E587CD2C8}"/>
                </a:ext>
              </a:extLst>
            </p:cNvPr>
            <p:cNvSpPr/>
            <p:nvPr/>
          </p:nvSpPr>
          <p:spPr>
            <a:xfrm rot="10800000">
              <a:off x="7895991" y="-1"/>
              <a:ext cx="889233" cy="328877"/>
            </a:xfrm>
            <a:prstGeom prst="snip2SameRect">
              <a:avLst>
                <a:gd name="adj1" fmla="val 50000"/>
                <a:gd name="adj2" fmla="val 0"/>
              </a:avLst>
            </a:prstGeom>
            <a:solidFill>
              <a:srgbClr val="E6E6E6"/>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chemeClr val="dk1"/>
                </a:solidFill>
                <a:latin typeface="Yu Gothic" panose="020B0400000000000000" pitchFamily="34" charset="-128"/>
                <a:ea typeface="Yu Gothic" panose="020B0400000000000000" pitchFamily="34" charset="-128"/>
                <a:sym typeface="Arial"/>
              </a:endParaRPr>
            </a:p>
          </p:txBody>
        </p:sp>
        <p:sp>
          <p:nvSpPr>
            <p:cNvPr id="19" name="Google Shape;502;p18">
              <a:extLst>
                <a:ext uri="{FF2B5EF4-FFF2-40B4-BE49-F238E27FC236}">
                  <a16:creationId xmlns:a16="http://schemas.microsoft.com/office/drawing/2014/main" id="{224F55CC-E83C-705A-954B-DC2D1B2422A5}"/>
                </a:ext>
              </a:extLst>
            </p:cNvPr>
            <p:cNvSpPr txBox="1"/>
            <p:nvPr/>
          </p:nvSpPr>
          <p:spPr>
            <a:xfrm>
              <a:off x="6926087"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chemeClr val="lt1"/>
                  </a:solidFill>
                  <a:latin typeface="Yu Gothic" panose="020B0400000000000000" pitchFamily="34" charset="-128"/>
                  <a:ea typeface="Yu Gothic" panose="020B0400000000000000" pitchFamily="34" charset="-128"/>
                  <a:sym typeface="Arial"/>
                </a:rPr>
                <a:t>タイアップ</a:t>
              </a:r>
              <a:endParaRPr dirty="0">
                <a:latin typeface="Yu Gothic" panose="020B0400000000000000" pitchFamily="34" charset="-128"/>
                <a:ea typeface="Yu Gothic" panose="020B0400000000000000" pitchFamily="34" charset="-128"/>
              </a:endParaRPr>
            </a:p>
          </p:txBody>
        </p:sp>
        <p:sp>
          <p:nvSpPr>
            <p:cNvPr id="20" name="Google Shape;503;p18">
              <a:extLst>
                <a:ext uri="{FF2B5EF4-FFF2-40B4-BE49-F238E27FC236}">
                  <a16:creationId xmlns:a16="http://schemas.microsoft.com/office/drawing/2014/main" id="{E4209B2F-7109-9807-9305-C304FFBC3C4F}"/>
                </a:ext>
              </a:extLst>
            </p:cNvPr>
            <p:cNvSpPr txBox="1"/>
            <p:nvPr/>
          </p:nvSpPr>
          <p:spPr>
            <a:xfrm>
              <a:off x="7942130"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rgbClr val="000000"/>
                  </a:solidFill>
                  <a:latin typeface="Yu Gothic" panose="020B0400000000000000" pitchFamily="34" charset="-128"/>
                  <a:ea typeface="Yu Gothic" panose="020B0400000000000000" pitchFamily="34" charset="-128"/>
                  <a:sym typeface="Arial"/>
                </a:rPr>
                <a:t>オプション</a:t>
              </a:r>
              <a:endParaRPr dirty="0">
                <a:latin typeface="Yu Gothic" panose="020B0400000000000000" pitchFamily="34" charset="-128"/>
                <a:ea typeface="Yu Gothic" panose="020B0400000000000000" pitchFamily="34" charset="-128"/>
              </a:endParaRPr>
            </a:p>
          </p:txBody>
        </p:sp>
      </p:grpSp>
      <p:graphicFrame>
        <p:nvGraphicFramePr>
          <p:cNvPr id="21" name="Google Shape;504;p18">
            <a:extLst>
              <a:ext uri="{FF2B5EF4-FFF2-40B4-BE49-F238E27FC236}">
                <a16:creationId xmlns:a16="http://schemas.microsoft.com/office/drawing/2014/main" id="{8EB41461-45D7-71DD-DEED-52DF8883FC93}"/>
              </a:ext>
            </a:extLst>
          </p:cNvPr>
          <p:cNvGraphicFramePr/>
          <p:nvPr>
            <p:extLst>
              <p:ext uri="{D42A27DB-BD31-4B8C-83A1-F6EECF244321}">
                <p14:modId xmlns:p14="http://schemas.microsoft.com/office/powerpoint/2010/main" val="3573556557"/>
              </p:ext>
            </p:extLst>
          </p:nvPr>
        </p:nvGraphicFramePr>
        <p:xfrm>
          <a:off x="4578071" y="1343734"/>
          <a:ext cx="4209600" cy="2673297"/>
        </p:xfrm>
        <a:graphic>
          <a:graphicData uri="http://schemas.openxmlformats.org/drawingml/2006/table">
            <a:tbl>
              <a:tblPr>
                <a:noFill/>
                <a:tableStyleId>{6D8E67B2-B5D8-4F0E-BA5D-749BAAE9FA0E}</a:tableStyleId>
              </a:tblPr>
              <a:tblGrid>
                <a:gridCol w="930575">
                  <a:extLst>
                    <a:ext uri="{9D8B030D-6E8A-4147-A177-3AD203B41FA5}">
                      <a16:colId xmlns:a16="http://schemas.microsoft.com/office/drawing/2014/main" val="20000"/>
                    </a:ext>
                  </a:extLst>
                </a:gridCol>
                <a:gridCol w="1417750">
                  <a:extLst>
                    <a:ext uri="{9D8B030D-6E8A-4147-A177-3AD203B41FA5}">
                      <a16:colId xmlns:a16="http://schemas.microsoft.com/office/drawing/2014/main" val="20001"/>
                    </a:ext>
                  </a:extLst>
                </a:gridCol>
                <a:gridCol w="1861275">
                  <a:extLst>
                    <a:ext uri="{9D8B030D-6E8A-4147-A177-3AD203B41FA5}">
                      <a16:colId xmlns:a16="http://schemas.microsoft.com/office/drawing/2014/main" val="20002"/>
                    </a:ext>
                  </a:extLst>
                </a:gridCol>
              </a:tblGrid>
              <a:tr h="475922">
                <a:tc>
                  <a:txBody>
                    <a:bodyPr/>
                    <a:lstStyle/>
                    <a:p>
                      <a:pPr marL="0" marR="0" lvl="0" indent="0" algn="ctr" rtl="0">
                        <a:lnSpc>
                          <a:spcPct val="100000"/>
                        </a:lnSpc>
                        <a:spcBef>
                          <a:spcPts val="0"/>
                        </a:spcBef>
                        <a:spcAft>
                          <a:spcPts val="0"/>
                        </a:spcAft>
                        <a:buClr>
                          <a:schemeClr val="lt1"/>
                        </a:buClr>
                        <a:buSzPts val="900"/>
                        <a:buFont typeface="Meiryo"/>
                        <a:buNone/>
                      </a:pPr>
                      <a:r>
                        <a:rPr lang="ja-JP" sz="1000">
                          <a:solidFill>
                            <a:schemeClr val="lt1"/>
                          </a:solidFill>
                          <a:latin typeface="メイリオ" panose="020B0604030504040204" pitchFamily="50" charset="-128"/>
                          <a:ea typeface="メイリオ" panose="020B0604030504040204" pitchFamily="50" charset="-128"/>
                          <a:cs typeface="Arial"/>
                          <a:sym typeface="Arial"/>
                        </a:rPr>
                        <a:t>メニュー名</a:t>
                      </a:r>
                      <a:endParaRPr sz="1000" dirty="0">
                        <a:solidFill>
                          <a:schemeClr val="lt1"/>
                        </a:solidFill>
                        <a:latin typeface="メイリオ" panose="020B0604030504040204" pitchFamily="50" charset="-128"/>
                        <a:ea typeface="メイリオ" panose="020B0604030504040204" pitchFamily="50"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gridSpan="2">
                  <a:txBody>
                    <a:bodyPr/>
                    <a:lstStyle/>
                    <a:p>
                      <a:pPr marL="0" marR="0" lvl="0" indent="0" algn="ctr" rtl="0">
                        <a:lnSpc>
                          <a:spcPct val="100000"/>
                        </a:lnSpc>
                        <a:spcBef>
                          <a:spcPts val="0"/>
                        </a:spcBef>
                        <a:spcAft>
                          <a:spcPts val="0"/>
                        </a:spcAft>
                        <a:buClr>
                          <a:srgbClr val="FFFFFF"/>
                        </a:buClr>
                        <a:buSzPts val="900"/>
                        <a:buFont typeface="Meiryo"/>
                        <a:buNone/>
                      </a:pPr>
                      <a:r>
                        <a:rPr lang="ja-JP" sz="1000" b="1" i="0" u="none" strike="noStrike" cap="none" dirty="0">
                          <a:solidFill>
                            <a:srgbClr val="FFFFFF"/>
                          </a:solidFill>
                          <a:latin typeface="メイリオ" panose="020B0604030504040204" pitchFamily="50" charset="-128"/>
                          <a:ea typeface="メイリオ" panose="020B0604030504040204" pitchFamily="50" charset="-128"/>
                          <a:cs typeface="Arial"/>
                          <a:sym typeface="Arial"/>
                        </a:rPr>
                        <a:t>マンガ記事広告（コミックエッセイ）</a:t>
                      </a:r>
                      <a:endParaRPr sz="1400" b="1" i="0" u="none" strike="noStrike" cap="none" dirty="0">
                        <a:solidFill>
                          <a:srgbClr val="000000"/>
                        </a:solidFill>
                        <a:latin typeface="メイリオ" panose="020B0604030504040204" pitchFamily="50" charset="-128"/>
                        <a:ea typeface="メイリオ" panose="020B0604030504040204" pitchFamily="50"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hMerge="1">
                  <a:txBody>
                    <a:bodyPr/>
                    <a:lstStyle/>
                    <a:p>
                      <a:endParaRPr lang="ja-JP"/>
                    </a:p>
                  </a:txBody>
                  <a:tcPr/>
                </a:tc>
                <a:extLst>
                  <a:ext uri="{0D108BD9-81ED-4DB2-BD59-A6C34878D82A}">
                    <a16:rowId xmlns:a16="http://schemas.microsoft.com/office/drawing/2014/main" val="10000"/>
                  </a:ext>
                </a:extLst>
              </a:tr>
              <a:tr h="504000">
                <a:tc>
                  <a:txBody>
                    <a:bodyPr/>
                    <a:lstStyle/>
                    <a:p>
                      <a:pPr marL="0" marR="0" lvl="0" indent="0" algn="ctr" rtl="0">
                        <a:lnSpc>
                          <a:spcPct val="100000"/>
                        </a:lnSpc>
                        <a:spcBef>
                          <a:spcPts val="0"/>
                        </a:spcBef>
                        <a:spcAft>
                          <a:spcPts val="0"/>
                        </a:spcAft>
                        <a:buClr>
                          <a:schemeClr val="dk1"/>
                        </a:buClr>
                        <a:buSzPts val="800"/>
                        <a:buFont typeface="Meiryo"/>
                        <a:buNone/>
                      </a:pPr>
                      <a:r>
                        <a:rPr lang="ja-JP" sz="900" b="0" i="0" u="none" strike="noStrike" cap="none" dirty="0">
                          <a:solidFill>
                            <a:schemeClr val="dk1"/>
                          </a:solidFill>
                          <a:latin typeface="メイリオ" panose="020B0604030504040204" pitchFamily="50" charset="-128"/>
                          <a:ea typeface="メイリオ" panose="020B0604030504040204" pitchFamily="50" charset="-128"/>
                          <a:cs typeface="Arial"/>
                          <a:sym typeface="Arial"/>
                        </a:rPr>
                        <a:t>掲載面</a:t>
                      </a:r>
                      <a:endParaRPr sz="900" dirty="0">
                        <a:latin typeface="メイリオ" panose="020B0604030504040204" pitchFamily="50" charset="-128"/>
                        <a:ea typeface="メイリオ" panose="020B0604030504040204" pitchFamily="50"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chemeClr val="dk1"/>
                        </a:buClr>
                        <a:buSzPts val="700"/>
                        <a:buFont typeface="Meiryo"/>
                        <a:buNone/>
                      </a:pPr>
                      <a:r>
                        <a:rPr lang="en-US" altLang="ja-JP"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SP/PC</a:t>
                      </a:r>
                      <a:r>
                        <a:rPr lang="ja-JP" altLang="en-US"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　</a:t>
                      </a:r>
                      <a:r>
                        <a:rPr lang="ja-JP"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ウーマンエキサイトトップ・中面ページ、</a:t>
                      </a:r>
                      <a:endParaRPr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endParaRPr>
                    </a:p>
                    <a:p>
                      <a:pPr marL="0" marR="0" lvl="0" indent="0" algn="l" rtl="0">
                        <a:lnSpc>
                          <a:spcPct val="100000"/>
                        </a:lnSpc>
                        <a:spcBef>
                          <a:spcPts val="0"/>
                        </a:spcBef>
                        <a:spcAft>
                          <a:spcPts val="0"/>
                        </a:spcAft>
                        <a:buClr>
                          <a:schemeClr val="dk1"/>
                        </a:buClr>
                        <a:buSzPts val="700"/>
                        <a:buFont typeface="Meiryo"/>
                        <a:buNone/>
                      </a:pPr>
                      <a:r>
                        <a:rPr lang="ja-JP"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エキサイトトップページ・中面ページ・アプリページ</a:t>
                      </a:r>
                      <a:endParaRPr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1"/>
                  </a:ext>
                </a:extLst>
              </a:tr>
              <a:tr h="360000">
                <a:tc>
                  <a:txBody>
                    <a:bodyPr/>
                    <a:lstStyle/>
                    <a:p>
                      <a:pPr marL="0" marR="0" lvl="0" indent="0" algn="ctr" rtl="0">
                        <a:lnSpc>
                          <a:spcPct val="100000"/>
                        </a:lnSpc>
                        <a:spcBef>
                          <a:spcPts val="0"/>
                        </a:spcBef>
                        <a:spcAft>
                          <a:spcPts val="0"/>
                        </a:spcAft>
                        <a:buClr>
                          <a:schemeClr val="dk1"/>
                        </a:buClr>
                        <a:buSzPts val="800"/>
                        <a:buFont typeface="Meiryo"/>
                        <a:buNone/>
                      </a:pPr>
                      <a:r>
                        <a:rPr lang="ja-JP" sz="900" b="0" i="0" u="none" strike="noStrike" cap="none">
                          <a:solidFill>
                            <a:schemeClr val="dk1"/>
                          </a:solidFill>
                          <a:latin typeface="メイリオ" panose="020B0604030504040204" pitchFamily="50" charset="-128"/>
                          <a:ea typeface="メイリオ" panose="020B0604030504040204" pitchFamily="50" charset="-128"/>
                          <a:cs typeface="Arial"/>
                          <a:sym typeface="Arial"/>
                        </a:rPr>
                        <a:t>記事カテゴリ</a:t>
                      </a:r>
                      <a:endParaRPr sz="900" dirty="0">
                        <a:latin typeface="メイリオ" panose="020B0604030504040204" pitchFamily="50" charset="-128"/>
                        <a:ea typeface="メイリオ" panose="020B0604030504040204" pitchFamily="50"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chemeClr val="dk1"/>
                        </a:buClr>
                        <a:buSzPts val="900"/>
                        <a:buFont typeface="Meiryo"/>
                        <a:buNone/>
                      </a:pPr>
                      <a:r>
                        <a:rPr lang="ja-JP"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子育て／くらし／レシピ／ビューティ／占い</a:t>
                      </a:r>
                      <a:endParaRPr sz="900" dirty="0">
                        <a:solidFill>
                          <a:srgbClr val="3F3F3F"/>
                        </a:solidFill>
                        <a:latin typeface="メイリオ" panose="020B0604030504040204" pitchFamily="50" charset="-128"/>
                        <a:ea typeface="メイリオ" panose="020B0604030504040204" pitchFamily="50"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2"/>
                  </a:ext>
                </a:extLst>
              </a:tr>
              <a:tr h="288000">
                <a:tc rowSpan="2">
                  <a:txBody>
                    <a:bodyPr/>
                    <a:lstStyle/>
                    <a:p>
                      <a:pPr marL="0" marR="0" lvl="0" indent="0" algn="ctr" rtl="0">
                        <a:lnSpc>
                          <a:spcPct val="100000"/>
                        </a:lnSpc>
                        <a:spcBef>
                          <a:spcPts val="0"/>
                        </a:spcBef>
                        <a:spcAft>
                          <a:spcPts val="0"/>
                        </a:spcAft>
                        <a:buClr>
                          <a:schemeClr val="dk1"/>
                        </a:buClr>
                        <a:buSzPts val="800"/>
                        <a:buFont typeface="Meiryo"/>
                        <a:buNone/>
                      </a:pPr>
                      <a:r>
                        <a:rPr lang="ja-JP" sz="900" b="0" i="0" u="none" strike="noStrike" cap="none">
                          <a:solidFill>
                            <a:schemeClr val="dk1"/>
                          </a:solidFill>
                          <a:latin typeface="メイリオ" panose="020B0604030504040204" pitchFamily="50" charset="-128"/>
                          <a:ea typeface="メイリオ" panose="020B0604030504040204" pitchFamily="50" charset="-128"/>
                          <a:cs typeface="Arial"/>
                          <a:sym typeface="Arial"/>
                        </a:rPr>
                        <a:t>PV/掲載料金</a:t>
                      </a:r>
                      <a:endParaRPr sz="900" dirty="0">
                        <a:latin typeface="メイリオ" panose="020B0604030504040204" pitchFamily="50" charset="-128"/>
                        <a:ea typeface="メイリオ" panose="020B0604030504040204" pitchFamily="50"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a:txBody>
                    <a:bodyPr/>
                    <a:lstStyle/>
                    <a:p>
                      <a:pPr marL="0" marR="0" lvl="0" indent="0" algn="l" rtl="0">
                        <a:lnSpc>
                          <a:spcPct val="100000"/>
                        </a:lnSpc>
                        <a:spcBef>
                          <a:spcPts val="0"/>
                        </a:spcBef>
                        <a:spcAft>
                          <a:spcPts val="0"/>
                        </a:spcAft>
                        <a:buClr>
                          <a:schemeClr val="dk1"/>
                        </a:buClr>
                        <a:buSzPts val="900"/>
                        <a:buFont typeface="Meiryo"/>
                        <a:buNone/>
                      </a:pPr>
                      <a:r>
                        <a:rPr lang="ja-JP"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rPr>
                        <a:t>10,000PV（4週間）</a:t>
                      </a:r>
                      <a:endParaRPr sz="900" dirty="0">
                        <a:solidFill>
                          <a:srgbClr val="3F3F3F"/>
                        </a:solidFill>
                        <a:latin typeface="メイリオ" panose="020B0604030504040204" pitchFamily="50" charset="-128"/>
                        <a:ea typeface="メイリオ" panose="020B0604030504040204" pitchFamily="50"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900"/>
                        <a:buFont typeface="Meiryo"/>
                        <a:buNone/>
                      </a:pPr>
                      <a:r>
                        <a:rPr lang="ja-JP" sz="900" b="0" i="0" u="none" strike="noStrike" cap="none">
                          <a:solidFill>
                            <a:srgbClr val="3F3F3F"/>
                          </a:solidFill>
                          <a:latin typeface="メイリオ" panose="020B0604030504040204" pitchFamily="50" charset="-128"/>
                          <a:ea typeface="メイリオ" panose="020B0604030504040204" pitchFamily="50" charset="-128"/>
                          <a:cs typeface="Arial"/>
                          <a:sym typeface="Arial"/>
                        </a:rPr>
                        <a:t>1,000,000円</a:t>
                      </a:r>
                      <a:endParaRPr sz="900" dirty="0">
                        <a:solidFill>
                          <a:srgbClr val="3F3F3F"/>
                        </a:solidFill>
                        <a:latin typeface="メイリオ" panose="020B0604030504040204" pitchFamily="50" charset="-128"/>
                        <a:ea typeface="メイリオ" panose="020B0604030504040204" pitchFamily="50"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extLst>
                  <a:ext uri="{0D108BD9-81ED-4DB2-BD59-A6C34878D82A}">
                    <a16:rowId xmlns:a16="http://schemas.microsoft.com/office/drawing/2014/main" val="10003"/>
                  </a:ext>
                </a:extLst>
              </a:tr>
              <a:tr h="288000">
                <a:tc vMerge="1">
                  <a:txBody>
                    <a:bodyPr/>
                    <a:lstStyle/>
                    <a:p>
                      <a:endParaRPr lang="ja-JP"/>
                    </a:p>
                  </a:txBody>
                  <a:tcPr/>
                </a:tc>
                <a:tc>
                  <a:txBody>
                    <a:bodyPr/>
                    <a:lstStyle/>
                    <a:p>
                      <a:pPr marL="0" marR="0" lvl="0" indent="0" algn="l" rtl="0">
                        <a:lnSpc>
                          <a:spcPct val="100000"/>
                        </a:lnSpc>
                        <a:spcBef>
                          <a:spcPts val="0"/>
                        </a:spcBef>
                        <a:spcAft>
                          <a:spcPts val="0"/>
                        </a:spcAft>
                        <a:buClr>
                          <a:schemeClr val="dk1"/>
                        </a:buClr>
                        <a:buSzPts val="900"/>
                        <a:buFont typeface="Meiryo"/>
                        <a:buNone/>
                      </a:pPr>
                      <a:r>
                        <a:rPr lang="ja-JP" sz="900" b="0" i="0" u="none" strike="noStrike" cap="none">
                          <a:solidFill>
                            <a:srgbClr val="3F3F3F"/>
                          </a:solidFill>
                          <a:latin typeface="メイリオ" panose="020B0604030504040204" pitchFamily="50" charset="-128"/>
                          <a:ea typeface="メイリオ" panose="020B0604030504040204" pitchFamily="50" charset="-128"/>
                          <a:cs typeface="Arial"/>
                          <a:sym typeface="Arial"/>
                        </a:rPr>
                        <a:t>20,000PV（4週間）</a:t>
                      </a:r>
                      <a:endParaRPr sz="900" dirty="0">
                        <a:solidFill>
                          <a:srgbClr val="3F3F3F"/>
                        </a:solidFill>
                        <a:latin typeface="メイリオ" panose="020B0604030504040204" pitchFamily="50" charset="-128"/>
                        <a:ea typeface="メイリオ" panose="020B0604030504040204" pitchFamily="50"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900"/>
                        <a:buFont typeface="Meiryo"/>
                        <a:buNone/>
                      </a:pPr>
                      <a:r>
                        <a:rPr lang="ja-JP" sz="900" b="0" i="0" u="none" strike="noStrike" cap="none">
                          <a:solidFill>
                            <a:srgbClr val="3F3F3F"/>
                          </a:solidFill>
                          <a:latin typeface="メイリオ" panose="020B0604030504040204" pitchFamily="50" charset="-128"/>
                          <a:ea typeface="メイリオ" panose="020B0604030504040204" pitchFamily="50" charset="-128"/>
                          <a:cs typeface="Arial"/>
                          <a:sym typeface="Arial"/>
                        </a:rPr>
                        <a:t>2,000,000円</a:t>
                      </a:r>
                      <a:endParaRPr sz="900" dirty="0">
                        <a:solidFill>
                          <a:srgbClr val="3F3F3F"/>
                        </a:solidFill>
                        <a:latin typeface="メイリオ" panose="020B0604030504040204" pitchFamily="50" charset="-128"/>
                        <a:ea typeface="メイリオ" panose="020B0604030504040204" pitchFamily="50"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extLst>
                  <a:ext uri="{0D108BD9-81ED-4DB2-BD59-A6C34878D82A}">
                    <a16:rowId xmlns:a16="http://schemas.microsoft.com/office/drawing/2014/main" val="10004"/>
                  </a:ext>
                </a:extLst>
              </a:tr>
              <a:tr h="397375">
                <a:tc>
                  <a:txBody>
                    <a:bodyPr/>
                    <a:lstStyle/>
                    <a:p>
                      <a:pPr marL="0" marR="0" lvl="0" indent="0" algn="ctr" rtl="0">
                        <a:lnSpc>
                          <a:spcPct val="100000"/>
                        </a:lnSpc>
                        <a:spcBef>
                          <a:spcPts val="0"/>
                        </a:spcBef>
                        <a:spcAft>
                          <a:spcPts val="0"/>
                        </a:spcAft>
                        <a:buClr>
                          <a:schemeClr val="dk1"/>
                        </a:buClr>
                        <a:buSzPts val="800"/>
                        <a:buFont typeface="Meiryo"/>
                        <a:buNone/>
                      </a:pPr>
                      <a:r>
                        <a:rPr lang="ja-JP" sz="900" b="0" i="0" u="none" strike="noStrike" cap="none">
                          <a:solidFill>
                            <a:schemeClr val="dk1"/>
                          </a:solidFill>
                          <a:latin typeface="メイリオ" panose="020B0604030504040204" pitchFamily="50" charset="-128"/>
                          <a:ea typeface="メイリオ" panose="020B0604030504040204" pitchFamily="50" charset="-128"/>
                          <a:cs typeface="Arial"/>
                          <a:sym typeface="Arial"/>
                        </a:rPr>
                        <a:t>マンガ制作</a:t>
                      </a:r>
                      <a:endParaRPr sz="900" b="0" i="0" u="none" strike="noStrike" cap="none" dirty="0">
                        <a:solidFill>
                          <a:schemeClr val="dk1"/>
                        </a:solidFill>
                        <a:latin typeface="メイリオ" panose="020B0604030504040204" pitchFamily="50" charset="-128"/>
                        <a:ea typeface="メイリオ" panose="020B0604030504040204" pitchFamily="50" charset="-128"/>
                        <a:cs typeface="Arial"/>
                        <a:sym typeface="Arial"/>
                      </a:endParaRPr>
                    </a:p>
                  </a:txBody>
                  <a:tcPr marL="101725" marR="101725" marT="48825" marB="48825"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a:txBody>
                    <a:bodyPr/>
                    <a:lstStyle/>
                    <a:p>
                      <a:pPr marL="0" marR="0" lvl="0" indent="0" algn="l" rtl="0">
                        <a:lnSpc>
                          <a:spcPct val="100000"/>
                        </a:lnSpc>
                        <a:spcBef>
                          <a:spcPts val="0"/>
                        </a:spcBef>
                        <a:spcAft>
                          <a:spcPts val="0"/>
                        </a:spcAft>
                        <a:buClr>
                          <a:schemeClr val="dk1"/>
                        </a:buClr>
                        <a:buSzPts val="900"/>
                        <a:buFont typeface="Meiryo"/>
                        <a:buNone/>
                      </a:pPr>
                      <a:r>
                        <a:rPr lang="ja-JP" sz="900" b="0" i="0" u="none" strike="noStrike" cap="none">
                          <a:solidFill>
                            <a:srgbClr val="3F3F3F"/>
                          </a:solidFill>
                          <a:latin typeface="メイリオ" panose="020B0604030504040204" pitchFamily="50" charset="-128"/>
                          <a:ea typeface="メイリオ" panose="020B0604030504040204" pitchFamily="50" charset="-128"/>
                          <a:cs typeface="Arial"/>
                          <a:sym typeface="Arial"/>
                        </a:rPr>
                        <a:t>記事内マンガ対応</a:t>
                      </a:r>
                      <a:endParaRPr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endParaRPr>
                    </a:p>
                  </a:txBody>
                  <a:tcPr marL="101725" marR="101725" marT="48825" marB="48825"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900"/>
                        <a:buFont typeface="Meiryo"/>
                        <a:buNone/>
                      </a:pPr>
                      <a:r>
                        <a:rPr lang="ja-JP" sz="900" b="0" i="0" u="none" strike="noStrike" cap="none">
                          <a:solidFill>
                            <a:srgbClr val="3F3F3F"/>
                          </a:solidFill>
                          <a:latin typeface="メイリオ" panose="020B0604030504040204" pitchFamily="50" charset="-128"/>
                          <a:ea typeface="メイリオ" panose="020B0604030504040204" pitchFamily="50" charset="-128"/>
                          <a:cs typeface="Arial"/>
                          <a:sym typeface="Arial"/>
                        </a:rPr>
                        <a:t>300,000円~（ネット）</a:t>
                      </a:r>
                      <a:endParaRPr sz="9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endParaRPr>
                    </a:p>
                  </a:txBody>
                  <a:tcPr marL="101725" marR="101725" marT="48825" marB="48825"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extLst>
                  <a:ext uri="{0D108BD9-81ED-4DB2-BD59-A6C34878D82A}">
                    <a16:rowId xmlns:a16="http://schemas.microsoft.com/office/drawing/2014/main" val="10005"/>
                  </a:ext>
                </a:extLst>
              </a:tr>
              <a:tr h="360000">
                <a:tc>
                  <a:txBody>
                    <a:bodyPr/>
                    <a:lstStyle/>
                    <a:p>
                      <a:pPr marL="0" marR="0" lvl="0" indent="0" algn="ctr" rtl="0">
                        <a:lnSpc>
                          <a:spcPct val="100000"/>
                        </a:lnSpc>
                        <a:spcBef>
                          <a:spcPts val="0"/>
                        </a:spcBef>
                        <a:spcAft>
                          <a:spcPts val="0"/>
                        </a:spcAft>
                        <a:buClr>
                          <a:schemeClr val="dk1"/>
                        </a:buClr>
                        <a:buSzPts val="800"/>
                        <a:buFont typeface="Meiryo"/>
                        <a:buNone/>
                      </a:pPr>
                      <a:r>
                        <a:rPr lang="ja-JP" sz="900">
                          <a:solidFill>
                            <a:schemeClr val="dk1"/>
                          </a:solidFill>
                          <a:latin typeface="メイリオ" panose="020B0604030504040204" pitchFamily="50" charset="-128"/>
                          <a:ea typeface="メイリオ" panose="020B0604030504040204" pitchFamily="50" charset="-128"/>
                          <a:cs typeface="Arial"/>
                          <a:sym typeface="Arial"/>
                        </a:rPr>
                        <a:t>レポート</a:t>
                      </a:r>
                      <a:endParaRPr sz="900" dirty="0">
                        <a:latin typeface="メイリオ" panose="020B0604030504040204" pitchFamily="50" charset="-128"/>
                        <a:ea typeface="メイリオ" panose="020B0604030504040204" pitchFamily="50" charset="-128"/>
                        <a:cs typeface="Arial"/>
                        <a:sym typeface="Arial"/>
                      </a:endParaRPr>
                    </a:p>
                  </a:txBody>
                  <a:tcPr marL="101725" marR="101725" marT="48825" marB="48825" anchor="ctr">
                    <a:lnL w="9525" cap="flat" cmpd="sng">
                      <a:solidFill>
                        <a:srgbClr val="AEABAB"/>
                      </a:solidFill>
                      <a:prstDash val="solid"/>
                      <a:round/>
                      <a:headEnd type="none" w="sm" len="sm"/>
                      <a:tailEnd type="none" w="sm" len="sm"/>
                    </a:lnL>
                    <a:lnR w="9525" cap="flat" cmpd="sng" algn="ctr">
                      <a:solidFill>
                        <a:srgbClr val="AEABAB"/>
                      </a:solidFill>
                      <a:prstDash val="solid"/>
                      <a:round/>
                      <a:headEnd type="none" w="sm" len="sm"/>
                      <a:tailEnd type="none" w="sm" len="sm"/>
                    </a:lnR>
                    <a:lnT w="9525" cap="flat" cmpd="sng" algn="ctr">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chemeClr val="dk1"/>
                        </a:buClr>
                        <a:buSzPts val="900"/>
                        <a:buFont typeface="Meiryo"/>
                        <a:buNone/>
                      </a:pPr>
                      <a:r>
                        <a:rPr lang="ja-JP" sz="900" dirty="0">
                          <a:solidFill>
                            <a:srgbClr val="3F3F3F"/>
                          </a:solidFill>
                          <a:latin typeface="メイリオ" panose="020B0604030504040204" pitchFamily="50" charset="-128"/>
                          <a:ea typeface="メイリオ" panose="020B0604030504040204" pitchFamily="50" charset="-128"/>
                          <a:cs typeface="Arial"/>
                          <a:sym typeface="Arial"/>
                        </a:rPr>
                        <a:t>PV、平均滞在時間、クリック、CTR、総評レビュー</a:t>
                      </a:r>
                      <a:endParaRPr sz="900" dirty="0">
                        <a:solidFill>
                          <a:srgbClr val="3F3F3F"/>
                        </a:solidFill>
                        <a:latin typeface="メイリオ" panose="020B0604030504040204" pitchFamily="50" charset="-128"/>
                        <a:ea typeface="メイリオ" panose="020B0604030504040204" pitchFamily="50" charset="-128"/>
                        <a:cs typeface="Arial"/>
                        <a:sym typeface="Arial"/>
                      </a:endParaRPr>
                    </a:p>
                  </a:txBody>
                  <a:tcPr marL="101725" marR="101725" marT="48825" marB="48825" anchor="ctr">
                    <a:lnL w="9525" cap="flat" cmpd="sng" algn="ctr">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lgn="ctr">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7"/>
                  </a:ext>
                </a:extLst>
              </a:tr>
            </a:tbl>
          </a:graphicData>
        </a:graphic>
      </p:graphicFrame>
      <p:sp>
        <p:nvSpPr>
          <p:cNvPr id="22" name="Google Shape;505;p18">
            <a:extLst>
              <a:ext uri="{FF2B5EF4-FFF2-40B4-BE49-F238E27FC236}">
                <a16:creationId xmlns:a16="http://schemas.microsoft.com/office/drawing/2014/main" id="{DE27CB64-AAF5-DBA2-3766-FEF2B8716B46}"/>
              </a:ext>
            </a:extLst>
          </p:cNvPr>
          <p:cNvSpPr/>
          <p:nvPr/>
        </p:nvSpPr>
        <p:spPr>
          <a:xfrm>
            <a:off x="4727680" y="4510786"/>
            <a:ext cx="4209596" cy="116951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3F3F3F"/>
                </a:solidFill>
                <a:latin typeface="メイリオ" panose="020B0604030504040204" pitchFamily="50" charset="-128"/>
                <a:ea typeface="メイリオ" panose="020B0604030504040204" pitchFamily="50" charset="-128"/>
                <a:sym typeface="Arial"/>
              </a:rPr>
              <a:t>【備考】</a:t>
            </a:r>
            <a:endParaRPr sz="1400" b="0" i="0" u="none" strike="noStrike" cap="none" dirty="0">
              <a:solidFill>
                <a:srgbClr val="3F3F3F"/>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FF0000"/>
                </a:solidFill>
                <a:latin typeface="メイリオ" panose="020B0604030504040204" pitchFamily="50" charset="-128"/>
                <a:ea typeface="メイリオ" panose="020B0604030504040204" pitchFamily="50" charset="-128"/>
                <a:sym typeface="Arial"/>
              </a:rPr>
              <a:t>・誘導部分、記事ページ内にPR表記が入ります</a:t>
            </a:r>
            <a:endParaRPr sz="700" b="0" i="0" u="none" strike="noStrike" cap="none" dirty="0">
              <a:solidFill>
                <a:srgbClr val="FF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FF0000"/>
                </a:solidFill>
                <a:latin typeface="メイリオ" panose="020B0604030504040204" pitchFamily="50" charset="-128"/>
                <a:ea typeface="メイリオ" panose="020B0604030504040204" pitchFamily="50" charset="-128"/>
                <a:sym typeface="Arial"/>
              </a:rPr>
              <a:t>・掲載開始日の</a:t>
            </a:r>
            <a:r>
              <a:rPr lang="en-US" altLang="ja-JP" sz="700" b="0" i="0" u="none" strike="noStrike" cap="none" dirty="0">
                <a:solidFill>
                  <a:srgbClr val="FF0000"/>
                </a:solidFill>
                <a:latin typeface="メイリオ" panose="020B0604030504040204" pitchFamily="50" charset="-128"/>
                <a:ea typeface="メイリオ" panose="020B0604030504040204" pitchFamily="50" charset="-128"/>
                <a:sym typeface="Arial"/>
              </a:rPr>
              <a:t>4</a:t>
            </a:r>
            <a:r>
              <a:rPr lang="ja-JP" sz="700" b="0" i="0" u="none" strike="noStrike" cap="none" dirty="0">
                <a:solidFill>
                  <a:srgbClr val="FF0000"/>
                </a:solidFill>
                <a:latin typeface="メイリオ" panose="020B0604030504040204" pitchFamily="50" charset="-128"/>
                <a:ea typeface="メイリオ" panose="020B0604030504040204" pitchFamily="50" charset="-128"/>
                <a:sym typeface="Arial"/>
              </a:rPr>
              <a:t>0営業日前までに商品・リリース等の情報提供にご協力ください</a:t>
            </a:r>
            <a:endParaRPr sz="700" b="0" i="0" u="none" strike="noStrike" cap="none" dirty="0">
              <a:solidFill>
                <a:srgbClr val="FF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None/>
            </a:pPr>
            <a:r>
              <a:rPr lang="ja-JP" sz="700" b="0" i="0" u="none" strike="noStrike" cap="none" dirty="0">
                <a:solidFill>
                  <a:srgbClr val="FF0000"/>
                </a:solidFill>
                <a:latin typeface="メイリオ" panose="020B0604030504040204" pitchFamily="50" charset="-128"/>
                <a:ea typeface="メイリオ" panose="020B0604030504040204" pitchFamily="50" charset="-128"/>
                <a:sym typeface="Arial"/>
              </a:rPr>
              <a:t>・フキダシ内文字以外の細かな表現の調整は下書きまでとなります</a:t>
            </a:r>
            <a:endParaRPr lang="en-US" altLang="ja-JP" sz="700" b="0" i="0" u="none" strike="noStrike" cap="none" dirty="0">
              <a:solidFill>
                <a:srgbClr val="FF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None/>
            </a:pPr>
            <a:r>
              <a:rPr lang="ja-JP" altLang="en-US" sz="700" dirty="0">
                <a:solidFill>
                  <a:srgbClr val="FF0000"/>
                </a:solidFill>
                <a:latin typeface="メイリオ" panose="020B0604030504040204" pitchFamily="50" charset="-128"/>
                <a:ea typeface="メイリオ" panose="020B0604030504040204" pitchFamily="50" charset="-128"/>
              </a:rPr>
              <a:t>　着色後は大きな変更・修正は出来かねますのでご了承ください</a:t>
            </a:r>
            <a:endParaRPr sz="700" b="0" i="0" u="none" strike="noStrike" cap="none" dirty="0">
              <a:solidFill>
                <a:srgbClr val="FF0000"/>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3F3F3F"/>
                </a:solidFill>
                <a:latin typeface="メイリオ" panose="020B0604030504040204" pitchFamily="50" charset="-128"/>
                <a:ea typeface="メイリオ" panose="020B0604030504040204" pitchFamily="50" charset="-128"/>
                <a:sym typeface="Arial"/>
              </a:rPr>
              <a:t>・掲載基準はウーマンエキサイトに準じたものといたしますので事前にご確認ください</a:t>
            </a:r>
            <a:endParaRPr sz="1400" b="0" i="0" u="none" strike="noStrike" cap="none" dirty="0">
              <a:solidFill>
                <a:srgbClr val="3F3F3F"/>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3F3F3F"/>
                </a:solidFill>
                <a:latin typeface="メイリオ" panose="020B0604030504040204" pitchFamily="50" charset="-128"/>
                <a:ea typeface="メイリオ" panose="020B0604030504040204" pitchFamily="50" charset="-128"/>
                <a:sym typeface="Arial"/>
              </a:rPr>
              <a:t>・記事内に他社広告が掲載される場合がございます</a:t>
            </a:r>
            <a:endParaRPr sz="1400" b="0" i="0" u="none" strike="noStrike" cap="none" dirty="0">
              <a:solidFill>
                <a:srgbClr val="3F3F3F"/>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3F3F3F"/>
                </a:solidFill>
                <a:latin typeface="メイリオ" panose="020B0604030504040204" pitchFamily="50" charset="-128"/>
                <a:ea typeface="メイリオ" panose="020B0604030504040204" pitchFamily="50" charset="-128"/>
                <a:sym typeface="Arial"/>
              </a:rPr>
              <a:t>・アーカイブされます</a:t>
            </a:r>
            <a:endParaRPr sz="700" b="0" i="0" u="none" strike="noStrike" cap="none" dirty="0">
              <a:solidFill>
                <a:srgbClr val="3F3F3F"/>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3F3F3F"/>
                </a:solidFill>
                <a:latin typeface="メイリオ" panose="020B0604030504040204" pitchFamily="50" charset="-128"/>
                <a:ea typeface="メイリオ" panose="020B0604030504040204" pitchFamily="50" charset="-128"/>
                <a:sym typeface="Arial"/>
              </a:rPr>
              <a:t>・PVの進捗によっては、SNS等の外部配信を実施する場合がございます</a:t>
            </a:r>
            <a:endParaRPr sz="700" b="0" i="0" u="none" strike="noStrike" cap="none" dirty="0">
              <a:solidFill>
                <a:srgbClr val="3F3F3F"/>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3F3F3F"/>
                </a:solidFill>
                <a:latin typeface="メイリオ" panose="020B0604030504040204" pitchFamily="50" charset="-128"/>
                <a:ea typeface="メイリオ" panose="020B0604030504040204" pitchFamily="50" charset="-128"/>
                <a:sym typeface="Arial"/>
              </a:rPr>
              <a:t>・月間の掲載本数に制限があるため、空き枠についてはお問い合わせください</a:t>
            </a:r>
            <a:endParaRPr sz="700" b="0" i="0" u="none" strike="noStrike" cap="none" dirty="0">
              <a:solidFill>
                <a:srgbClr val="3F3F3F"/>
              </a:solidFill>
              <a:latin typeface="メイリオ" panose="020B0604030504040204" pitchFamily="50" charset="-128"/>
              <a:ea typeface="メイリオ" panose="020B0604030504040204" pitchFamily="50" charset="-128"/>
              <a:sym typeface="Arial"/>
            </a:endParaRPr>
          </a:p>
        </p:txBody>
      </p:sp>
      <p:sp>
        <p:nvSpPr>
          <p:cNvPr id="23" name="Google Shape;1419;p99">
            <a:extLst>
              <a:ext uri="{FF2B5EF4-FFF2-40B4-BE49-F238E27FC236}">
                <a16:creationId xmlns:a16="http://schemas.microsoft.com/office/drawing/2014/main" id="{EB7B8122-02CC-76E8-5856-8DDB8B7FC247}"/>
              </a:ext>
            </a:extLst>
          </p:cNvPr>
          <p:cNvSpPr txBox="1"/>
          <p:nvPr/>
        </p:nvSpPr>
        <p:spPr>
          <a:xfrm>
            <a:off x="167495" y="739758"/>
            <a:ext cx="8874900" cy="318859"/>
          </a:xfrm>
          <a:prstGeom prst="rect">
            <a:avLst/>
          </a:prstGeom>
          <a:noFill/>
          <a:ln>
            <a:noFill/>
          </a:ln>
        </p:spPr>
        <p:txBody>
          <a:bodyPr spcFirstLastPara="1" wrap="square" lIns="91425" tIns="45700" rIns="91425" bIns="45700" anchor="ctr" anchorCtr="0">
            <a:noAutofit/>
          </a:bodyPr>
          <a:lstStyle/>
          <a:p>
            <a:pPr algn="ctr">
              <a:lnSpc>
                <a:spcPct val="115000"/>
              </a:lnSpc>
              <a:buClr>
                <a:schemeClr val="dk1"/>
              </a:buClr>
              <a:buSzPts val="1100"/>
            </a:pPr>
            <a:r>
              <a:rPr lang="ja-JP" altLang="en-US" sz="1100" dirty="0">
                <a:solidFill>
                  <a:srgbClr val="3F3F3F"/>
                </a:solidFill>
                <a:latin typeface="メイリオ" panose="020B0604030504040204" pitchFamily="50" charset="-128"/>
                <a:ea typeface="メイリオ" panose="020B0604030504040204" pitchFamily="50" charset="-128"/>
                <a:cs typeface="Arial" panose="020B0604020202020204" pitchFamily="34" charset="0"/>
                <a:sym typeface="Meiryo"/>
              </a:rPr>
              <a:t>マンガメインのコンテンツとなります（体験または創作ストーリー）。</a:t>
            </a:r>
            <a:endParaRPr lang="en-US" altLang="ja-JP" sz="1100" dirty="0">
              <a:solidFill>
                <a:srgbClr val="3F3F3F"/>
              </a:solidFill>
              <a:latin typeface="メイリオ" panose="020B0604030504040204" pitchFamily="50" charset="-128"/>
              <a:ea typeface="メイリオ" panose="020B0604030504040204" pitchFamily="50" charset="-128"/>
              <a:cs typeface="Arial" panose="020B0604020202020204" pitchFamily="34" charset="0"/>
              <a:sym typeface="Meiryo"/>
            </a:endParaRPr>
          </a:p>
          <a:p>
            <a:pPr algn="ctr">
              <a:lnSpc>
                <a:spcPct val="115000"/>
              </a:lnSpc>
              <a:buClr>
                <a:schemeClr val="dk1"/>
              </a:buClr>
              <a:buSzPts val="1100"/>
            </a:pPr>
            <a:r>
              <a:rPr lang="ja-JP" altLang="en-US" sz="1100" dirty="0">
                <a:solidFill>
                  <a:srgbClr val="3F3F3F"/>
                </a:solidFill>
                <a:latin typeface="メイリオ" panose="020B0604030504040204" pitchFamily="50" charset="-128"/>
                <a:ea typeface="メイリオ" panose="020B0604030504040204" pitchFamily="50" charset="-128"/>
                <a:cs typeface="Arial" panose="020B0604020202020204" pitchFamily="34" charset="0"/>
                <a:sym typeface="Meiryo"/>
              </a:rPr>
              <a:t>本文テキストは補足する程度に抑え、コミックライターの個性を最大限活かします。</a:t>
            </a:r>
            <a:endParaRPr dirty="0">
              <a:solidFill>
                <a:srgbClr val="3F3F3F"/>
              </a:solidFill>
              <a:latin typeface="メイリオ" panose="020B0604030504040204" pitchFamily="50" charset="-128"/>
              <a:ea typeface="メイリオ" panose="020B0604030504040204" pitchFamily="50" charset="-128"/>
              <a:cs typeface="Arial" panose="020B0604020202020204" pitchFamily="34" charset="0"/>
              <a:sym typeface="Meiryo"/>
            </a:endParaRPr>
          </a:p>
        </p:txBody>
      </p:sp>
      <p:cxnSp>
        <p:nvCxnSpPr>
          <p:cNvPr id="24" name="Google Shape;465;p17">
            <a:extLst>
              <a:ext uri="{FF2B5EF4-FFF2-40B4-BE49-F238E27FC236}">
                <a16:creationId xmlns:a16="http://schemas.microsoft.com/office/drawing/2014/main" id="{48F58271-9779-6843-682E-AD3E9E9F76DD}"/>
              </a:ext>
            </a:extLst>
          </p:cNvPr>
          <p:cNvCxnSpPr>
            <a:cxnSpLocks/>
          </p:cNvCxnSpPr>
          <p:nvPr/>
        </p:nvCxnSpPr>
        <p:spPr>
          <a:xfrm>
            <a:off x="2409568" y="434660"/>
            <a:ext cx="6375656" cy="0"/>
          </a:xfrm>
          <a:prstGeom prst="straightConnector1">
            <a:avLst/>
          </a:prstGeom>
          <a:noFill/>
          <a:ln w="9525" cap="rnd" cmpd="sng">
            <a:solidFill>
              <a:srgbClr val="CCCCCC"/>
            </a:solidFill>
            <a:prstDash val="solid"/>
            <a:miter lim="800000"/>
            <a:headEnd type="none" w="sm" len="sm"/>
            <a:tailEnd type="none" w="sm" len="sm"/>
          </a:ln>
        </p:spPr>
      </p:cxnSp>
      <p:grpSp>
        <p:nvGrpSpPr>
          <p:cNvPr id="33" name="グループ化 32">
            <a:extLst>
              <a:ext uri="{FF2B5EF4-FFF2-40B4-BE49-F238E27FC236}">
                <a16:creationId xmlns:a16="http://schemas.microsoft.com/office/drawing/2014/main" id="{9CD0115F-7B5E-C762-7522-CF6EEBC7D474}"/>
              </a:ext>
            </a:extLst>
          </p:cNvPr>
          <p:cNvGrpSpPr/>
          <p:nvPr/>
        </p:nvGrpSpPr>
        <p:grpSpPr>
          <a:xfrm>
            <a:off x="772348" y="1695083"/>
            <a:ext cx="1630940" cy="4643895"/>
            <a:chOff x="712033" y="1641562"/>
            <a:chExt cx="1630940" cy="4643895"/>
          </a:xfrm>
        </p:grpSpPr>
        <p:sp>
          <p:nvSpPr>
            <p:cNvPr id="7" name="Google Shape;490;p18">
              <a:extLst>
                <a:ext uri="{FF2B5EF4-FFF2-40B4-BE49-F238E27FC236}">
                  <a16:creationId xmlns:a16="http://schemas.microsoft.com/office/drawing/2014/main" id="{80359C9E-2C78-778C-9459-DCE9E42894FB}"/>
                </a:ext>
              </a:extLst>
            </p:cNvPr>
            <p:cNvSpPr txBox="1"/>
            <p:nvPr/>
          </p:nvSpPr>
          <p:spPr>
            <a:xfrm>
              <a:off x="755654" y="6001775"/>
              <a:ext cx="1587319" cy="21540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800"/>
                <a:buFont typeface="Arial"/>
                <a:buNone/>
              </a:pPr>
              <a:r>
                <a:rPr lang="ja-JP" sz="800" b="1" i="0" u="none" strike="noStrike" cap="none">
                  <a:solidFill>
                    <a:srgbClr val="FF0000"/>
                  </a:solidFill>
                  <a:latin typeface="メイリオ" panose="020B0604030504040204" pitchFamily="50" charset="-128"/>
                  <a:ea typeface="メイリオ" panose="020B0604030504040204" pitchFamily="50" charset="-128"/>
                  <a:sym typeface="Arial"/>
                </a:rPr>
                <a:t>※制作コマ数：12コマまで</a:t>
              </a:r>
              <a:endParaRPr sz="800" b="1" i="0" u="none" strike="noStrike" cap="none" dirty="0">
                <a:solidFill>
                  <a:srgbClr val="FF0000"/>
                </a:solidFill>
                <a:latin typeface="メイリオ" panose="020B0604030504040204" pitchFamily="50" charset="-128"/>
                <a:ea typeface="メイリオ" panose="020B0604030504040204" pitchFamily="50" charset="-128"/>
                <a:sym typeface="Arial"/>
              </a:endParaRPr>
            </a:p>
          </p:txBody>
        </p:sp>
        <p:pic>
          <p:nvPicPr>
            <p:cNvPr id="27" name="図 26">
              <a:extLst>
                <a:ext uri="{FF2B5EF4-FFF2-40B4-BE49-F238E27FC236}">
                  <a16:creationId xmlns:a16="http://schemas.microsoft.com/office/drawing/2014/main" id="{2DC35BCE-A0FC-BA14-5237-240A71227069}"/>
                </a:ext>
              </a:extLst>
            </p:cNvPr>
            <p:cNvPicPr>
              <a:picLocks noChangeAspect="1"/>
            </p:cNvPicPr>
            <p:nvPr/>
          </p:nvPicPr>
          <p:blipFill>
            <a:blip r:embed="rId3"/>
            <a:srcRect l="4746" t="3181" r="4739" b="40594"/>
            <a:stretch>
              <a:fillRect/>
            </a:stretch>
          </p:blipFill>
          <p:spPr>
            <a:xfrm>
              <a:off x="752331" y="4172224"/>
              <a:ext cx="1477379" cy="1988346"/>
            </a:xfrm>
            <a:prstGeom prst="rect">
              <a:avLst/>
            </a:prstGeom>
          </p:spPr>
        </p:pic>
        <p:pic>
          <p:nvPicPr>
            <p:cNvPr id="29" name="図 28">
              <a:extLst>
                <a:ext uri="{FF2B5EF4-FFF2-40B4-BE49-F238E27FC236}">
                  <a16:creationId xmlns:a16="http://schemas.microsoft.com/office/drawing/2014/main" id="{CF20F951-30AE-69D4-3EEA-FE38804120C4}"/>
                </a:ext>
              </a:extLst>
            </p:cNvPr>
            <p:cNvPicPr>
              <a:picLocks noChangeAspect="1"/>
            </p:cNvPicPr>
            <p:nvPr/>
          </p:nvPicPr>
          <p:blipFill>
            <a:blip r:embed="rId4"/>
            <a:srcRect t="11634" b="33718"/>
            <a:stretch>
              <a:fillRect/>
            </a:stretch>
          </p:blipFill>
          <p:spPr>
            <a:xfrm>
              <a:off x="778918" y="1641562"/>
              <a:ext cx="1424209" cy="1686310"/>
            </a:xfrm>
            <a:prstGeom prst="rect">
              <a:avLst/>
            </a:prstGeom>
          </p:spPr>
        </p:pic>
        <p:pic>
          <p:nvPicPr>
            <p:cNvPr id="31" name="図 30">
              <a:extLst>
                <a:ext uri="{FF2B5EF4-FFF2-40B4-BE49-F238E27FC236}">
                  <a16:creationId xmlns:a16="http://schemas.microsoft.com/office/drawing/2014/main" id="{863A7152-C287-5B6A-8223-BFFBFC9CCFEC}"/>
                </a:ext>
              </a:extLst>
            </p:cNvPr>
            <p:cNvPicPr>
              <a:picLocks noChangeAspect="1"/>
            </p:cNvPicPr>
            <p:nvPr/>
          </p:nvPicPr>
          <p:blipFill>
            <a:blip r:embed="rId5"/>
            <a:stretch>
              <a:fillRect/>
            </a:stretch>
          </p:blipFill>
          <p:spPr>
            <a:xfrm>
              <a:off x="872339" y="3347291"/>
              <a:ext cx="1237364" cy="881542"/>
            </a:xfrm>
            <a:prstGeom prst="rect">
              <a:avLst/>
            </a:prstGeom>
            <a:ln w="19050">
              <a:solidFill>
                <a:srgbClr val="3F3F3F"/>
              </a:solidFill>
            </a:ln>
          </p:spPr>
        </p:pic>
        <p:sp>
          <p:nvSpPr>
            <p:cNvPr id="32" name="正方形/長方形 31">
              <a:extLst>
                <a:ext uri="{FF2B5EF4-FFF2-40B4-BE49-F238E27FC236}">
                  <a16:creationId xmlns:a16="http://schemas.microsoft.com/office/drawing/2014/main" id="{C0F0C413-2166-A75E-F47B-025691D1F6F3}"/>
                </a:ext>
              </a:extLst>
            </p:cNvPr>
            <p:cNvSpPr/>
            <p:nvPr/>
          </p:nvSpPr>
          <p:spPr>
            <a:xfrm>
              <a:off x="752331" y="1641562"/>
              <a:ext cx="1477379" cy="4519008"/>
            </a:xfrm>
            <a:prstGeom prst="rect">
              <a:avLst/>
            </a:prstGeom>
            <a:noFill/>
            <a:ln w="6350">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Google Shape;494;p18">
              <a:extLst>
                <a:ext uri="{FF2B5EF4-FFF2-40B4-BE49-F238E27FC236}">
                  <a16:creationId xmlns:a16="http://schemas.microsoft.com/office/drawing/2014/main" id="{0918E0CE-1F69-445A-931C-8766F3A4D38D}"/>
                </a:ext>
              </a:extLst>
            </p:cNvPr>
            <p:cNvSpPr/>
            <p:nvPr/>
          </p:nvSpPr>
          <p:spPr>
            <a:xfrm>
              <a:off x="712033" y="6035682"/>
              <a:ext cx="1554836" cy="249775"/>
            </a:xfrm>
            <a:prstGeom prst="wave">
              <a:avLst>
                <a:gd name="adj1" fmla="val 20000"/>
                <a:gd name="adj2" fmla="val 402"/>
              </a:avLst>
            </a:prstGeom>
            <a:solidFill>
              <a:srgbClr val="D8D8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メイリオ" panose="020B0604030504040204" pitchFamily="50" charset="-128"/>
                <a:ea typeface="メイリオ" panose="020B0604030504040204" pitchFamily="50" charset="-128"/>
                <a:sym typeface="Arial"/>
              </a:endParaRPr>
            </a:p>
          </p:txBody>
        </p:sp>
      </p:grpSp>
    </p:spTree>
    <p:extLst>
      <p:ext uri="{BB962C8B-B14F-4D97-AF65-F5344CB8AC3E}">
        <p14:creationId xmlns:p14="http://schemas.microsoft.com/office/powerpoint/2010/main" val="7060051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592"/>
        <p:cNvGrpSpPr/>
        <p:nvPr/>
      </p:nvGrpSpPr>
      <p:grpSpPr>
        <a:xfrm>
          <a:off x="0" y="0"/>
          <a:ext cx="0" cy="0"/>
          <a:chOff x="0" y="0"/>
          <a:chExt cx="0" cy="0"/>
        </a:xfrm>
      </p:grpSpPr>
      <p:sp>
        <p:nvSpPr>
          <p:cNvPr id="594" name="Google Shape;594;p19"/>
          <p:cNvSpPr/>
          <p:nvPr/>
        </p:nvSpPr>
        <p:spPr>
          <a:xfrm>
            <a:off x="363787" y="5926917"/>
            <a:ext cx="5992863" cy="266262"/>
          </a:xfrm>
          <a:prstGeom prst="rect">
            <a:avLst/>
          </a:prstGeom>
          <a:noFill/>
          <a:ln>
            <a:noFill/>
          </a:ln>
        </p:spPr>
        <p:txBody>
          <a:bodyPr spcFirstLastPara="1" wrap="square" lIns="72000" tIns="36000" rIns="72000" bIns="36000" anchor="ctr" anchorCtr="0">
            <a:noAutofit/>
          </a:bodyPr>
          <a:lstStyle/>
          <a:p>
            <a:pPr marL="0" marR="0" lvl="0" indent="0" algn="ctr" rtl="0">
              <a:lnSpc>
                <a:spcPct val="100000"/>
              </a:lnSpc>
              <a:spcBef>
                <a:spcPts val="0"/>
              </a:spcBef>
              <a:spcAft>
                <a:spcPts val="0"/>
              </a:spcAft>
              <a:buClr>
                <a:srgbClr val="000000"/>
              </a:buClr>
              <a:buSzPts val="800"/>
              <a:buFont typeface="Arial"/>
              <a:buNone/>
            </a:pPr>
            <a:r>
              <a:rPr lang="ja-JP" sz="800" b="0" i="0" u="none" strike="noStrike" cap="none" dirty="0">
                <a:solidFill>
                  <a:srgbClr val="3F3F3F"/>
                </a:solidFill>
                <a:latin typeface="メイリオ" panose="020B0604030504040204" pitchFamily="50" charset="-128"/>
                <a:ea typeface="メイリオ" panose="020B0604030504040204" pitchFamily="50" charset="-128"/>
                <a:sym typeface="Arial"/>
              </a:rPr>
              <a:t>・画像はイメージです。・ご予算とターゲットに応じたシミュレーションをご提出いたします。営業までお問い合わせください。 </a:t>
            </a:r>
            <a:endParaRPr sz="1400" b="0" i="0" u="none" strike="noStrike" cap="none" dirty="0">
              <a:solidFill>
                <a:srgbClr val="3F3F3F"/>
              </a:solidFill>
              <a:latin typeface="メイリオ" panose="020B0604030504040204" pitchFamily="50" charset="-128"/>
              <a:ea typeface="メイリオ" panose="020B0604030504040204" pitchFamily="50" charset="-128"/>
              <a:sym typeface="Arial"/>
            </a:endParaRPr>
          </a:p>
        </p:txBody>
      </p:sp>
      <p:sp>
        <p:nvSpPr>
          <p:cNvPr id="595" name="Google Shape;595;p19"/>
          <p:cNvSpPr/>
          <p:nvPr/>
        </p:nvSpPr>
        <p:spPr>
          <a:xfrm>
            <a:off x="6289582" y="1003387"/>
            <a:ext cx="1955906" cy="1882417"/>
          </a:xfrm>
          <a:prstGeom prst="ellipse">
            <a:avLst/>
          </a:prstGeom>
          <a:solidFill>
            <a:srgbClr val="F89D8F"/>
          </a:solidFill>
          <a:ln w="9525" cap="flat" cmpd="sng">
            <a:solidFill>
              <a:srgbClr val="F89D8F"/>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1" i="0" u="none" strike="noStrike" cap="none" dirty="0">
              <a:solidFill>
                <a:schemeClr val="lt1"/>
              </a:solidFill>
              <a:latin typeface="メイリオ" panose="020B0604030504040204" pitchFamily="50" charset="-128"/>
              <a:ea typeface="メイリオ" panose="020B0604030504040204" pitchFamily="50" charset="-128"/>
              <a:cs typeface="Meiryo"/>
              <a:sym typeface="Meiryo"/>
            </a:endParaRPr>
          </a:p>
        </p:txBody>
      </p:sp>
      <p:sp>
        <p:nvSpPr>
          <p:cNvPr id="596" name="Google Shape;596;p19"/>
          <p:cNvSpPr txBox="1"/>
          <p:nvPr/>
        </p:nvSpPr>
        <p:spPr>
          <a:xfrm>
            <a:off x="6221316" y="1447853"/>
            <a:ext cx="2148600" cy="1061789"/>
          </a:xfrm>
          <a:prstGeom prst="rect">
            <a:avLst/>
          </a:prstGeom>
          <a:noFill/>
          <a:ln>
            <a:noFill/>
          </a:ln>
        </p:spPr>
        <p:txBody>
          <a:bodyPr spcFirstLastPara="1" wrap="square" lIns="91425" tIns="45700" rIns="91425" bIns="45700" anchor="t" anchorCtr="0">
            <a:spAutoFit/>
          </a:bodyPr>
          <a:lstStyle/>
          <a:p>
            <a:pPr marL="0" marR="0" lvl="0" indent="0" algn="ctr" rtl="0">
              <a:lnSpc>
                <a:spcPct val="150000"/>
              </a:lnSpc>
              <a:spcBef>
                <a:spcPts val="0"/>
              </a:spcBef>
              <a:spcAft>
                <a:spcPts val="0"/>
              </a:spcAft>
              <a:buClr>
                <a:srgbClr val="000000"/>
              </a:buClr>
              <a:buSzPts val="1200"/>
              <a:buFont typeface="Arial"/>
              <a:buNone/>
            </a:pPr>
            <a:r>
              <a:rPr lang="ja-JP" sz="1200" b="1" i="0" u="none" strike="noStrike" cap="none" dirty="0">
                <a:solidFill>
                  <a:schemeClr val="lt1"/>
                </a:solidFill>
                <a:latin typeface="メイリオ" panose="020B0604030504040204" pitchFamily="50" charset="-128"/>
                <a:ea typeface="メイリオ" panose="020B0604030504040204" pitchFamily="50" charset="-128"/>
                <a:sym typeface="Arial"/>
              </a:rPr>
              <a:t>300,000円～ (ネット)</a:t>
            </a:r>
            <a:endParaRPr sz="1200" b="1" i="0" u="none" strike="noStrike" cap="none" dirty="0">
              <a:solidFill>
                <a:schemeClr val="lt1"/>
              </a:solidFill>
              <a:latin typeface="メイリオ" panose="020B0604030504040204" pitchFamily="50" charset="-128"/>
              <a:ea typeface="メイリオ" panose="020B0604030504040204" pitchFamily="50" charset="-128"/>
              <a:sym typeface="Arial"/>
            </a:endParaRPr>
          </a:p>
          <a:p>
            <a:pPr marL="0" marR="0" lvl="0" indent="0" algn="ctr" rtl="0">
              <a:lnSpc>
                <a:spcPct val="150000"/>
              </a:lnSpc>
              <a:spcBef>
                <a:spcPts val="0"/>
              </a:spcBef>
              <a:spcAft>
                <a:spcPts val="0"/>
              </a:spcAft>
              <a:buClr>
                <a:srgbClr val="000000"/>
              </a:buClr>
              <a:buSzPts val="1200"/>
              <a:buFont typeface="Arial"/>
              <a:buNone/>
            </a:pPr>
            <a:r>
              <a:rPr lang="ja-JP" sz="1200" b="1" i="0" u="none" strike="noStrike" cap="none" dirty="0">
                <a:solidFill>
                  <a:schemeClr val="lt1"/>
                </a:solidFill>
                <a:latin typeface="メイリオ" panose="020B0604030504040204" pitchFamily="50" charset="-128"/>
                <a:ea typeface="メイリオ" panose="020B0604030504040204" pitchFamily="50" charset="-128"/>
                <a:sym typeface="Arial"/>
              </a:rPr>
              <a:t>2,000 クリック保証～</a:t>
            </a:r>
            <a:endParaRPr dirty="0">
              <a:latin typeface="メイリオ" panose="020B0604030504040204" pitchFamily="50" charset="-128"/>
              <a:ea typeface="メイリオ" panose="020B0604030504040204" pitchFamily="50" charset="-128"/>
            </a:endParaRPr>
          </a:p>
          <a:p>
            <a:pPr marL="0" marR="0" lvl="0" indent="0" algn="ctr" rtl="0">
              <a:lnSpc>
                <a:spcPct val="150000"/>
              </a:lnSpc>
              <a:spcBef>
                <a:spcPts val="0"/>
              </a:spcBef>
              <a:spcAft>
                <a:spcPts val="0"/>
              </a:spcAft>
              <a:buClr>
                <a:srgbClr val="000000"/>
              </a:buClr>
              <a:buSzPts val="900"/>
              <a:buFont typeface="Arial"/>
              <a:buNone/>
            </a:pPr>
            <a:r>
              <a:rPr lang="ja-JP" sz="900" b="0" i="0" u="none" strike="noStrike" cap="none" dirty="0">
                <a:solidFill>
                  <a:schemeClr val="lt1"/>
                </a:solidFill>
                <a:latin typeface="メイリオ" panose="020B0604030504040204" pitchFamily="50" charset="-128"/>
                <a:ea typeface="メイリオ" panose="020B0604030504040204" pitchFamily="50" charset="-128"/>
                <a:sym typeface="Arial"/>
              </a:rPr>
              <a:t>※動画ブースト制作については</a:t>
            </a:r>
            <a:endParaRPr sz="900" b="0" i="0" u="none" strike="noStrike" cap="none" dirty="0">
              <a:solidFill>
                <a:schemeClr val="lt1"/>
              </a:solidFill>
              <a:latin typeface="メイリオ" panose="020B0604030504040204" pitchFamily="50" charset="-128"/>
              <a:ea typeface="メイリオ" panose="020B0604030504040204" pitchFamily="50" charset="-128"/>
              <a:sym typeface="Arial"/>
            </a:endParaRPr>
          </a:p>
          <a:p>
            <a:pPr marL="0" marR="0" lvl="0" indent="0" algn="ctr" rtl="0">
              <a:lnSpc>
                <a:spcPct val="150000"/>
              </a:lnSpc>
              <a:spcBef>
                <a:spcPts val="0"/>
              </a:spcBef>
              <a:spcAft>
                <a:spcPts val="0"/>
              </a:spcAft>
              <a:buClr>
                <a:srgbClr val="000000"/>
              </a:buClr>
              <a:buSzPts val="900"/>
              <a:buFont typeface="Arial"/>
              <a:buNone/>
            </a:pPr>
            <a:r>
              <a:rPr lang="ja-JP" sz="900" b="0" i="0" u="none" strike="noStrike" cap="none" dirty="0">
                <a:solidFill>
                  <a:schemeClr val="lt1"/>
                </a:solidFill>
                <a:latin typeface="メイリオ" panose="020B0604030504040204" pitchFamily="50" charset="-128"/>
                <a:ea typeface="メイリオ" panose="020B0604030504040204" pitchFamily="50" charset="-128"/>
                <a:sym typeface="Arial"/>
              </a:rPr>
              <a:t>別途お見積りください</a:t>
            </a:r>
            <a:endParaRPr sz="900" b="0" i="0" u="none" strike="noStrike" cap="none" dirty="0">
              <a:solidFill>
                <a:schemeClr val="lt1"/>
              </a:solidFill>
              <a:latin typeface="メイリオ" panose="020B0604030504040204" pitchFamily="50" charset="-128"/>
              <a:ea typeface="メイリオ" panose="020B0604030504040204" pitchFamily="50" charset="-128"/>
              <a:sym typeface="Arial"/>
            </a:endParaRPr>
          </a:p>
        </p:txBody>
      </p:sp>
      <p:sp>
        <p:nvSpPr>
          <p:cNvPr id="597" name="Google Shape;597;p19"/>
          <p:cNvSpPr/>
          <p:nvPr/>
        </p:nvSpPr>
        <p:spPr>
          <a:xfrm>
            <a:off x="385144" y="2891539"/>
            <a:ext cx="589800" cy="603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メイリオ" panose="020B0604030504040204" pitchFamily="50" charset="-128"/>
              <a:ea typeface="メイリオ" panose="020B0604030504040204" pitchFamily="50" charset="-128"/>
              <a:cs typeface="Calibri"/>
              <a:sym typeface="Calibri"/>
            </a:endParaRPr>
          </a:p>
        </p:txBody>
      </p:sp>
      <p:sp>
        <p:nvSpPr>
          <p:cNvPr id="598" name="Google Shape;598;p19"/>
          <p:cNvSpPr txBox="1"/>
          <p:nvPr/>
        </p:nvSpPr>
        <p:spPr>
          <a:xfrm>
            <a:off x="1557286" y="1673943"/>
            <a:ext cx="744000" cy="1230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
              <a:buFont typeface="Arial"/>
              <a:buNone/>
            </a:pPr>
            <a:r>
              <a:rPr lang="ja-JP" sz="200" b="0" i="0" u="none" strike="noStrike" cap="none">
                <a:solidFill>
                  <a:srgbClr val="A9ABB1"/>
                </a:solidFill>
                <a:latin typeface="メイリオ" panose="020B0604030504040204" pitchFamily="50" charset="-128"/>
                <a:ea typeface="メイリオ" panose="020B0604030504040204" pitchFamily="50" charset="-128"/>
                <a:sym typeface="Arial"/>
              </a:rPr>
              <a:t>広告</a:t>
            </a:r>
            <a:endParaRPr sz="1400" b="0" i="0" u="none" strike="noStrike" cap="none" dirty="0">
              <a:solidFill>
                <a:srgbClr val="000000"/>
              </a:solidFill>
              <a:latin typeface="メイリオ" panose="020B0604030504040204" pitchFamily="50" charset="-128"/>
              <a:ea typeface="メイリオ" panose="020B0604030504040204" pitchFamily="50" charset="-128"/>
              <a:sym typeface="Arial"/>
            </a:endParaRPr>
          </a:p>
        </p:txBody>
      </p:sp>
      <p:sp>
        <p:nvSpPr>
          <p:cNvPr id="599" name="Google Shape;599;p19"/>
          <p:cNvSpPr/>
          <p:nvPr/>
        </p:nvSpPr>
        <p:spPr>
          <a:xfrm>
            <a:off x="5939966" y="3133907"/>
            <a:ext cx="2787300" cy="521400"/>
          </a:xfrm>
          <a:prstGeom prst="rect">
            <a:avLst/>
          </a:prstGeom>
          <a:no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r>
              <a:rPr lang="ja-JP" sz="900" b="0" i="0" u="none" strike="noStrike" cap="none">
                <a:solidFill>
                  <a:srgbClr val="3F3F3F"/>
                </a:solidFill>
                <a:latin typeface="メイリオ" panose="020B0604030504040204" pitchFamily="50" charset="-128"/>
                <a:ea typeface="メイリオ" panose="020B0604030504040204" pitchFamily="50" charset="-128"/>
                <a:sym typeface="Arial"/>
              </a:rPr>
              <a:t>※誘導単価は目安です。時期や商材、</a:t>
            </a:r>
            <a:endParaRPr sz="900" b="0" i="0" u="none" strike="noStrike" cap="none" dirty="0">
              <a:solidFill>
                <a:srgbClr val="3F3F3F"/>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Clr>
                <a:srgbClr val="000000"/>
              </a:buClr>
              <a:buSzPts val="900"/>
              <a:buFont typeface="Arial"/>
              <a:buNone/>
            </a:pPr>
            <a:r>
              <a:rPr lang="ja-JP" sz="900" b="0" i="0" u="none" strike="noStrike" cap="none">
                <a:solidFill>
                  <a:srgbClr val="3F3F3F"/>
                </a:solidFill>
                <a:latin typeface="メイリオ" panose="020B0604030504040204" pitchFamily="50" charset="-128"/>
                <a:ea typeface="メイリオ" panose="020B0604030504040204" pitchFamily="50" charset="-128"/>
                <a:sym typeface="Arial"/>
              </a:rPr>
              <a:t>クリエイティブにより都度お見積りとなります</a:t>
            </a:r>
            <a:endParaRPr sz="900" b="0" i="0" u="none" strike="noStrike" cap="none" dirty="0">
              <a:solidFill>
                <a:srgbClr val="3F3F3F"/>
              </a:solidFill>
              <a:latin typeface="メイリオ" panose="020B0604030504040204" pitchFamily="50" charset="-128"/>
              <a:ea typeface="メイリオ" panose="020B0604030504040204" pitchFamily="50" charset="-128"/>
              <a:sym typeface="Arial"/>
            </a:endParaRPr>
          </a:p>
        </p:txBody>
      </p:sp>
      <p:graphicFrame>
        <p:nvGraphicFramePr>
          <p:cNvPr id="600" name="Google Shape;600;p19"/>
          <p:cNvGraphicFramePr/>
          <p:nvPr>
            <p:extLst>
              <p:ext uri="{D42A27DB-BD31-4B8C-83A1-F6EECF244321}">
                <p14:modId xmlns:p14="http://schemas.microsoft.com/office/powerpoint/2010/main" val="3109811227"/>
              </p:ext>
            </p:extLst>
          </p:nvPr>
        </p:nvGraphicFramePr>
        <p:xfrm>
          <a:off x="363794" y="3633404"/>
          <a:ext cx="8421425" cy="2293510"/>
        </p:xfrm>
        <a:graphic>
          <a:graphicData uri="http://schemas.openxmlformats.org/drawingml/2006/table">
            <a:tbl>
              <a:tblPr>
                <a:noFill/>
                <a:tableStyleId>{6D8E67B2-B5D8-4F0E-BA5D-749BAAE9FA0E}</a:tableStyleId>
              </a:tblPr>
              <a:tblGrid>
                <a:gridCol w="1424075">
                  <a:extLst>
                    <a:ext uri="{9D8B030D-6E8A-4147-A177-3AD203B41FA5}">
                      <a16:colId xmlns:a16="http://schemas.microsoft.com/office/drawing/2014/main" val="20000"/>
                    </a:ext>
                  </a:extLst>
                </a:gridCol>
                <a:gridCol w="1824025">
                  <a:extLst>
                    <a:ext uri="{9D8B030D-6E8A-4147-A177-3AD203B41FA5}">
                      <a16:colId xmlns:a16="http://schemas.microsoft.com/office/drawing/2014/main" val="20001"/>
                    </a:ext>
                  </a:extLst>
                </a:gridCol>
                <a:gridCol w="2350000">
                  <a:extLst>
                    <a:ext uri="{9D8B030D-6E8A-4147-A177-3AD203B41FA5}">
                      <a16:colId xmlns:a16="http://schemas.microsoft.com/office/drawing/2014/main" val="20002"/>
                    </a:ext>
                  </a:extLst>
                </a:gridCol>
                <a:gridCol w="2823325">
                  <a:extLst>
                    <a:ext uri="{9D8B030D-6E8A-4147-A177-3AD203B41FA5}">
                      <a16:colId xmlns:a16="http://schemas.microsoft.com/office/drawing/2014/main" val="20003"/>
                    </a:ext>
                  </a:extLst>
                </a:gridCol>
              </a:tblGrid>
              <a:tr h="248425">
                <a:tc>
                  <a:txBody>
                    <a:bodyPr/>
                    <a:lstStyle/>
                    <a:p>
                      <a:pPr marL="0" marR="0" lvl="0" indent="0" algn="ctr" rtl="0">
                        <a:spcBef>
                          <a:spcPts val="0"/>
                        </a:spcBef>
                        <a:spcAft>
                          <a:spcPts val="0"/>
                        </a:spcAft>
                        <a:buClr>
                          <a:srgbClr val="FFFFFF"/>
                        </a:buClr>
                        <a:buSzPts val="900"/>
                        <a:buFont typeface="Arial"/>
                        <a:buNone/>
                      </a:pPr>
                      <a:r>
                        <a:rPr lang="ja-JP" sz="900" b="0" i="0" u="none" strike="noStrike">
                          <a:solidFill>
                            <a:srgbClr val="FFFFFF"/>
                          </a:solidFill>
                          <a:latin typeface="Arial"/>
                          <a:ea typeface="Arial"/>
                          <a:cs typeface="Arial"/>
                          <a:sym typeface="Arial"/>
                        </a:rPr>
                        <a:t>サービス</a:t>
                      </a:r>
                      <a:endParaRPr sz="1350" b="0" i="0" dirty="0">
                        <a:latin typeface="Arial"/>
                        <a:ea typeface="Arial"/>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a:txBody>
                    <a:bodyPr/>
                    <a:lstStyle/>
                    <a:p>
                      <a:pPr marL="0" marR="0" lvl="0" indent="0" algn="ctr" rtl="0">
                        <a:spcBef>
                          <a:spcPts val="0"/>
                        </a:spcBef>
                        <a:spcAft>
                          <a:spcPts val="0"/>
                        </a:spcAft>
                        <a:buClr>
                          <a:srgbClr val="FFFFFF"/>
                        </a:buClr>
                        <a:buSzPts val="900"/>
                        <a:buFont typeface="Arial"/>
                        <a:buNone/>
                      </a:pPr>
                      <a:r>
                        <a:rPr lang="ja-JP" sz="900" b="1" i="0" u="none" strike="noStrike">
                          <a:solidFill>
                            <a:srgbClr val="FFFFFF"/>
                          </a:solidFill>
                          <a:latin typeface="Arial"/>
                          <a:ea typeface="Arial"/>
                          <a:cs typeface="Arial"/>
                          <a:sym typeface="Arial"/>
                        </a:rPr>
                        <a:t>掲載</a:t>
                      </a:r>
                      <a:endParaRPr sz="1350" dirty="0">
                        <a:latin typeface="Arial"/>
                        <a:ea typeface="Arial"/>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a:txBody>
                    <a:bodyPr/>
                    <a:lstStyle/>
                    <a:p>
                      <a:pPr marL="0" marR="0" lvl="0" indent="0" algn="ctr" rtl="0">
                        <a:spcBef>
                          <a:spcPts val="0"/>
                        </a:spcBef>
                        <a:spcAft>
                          <a:spcPts val="0"/>
                        </a:spcAft>
                        <a:buClr>
                          <a:srgbClr val="FFFFFF"/>
                        </a:buClr>
                        <a:buSzPts val="900"/>
                        <a:buFont typeface="Arial"/>
                        <a:buNone/>
                      </a:pPr>
                      <a:r>
                        <a:rPr lang="ja-JP" sz="900" b="1" i="0" u="none" strike="noStrike">
                          <a:solidFill>
                            <a:srgbClr val="FFFFFF"/>
                          </a:solidFill>
                          <a:latin typeface="Arial"/>
                          <a:ea typeface="Arial"/>
                          <a:cs typeface="Arial"/>
                          <a:sym typeface="Arial"/>
                        </a:rPr>
                        <a:t>特徴・ターゲティング</a:t>
                      </a:r>
                      <a:endParaRPr sz="1350" dirty="0">
                        <a:latin typeface="Arial"/>
                        <a:ea typeface="Arial"/>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a:txBody>
                    <a:bodyPr/>
                    <a:lstStyle/>
                    <a:p>
                      <a:pPr marL="0" marR="0" lvl="0" indent="0" algn="ctr" rtl="0">
                        <a:spcBef>
                          <a:spcPts val="0"/>
                        </a:spcBef>
                        <a:spcAft>
                          <a:spcPts val="0"/>
                        </a:spcAft>
                        <a:buClr>
                          <a:srgbClr val="FFFFFF"/>
                        </a:buClr>
                        <a:buSzPts val="900"/>
                        <a:buFont typeface="Arial"/>
                        <a:buNone/>
                      </a:pPr>
                      <a:r>
                        <a:rPr lang="ja-JP" sz="900" b="1" i="0" u="none" strike="noStrike">
                          <a:solidFill>
                            <a:srgbClr val="FFFFFF"/>
                          </a:solidFill>
                          <a:latin typeface="Arial"/>
                          <a:ea typeface="Arial"/>
                          <a:cs typeface="Arial"/>
                          <a:sym typeface="Arial"/>
                        </a:rPr>
                        <a:t>備考</a:t>
                      </a:r>
                      <a:endParaRPr sz="1350" dirty="0">
                        <a:latin typeface="Arial"/>
                        <a:ea typeface="Arial"/>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extLst>
                  <a:ext uri="{0D108BD9-81ED-4DB2-BD59-A6C34878D82A}">
                    <a16:rowId xmlns:a16="http://schemas.microsoft.com/office/drawing/2014/main" val="10000"/>
                  </a:ext>
                </a:extLst>
              </a:tr>
              <a:tr h="1065375">
                <a:tc>
                  <a:txBody>
                    <a:bodyPr/>
                    <a:lstStyle/>
                    <a:p>
                      <a:pPr marL="0" marR="0" lvl="0" indent="0" algn="ctr" rtl="0">
                        <a:spcBef>
                          <a:spcPts val="0"/>
                        </a:spcBef>
                        <a:spcAft>
                          <a:spcPts val="0"/>
                        </a:spcAft>
                        <a:buClr>
                          <a:schemeClr val="dk1"/>
                        </a:buClr>
                        <a:buSzPts val="1050"/>
                        <a:buFont typeface="Arial"/>
                        <a:buNone/>
                      </a:pPr>
                      <a:endParaRPr sz="1050" b="0" i="0" u="none" strike="noStrike" dirty="0">
                        <a:solidFill>
                          <a:srgbClr val="000000"/>
                        </a:solidFill>
                        <a:latin typeface="Arial"/>
                        <a:ea typeface="Arial"/>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ctr" rtl="0">
                        <a:spcBef>
                          <a:spcPts val="0"/>
                        </a:spcBef>
                        <a:spcAft>
                          <a:spcPts val="0"/>
                        </a:spcAft>
                        <a:buClr>
                          <a:schemeClr val="dk1"/>
                        </a:buClr>
                        <a:buSzPts val="800"/>
                        <a:buFont typeface="Arial"/>
                        <a:buNone/>
                      </a:pPr>
                      <a:endParaRPr sz="800" b="0" i="0" u="none" strike="noStrike" dirty="0">
                        <a:solidFill>
                          <a:srgbClr val="3F3F3F"/>
                        </a:solidFill>
                        <a:latin typeface="メイリオ" panose="020B0604030504040204" pitchFamily="50" charset="-128"/>
                        <a:ea typeface="メイリオ" panose="020B0604030504040204"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b="0" i="0" u="none" strike="noStrike" dirty="0">
                          <a:solidFill>
                            <a:srgbClr val="3F3F3F"/>
                          </a:solidFill>
                          <a:latin typeface="メイリオ" panose="020B0604030504040204" pitchFamily="50" charset="-128"/>
                          <a:ea typeface="メイリオ" panose="020B0604030504040204" pitchFamily="50" charset="-128"/>
                          <a:cs typeface="Arial"/>
                          <a:sym typeface="Arial"/>
                        </a:rPr>
                        <a:t>　・フィード内プロモポスト</a:t>
                      </a:r>
                      <a:endParaRPr sz="800" b="0" i="0" u="none" strike="noStrike" dirty="0">
                        <a:solidFill>
                          <a:srgbClr val="3F3F3F"/>
                        </a:solidFill>
                        <a:latin typeface="メイリオ" panose="020B0604030504040204" pitchFamily="50" charset="-128"/>
                        <a:ea typeface="メイリオ" panose="020B0604030504040204"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b="0" i="0" u="none" strike="noStrike" dirty="0">
                          <a:solidFill>
                            <a:srgbClr val="3F3F3F"/>
                          </a:solidFill>
                          <a:latin typeface="メイリオ" panose="020B0604030504040204" pitchFamily="50" charset="-128"/>
                          <a:ea typeface="メイリオ" panose="020B0604030504040204" pitchFamily="50" charset="-128"/>
                          <a:cs typeface="Arial"/>
                          <a:sym typeface="Arial"/>
                        </a:rPr>
                        <a:t>　(画像・動画素材)</a:t>
                      </a:r>
                      <a:endParaRPr sz="800" b="0" i="0" u="none" strike="noStrike" dirty="0">
                        <a:solidFill>
                          <a:srgbClr val="3F3F3F"/>
                        </a:solidFill>
                        <a:latin typeface="メイリオ" panose="020B0604030504040204" pitchFamily="50" charset="-128"/>
                        <a:ea typeface="メイリオ" panose="020B0604030504040204"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b="0" i="0" u="none" strike="noStrike" dirty="0">
                          <a:solidFill>
                            <a:srgbClr val="3F3F3F"/>
                          </a:solidFill>
                          <a:latin typeface="メイリオ" panose="020B0604030504040204" pitchFamily="50" charset="-128"/>
                          <a:ea typeface="メイリオ" panose="020B0604030504040204" pitchFamily="50" charset="-128"/>
                          <a:cs typeface="Arial"/>
                          <a:sym typeface="Arial"/>
                        </a:rPr>
                        <a:t>　</a:t>
                      </a:r>
                      <a:endParaRPr sz="800" b="0" i="0" u="none" strike="noStrike" dirty="0">
                        <a:solidFill>
                          <a:srgbClr val="3F3F3F"/>
                        </a:solidFill>
                        <a:latin typeface="メイリオ" panose="020B0604030504040204" pitchFamily="50" charset="-128"/>
                        <a:ea typeface="メイリオ" panose="020B0604030504040204"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b="0" i="0" u="none" strike="noStrike" dirty="0">
                          <a:solidFill>
                            <a:srgbClr val="3F3F3F"/>
                          </a:solidFill>
                          <a:latin typeface="メイリオ" panose="020B0604030504040204" pitchFamily="50" charset="-128"/>
                          <a:ea typeface="メイリオ" panose="020B0604030504040204" pitchFamily="50" charset="-128"/>
                          <a:cs typeface="Arial"/>
                          <a:sym typeface="Arial"/>
                        </a:rPr>
                        <a:t>　※</a:t>
                      </a:r>
                      <a:r>
                        <a:rPr lang="ja-JP" sz="800" dirty="0">
                          <a:solidFill>
                            <a:srgbClr val="3F3F3F"/>
                          </a:solidFill>
                          <a:latin typeface="メイリオ" panose="020B0604030504040204" pitchFamily="50" charset="-128"/>
                          <a:ea typeface="メイリオ" panose="020B0604030504040204" pitchFamily="50" charset="-128"/>
                          <a:cs typeface="Arial"/>
                          <a:sym typeface="Arial"/>
                        </a:rPr>
                        <a:t>Instagramストーリーズ含む</a:t>
                      </a:r>
                      <a:endParaRPr sz="800" b="0" i="0" u="none" strike="noStrike" dirty="0">
                        <a:solidFill>
                          <a:srgbClr val="3F3F3F"/>
                        </a:solidFill>
                        <a:latin typeface="メイリオ" panose="020B0604030504040204" pitchFamily="50" charset="-128"/>
                        <a:ea typeface="メイリオ" panose="020B0604030504040204" pitchFamily="50" charset="-128"/>
                        <a:cs typeface="Arial"/>
                        <a:sym typeface="Arial"/>
                      </a:endParaRPr>
                    </a:p>
                    <a:p>
                      <a:pPr marL="0" marR="0" lvl="0" indent="0" algn="ctr" rtl="0">
                        <a:spcBef>
                          <a:spcPts val="0"/>
                        </a:spcBef>
                        <a:spcAft>
                          <a:spcPts val="0"/>
                        </a:spcAft>
                        <a:buClr>
                          <a:schemeClr val="dk1"/>
                        </a:buClr>
                        <a:buSzPts val="900"/>
                        <a:buFont typeface="Arial"/>
                        <a:buNone/>
                      </a:pPr>
                      <a:endParaRPr sz="900" b="0" i="0" u="none" strike="noStrike" dirty="0">
                        <a:solidFill>
                          <a:srgbClr val="3F3F3F"/>
                        </a:solidFill>
                        <a:latin typeface="メイリオ" panose="020B0604030504040204" pitchFamily="50" charset="-128"/>
                        <a:ea typeface="メイリオ" panose="020B0604030504040204" pitchFamily="50"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spcBef>
                          <a:spcPts val="0"/>
                        </a:spcBef>
                        <a:spcAft>
                          <a:spcPts val="0"/>
                        </a:spcAft>
                        <a:buClr>
                          <a:srgbClr val="3F3F3F"/>
                        </a:buClr>
                        <a:buSzPts val="800"/>
                        <a:buFont typeface="Arial"/>
                        <a:buNone/>
                      </a:pPr>
                      <a:r>
                        <a:rPr lang="ja-JP" sz="800" b="0" i="0" u="none" strike="noStrike">
                          <a:solidFill>
                            <a:srgbClr val="3F3F3F"/>
                          </a:solidFill>
                          <a:latin typeface="メイリオ" panose="020B0604030504040204" pitchFamily="50" charset="-128"/>
                          <a:ea typeface="メイリオ" panose="020B0604030504040204" pitchFamily="50" charset="-128"/>
                          <a:cs typeface="Arial"/>
                          <a:sym typeface="Arial"/>
                        </a:rPr>
                        <a:t>・ユーザー情報からのターゲティング</a:t>
                      </a:r>
                      <a:endParaRPr sz="800" b="0" i="0" u="none" strike="noStrike" dirty="0">
                        <a:solidFill>
                          <a:srgbClr val="3F3F3F"/>
                        </a:solidFill>
                        <a:latin typeface="メイリオ" panose="020B0604030504040204" pitchFamily="50" charset="-128"/>
                        <a:ea typeface="メイリオ" panose="020B0604030504040204"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b="0" i="0" u="none" strike="noStrike">
                          <a:solidFill>
                            <a:srgbClr val="3F3F3F"/>
                          </a:solidFill>
                          <a:latin typeface="メイリオ" panose="020B0604030504040204" pitchFamily="50" charset="-128"/>
                          <a:ea typeface="メイリオ" panose="020B0604030504040204" pitchFamily="50" charset="-128"/>
                          <a:cs typeface="Arial"/>
                          <a:sym typeface="Arial"/>
                        </a:rPr>
                        <a:t>　例：デモグラ(性別/年齢/エリア/家族構成等)、　</a:t>
                      </a:r>
                      <a:endParaRPr sz="800" b="0" i="0" u="none" strike="noStrike" dirty="0">
                        <a:solidFill>
                          <a:srgbClr val="3F3F3F"/>
                        </a:solidFill>
                        <a:latin typeface="メイリオ" panose="020B0604030504040204" pitchFamily="50" charset="-128"/>
                        <a:ea typeface="メイリオ" panose="020B0604030504040204"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b="0" i="0" u="none" strike="noStrike">
                          <a:solidFill>
                            <a:srgbClr val="3F3F3F"/>
                          </a:solidFill>
                          <a:latin typeface="メイリオ" panose="020B0604030504040204" pitchFamily="50" charset="-128"/>
                          <a:ea typeface="メイリオ" panose="020B0604030504040204" pitchFamily="50" charset="-128"/>
                          <a:cs typeface="Arial"/>
                          <a:sym typeface="Arial"/>
                        </a:rPr>
                        <a:t>　興味関心(食料/旅行/買い物等)、つながり(FB</a:t>
                      </a:r>
                      <a:endParaRPr sz="1200" dirty="0">
                        <a:solidFill>
                          <a:srgbClr val="3F3F3F"/>
                        </a:solidFill>
                        <a:latin typeface="メイリオ" panose="020B0604030504040204" pitchFamily="50" charset="-128"/>
                        <a:ea typeface="メイリオ" panose="020B0604030504040204"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b="0" i="0" u="none" strike="noStrike">
                          <a:solidFill>
                            <a:srgbClr val="3F3F3F"/>
                          </a:solidFill>
                          <a:latin typeface="メイリオ" panose="020B0604030504040204" pitchFamily="50" charset="-128"/>
                          <a:ea typeface="メイリオ" panose="020B0604030504040204" pitchFamily="50" charset="-128"/>
                          <a:cs typeface="Arial"/>
                          <a:sym typeface="Arial"/>
                        </a:rPr>
                        <a:t>　ページのファン等)</a:t>
                      </a:r>
                      <a:endParaRPr sz="800" b="0" i="0" u="none" strike="noStrike" dirty="0">
                        <a:solidFill>
                          <a:srgbClr val="3F3F3F"/>
                        </a:solidFill>
                        <a:latin typeface="メイリオ" panose="020B0604030504040204" pitchFamily="50" charset="-128"/>
                        <a:ea typeface="メイリオ" panose="020B0604030504040204" pitchFamily="50"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rowSpan="2">
                  <a:txBody>
                    <a:bodyPr/>
                    <a:lstStyle/>
                    <a:p>
                      <a:pPr marL="0" marR="0" lvl="0" indent="0" algn="l" rtl="0">
                        <a:spcBef>
                          <a:spcPts val="0"/>
                        </a:spcBef>
                        <a:spcAft>
                          <a:spcPts val="0"/>
                        </a:spcAft>
                        <a:buClr>
                          <a:schemeClr val="dk1"/>
                        </a:buClr>
                        <a:buSzPts val="800"/>
                        <a:buFont typeface="Arial"/>
                        <a:buNone/>
                      </a:pPr>
                      <a:endParaRPr sz="800" b="0" i="0" u="none" strike="noStrike" dirty="0">
                        <a:solidFill>
                          <a:srgbClr val="3F3F3F"/>
                        </a:solidFill>
                        <a:latin typeface="メイリオ" panose="020B0604030504040204" pitchFamily="50" charset="-128"/>
                        <a:ea typeface="メイリオ" panose="020B0604030504040204"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b="0" i="0" u="none" strike="noStrike" dirty="0">
                          <a:solidFill>
                            <a:srgbClr val="3F3F3F"/>
                          </a:solidFill>
                          <a:latin typeface="メイリオ" panose="020B0604030504040204" pitchFamily="50" charset="-128"/>
                          <a:ea typeface="メイリオ" panose="020B0604030504040204" pitchFamily="50" charset="-128"/>
                          <a:cs typeface="Arial"/>
                          <a:sym typeface="Arial"/>
                        </a:rPr>
                        <a:t>・</a:t>
                      </a:r>
                      <a:r>
                        <a:rPr lang="en-US" altLang="ja-JP" sz="800" dirty="0">
                          <a:solidFill>
                            <a:srgbClr val="3F3F3F"/>
                          </a:solidFill>
                          <a:latin typeface="メイリオ" panose="020B0604030504040204" pitchFamily="50" charset="-128"/>
                          <a:ea typeface="メイリオ" panose="020B0604030504040204" pitchFamily="50" charset="-128"/>
                          <a:cs typeface="Arial"/>
                          <a:sym typeface="Arial"/>
                        </a:rPr>
                        <a:t>X</a:t>
                      </a:r>
                      <a:r>
                        <a:rPr lang="ja-JP" sz="800" dirty="0">
                          <a:solidFill>
                            <a:srgbClr val="3F3F3F"/>
                          </a:solidFill>
                          <a:latin typeface="メイリオ" panose="020B0604030504040204" pitchFamily="50" charset="-128"/>
                          <a:ea typeface="メイリオ" panose="020B0604030504040204" pitchFamily="50" charset="-128"/>
                          <a:cs typeface="Arial"/>
                          <a:sym typeface="Arial"/>
                        </a:rPr>
                        <a:t>、Facebook、 Instagram(フィード、ストーリーズ)</a:t>
                      </a:r>
                      <a:endParaRPr sz="800" dirty="0">
                        <a:solidFill>
                          <a:srgbClr val="3F3F3F"/>
                        </a:solidFill>
                        <a:latin typeface="メイリオ" panose="020B0604030504040204" pitchFamily="50" charset="-128"/>
                        <a:ea typeface="メイリオ" panose="020B0604030504040204"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dirty="0">
                          <a:solidFill>
                            <a:srgbClr val="3F3F3F"/>
                          </a:solidFill>
                          <a:latin typeface="メイリオ" panose="020B0604030504040204" pitchFamily="50" charset="-128"/>
                          <a:ea typeface="メイリオ" panose="020B0604030504040204" pitchFamily="50" charset="-128"/>
                          <a:cs typeface="Arial"/>
                          <a:sym typeface="Arial"/>
                        </a:rPr>
                        <a:t>　広告クリエイティブの制作は別途お見積り</a:t>
                      </a:r>
                      <a:endParaRPr sz="800" dirty="0">
                        <a:solidFill>
                          <a:srgbClr val="3F3F3F"/>
                        </a:solidFill>
                        <a:latin typeface="メイリオ" panose="020B0604030504040204" pitchFamily="50" charset="-128"/>
                        <a:ea typeface="メイリオ" panose="020B0604030504040204" pitchFamily="50" charset="-128"/>
                        <a:cs typeface="Arial"/>
                        <a:sym typeface="Arial"/>
                      </a:endParaRPr>
                    </a:p>
                    <a:p>
                      <a:pPr marL="0" marR="0" lvl="0" indent="0" algn="l" rtl="0">
                        <a:spcBef>
                          <a:spcPts val="0"/>
                        </a:spcBef>
                        <a:spcAft>
                          <a:spcPts val="0"/>
                        </a:spcAft>
                        <a:buClr>
                          <a:schemeClr val="dk1"/>
                        </a:buClr>
                        <a:buSzPts val="800"/>
                        <a:buFont typeface="Arial"/>
                        <a:buNone/>
                      </a:pPr>
                      <a:endParaRPr lang="ja-JP" altLang="en-US" sz="800" dirty="0">
                        <a:solidFill>
                          <a:srgbClr val="3F3F3F"/>
                        </a:solidFill>
                        <a:latin typeface="メイリオ" panose="020B0604030504040204" pitchFamily="50" charset="-128"/>
                        <a:ea typeface="メイリオ" panose="020B0604030504040204"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altLang="en-US" sz="800" b="0" i="0" u="none" strike="noStrike" dirty="0">
                          <a:solidFill>
                            <a:srgbClr val="3F3F3F"/>
                          </a:solidFill>
                          <a:latin typeface="メイリオ" panose="020B0604030504040204" pitchFamily="50" charset="-128"/>
                          <a:ea typeface="メイリオ" panose="020B0604030504040204" pitchFamily="50" charset="-128"/>
                          <a:cs typeface="Arial"/>
                          <a:sym typeface="Arial"/>
                        </a:rPr>
                        <a:t>・</a:t>
                      </a:r>
                      <a:r>
                        <a:rPr lang="ja-JP" altLang="en-US" sz="800" dirty="0">
                          <a:solidFill>
                            <a:srgbClr val="3F3F3F"/>
                          </a:solidFill>
                          <a:latin typeface="メイリオ" panose="020B0604030504040204" pitchFamily="50" charset="-128"/>
                          <a:ea typeface="メイリオ" panose="020B0604030504040204" pitchFamily="50" charset="-128"/>
                          <a:cs typeface="Arial"/>
                          <a:sym typeface="Arial"/>
                        </a:rPr>
                        <a:t>クリエイティブの二次利用納品については別途ご相談</a:t>
                      </a:r>
                    </a:p>
                    <a:p>
                      <a:pPr marL="0" marR="0" lvl="0" indent="0" algn="l" rtl="0">
                        <a:spcBef>
                          <a:spcPts val="0"/>
                        </a:spcBef>
                        <a:spcAft>
                          <a:spcPts val="0"/>
                        </a:spcAft>
                        <a:buClr>
                          <a:schemeClr val="dk1"/>
                        </a:buClr>
                        <a:buSzPts val="800"/>
                        <a:buFont typeface="Arial"/>
                        <a:buNone/>
                      </a:pPr>
                      <a:endParaRPr sz="800" dirty="0">
                        <a:solidFill>
                          <a:srgbClr val="3F3F3F"/>
                        </a:solidFill>
                        <a:latin typeface="メイリオ" panose="020B0604030504040204" pitchFamily="50" charset="-128"/>
                        <a:ea typeface="メイリオ" panose="020B0604030504040204"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dirty="0">
                          <a:solidFill>
                            <a:srgbClr val="3F3F3F"/>
                          </a:solidFill>
                          <a:latin typeface="メイリオ" panose="020B0604030504040204" pitchFamily="50" charset="-128"/>
                          <a:ea typeface="メイリオ" panose="020B0604030504040204" pitchFamily="50" charset="-128"/>
                          <a:cs typeface="Arial"/>
                          <a:sym typeface="Arial"/>
                        </a:rPr>
                        <a:t>・動画ブーストの再生保証は別途ご相談</a:t>
                      </a:r>
                      <a:endParaRPr sz="800" dirty="0">
                        <a:solidFill>
                          <a:srgbClr val="3F3F3F"/>
                        </a:solidFill>
                        <a:latin typeface="メイリオ" panose="020B0604030504040204" pitchFamily="50" charset="-128"/>
                        <a:ea typeface="メイリオ" panose="020B0604030504040204" pitchFamily="50" charset="-128"/>
                        <a:cs typeface="Arial"/>
                        <a:sym typeface="Arial"/>
                      </a:endParaRPr>
                    </a:p>
                    <a:p>
                      <a:pPr marL="0" marR="0" lvl="0" indent="0" algn="l" rtl="0">
                        <a:spcBef>
                          <a:spcPts val="0"/>
                        </a:spcBef>
                        <a:spcAft>
                          <a:spcPts val="0"/>
                        </a:spcAft>
                        <a:buClr>
                          <a:schemeClr val="dk1"/>
                        </a:buClr>
                        <a:buSzPts val="800"/>
                        <a:buFont typeface="Arial"/>
                        <a:buNone/>
                      </a:pPr>
                      <a:endParaRPr sz="800" dirty="0">
                        <a:solidFill>
                          <a:srgbClr val="3F3F3F"/>
                        </a:solidFill>
                        <a:latin typeface="メイリオ" panose="020B0604030504040204" pitchFamily="50" charset="-128"/>
                        <a:ea typeface="メイリオ" panose="020B0604030504040204"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dirty="0">
                          <a:solidFill>
                            <a:srgbClr val="3F3F3F"/>
                          </a:solidFill>
                          <a:latin typeface="メイリオ" panose="020B0604030504040204" pitchFamily="50" charset="-128"/>
                          <a:ea typeface="メイリオ" panose="020B0604030504040204" pitchFamily="50" charset="-128"/>
                          <a:cs typeface="Arial"/>
                          <a:sym typeface="Arial"/>
                        </a:rPr>
                        <a:t>・レポート項目(</a:t>
                      </a:r>
                      <a:r>
                        <a:rPr lang="ja-JP" sz="800" b="0" i="0" u="none" strike="noStrike" dirty="0">
                          <a:solidFill>
                            <a:srgbClr val="3F3F3F"/>
                          </a:solidFill>
                          <a:latin typeface="メイリオ" panose="020B0604030504040204" pitchFamily="50" charset="-128"/>
                          <a:ea typeface="メイリオ" panose="020B0604030504040204" pitchFamily="50" charset="-128"/>
                          <a:cs typeface="Arial"/>
                          <a:sym typeface="Arial"/>
                        </a:rPr>
                        <a:t>日別クリック数、日別クリック率、</a:t>
                      </a:r>
                      <a:endParaRPr sz="800" b="0" i="0" u="none" strike="noStrike" dirty="0">
                        <a:solidFill>
                          <a:srgbClr val="3F3F3F"/>
                        </a:solidFill>
                        <a:latin typeface="メイリオ" panose="020B0604030504040204" pitchFamily="50" charset="-128"/>
                        <a:ea typeface="メイリオ" panose="020B0604030504040204"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b="0" i="0" u="none" strike="noStrike" dirty="0">
                          <a:solidFill>
                            <a:srgbClr val="3F3F3F"/>
                          </a:solidFill>
                          <a:latin typeface="メイリオ" panose="020B0604030504040204" pitchFamily="50" charset="-128"/>
                          <a:ea typeface="メイリオ" panose="020B0604030504040204" pitchFamily="50" charset="-128"/>
                          <a:cs typeface="Arial"/>
                          <a:sym typeface="Arial"/>
                        </a:rPr>
                        <a:t>　日別imp数など)</a:t>
                      </a:r>
                      <a:endParaRPr sz="800" b="0" i="0" u="none" strike="noStrike" dirty="0">
                        <a:solidFill>
                          <a:srgbClr val="3F3F3F"/>
                        </a:solidFill>
                        <a:latin typeface="メイリオ" panose="020B0604030504040204" pitchFamily="50" charset="-128"/>
                        <a:ea typeface="メイリオ" panose="020B0604030504040204" pitchFamily="50" charset="-128"/>
                        <a:cs typeface="Arial"/>
                        <a:sym typeface="Arial"/>
                      </a:endParaRPr>
                    </a:p>
                    <a:p>
                      <a:pPr marL="0" marR="0" lvl="0" indent="0" algn="l" rtl="0">
                        <a:spcBef>
                          <a:spcPts val="0"/>
                        </a:spcBef>
                        <a:spcAft>
                          <a:spcPts val="0"/>
                        </a:spcAft>
                        <a:buClr>
                          <a:schemeClr val="dk1"/>
                        </a:buClr>
                        <a:buSzPts val="800"/>
                        <a:buFont typeface="Arial"/>
                        <a:buNone/>
                      </a:pPr>
                      <a:endParaRPr sz="800" dirty="0">
                        <a:solidFill>
                          <a:srgbClr val="3F3F3F"/>
                        </a:solidFill>
                        <a:latin typeface="メイリオ" panose="020B0604030504040204" pitchFamily="50" charset="-128"/>
                        <a:ea typeface="メイリオ" panose="020B0604030504040204"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dirty="0">
                          <a:solidFill>
                            <a:srgbClr val="3F3F3F"/>
                          </a:solidFill>
                          <a:latin typeface="メイリオ" panose="020B0604030504040204" pitchFamily="50" charset="-128"/>
                          <a:ea typeface="メイリオ" panose="020B0604030504040204" pitchFamily="50" charset="-128"/>
                          <a:cs typeface="Arial"/>
                          <a:sym typeface="Arial"/>
                        </a:rPr>
                        <a:t>・第三者配信につきましては、別途お問い合わせください</a:t>
                      </a:r>
                      <a:endParaRPr sz="800" dirty="0">
                        <a:solidFill>
                          <a:srgbClr val="3F3F3F"/>
                        </a:solidFill>
                        <a:latin typeface="メイリオ" panose="020B0604030504040204" pitchFamily="50" charset="-128"/>
                        <a:ea typeface="メイリオ" panose="020B0604030504040204" pitchFamily="50"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extLst>
                  <a:ext uri="{0D108BD9-81ED-4DB2-BD59-A6C34878D82A}">
                    <a16:rowId xmlns:a16="http://schemas.microsoft.com/office/drawing/2014/main" val="10001"/>
                  </a:ext>
                </a:extLst>
              </a:tr>
              <a:tr h="892925">
                <a:tc>
                  <a:txBody>
                    <a:bodyPr/>
                    <a:lstStyle/>
                    <a:p>
                      <a:pPr marL="0" marR="0" lvl="0" indent="0" algn="ctr" rtl="0">
                        <a:spcBef>
                          <a:spcPts val="0"/>
                        </a:spcBef>
                        <a:spcAft>
                          <a:spcPts val="0"/>
                        </a:spcAft>
                        <a:buClr>
                          <a:schemeClr val="dk1"/>
                        </a:buClr>
                        <a:buSzPts val="1050"/>
                        <a:buFont typeface="Arial"/>
                        <a:buNone/>
                      </a:pPr>
                      <a:endParaRPr sz="1050" b="0" i="0" u="none" strike="noStrike" dirty="0">
                        <a:solidFill>
                          <a:srgbClr val="000000"/>
                        </a:solidFill>
                        <a:latin typeface="Arial"/>
                        <a:ea typeface="Arial"/>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spcBef>
                          <a:spcPts val="0"/>
                        </a:spcBef>
                        <a:spcAft>
                          <a:spcPts val="0"/>
                        </a:spcAft>
                        <a:buClr>
                          <a:srgbClr val="3F3F3F"/>
                        </a:buClr>
                        <a:buSzPts val="800"/>
                        <a:buFont typeface="Arial"/>
                        <a:buNone/>
                      </a:pPr>
                      <a:r>
                        <a:rPr lang="ja-JP" sz="800" b="0" i="0" u="none" strike="noStrike" dirty="0">
                          <a:solidFill>
                            <a:srgbClr val="3F3F3F"/>
                          </a:solidFill>
                          <a:latin typeface="メイリオ" panose="020B0604030504040204" pitchFamily="50" charset="-128"/>
                          <a:ea typeface="メイリオ" panose="020B0604030504040204" pitchFamily="50" charset="-128"/>
                          <a:cs typeface="Arial"/>
                          <a:sym typeface="Arial"/>
                        </a:rPr>
                        <a:t>　</a:t>
                      </a:r>
                      <a:r>
                        <a:rPr lang="ja-JP" altLang="en-US" sz="800" b="0" i="0" u="none" strike="noStrike" dirty="0">
                          <a:solidFill>
                            <a:srgbClr val="3F3F3F"/>
                          </a:solidFill>
                          <a:latin typeface="メイリオ" panose="020B0604030504040204" pitchFamily="50" charset="-128"/>
                          <a:ea typeface="メイリオ" panose="020B0604030504040204" pitchFamily="50" charset="-128"/>
                          <a:cs typeface="Arial"/>
                          <a:sym typeface="Arial"/>
                        </a:rPr>
                        <a:t>・</a:t>
                      </a:r>
                      <a:r>
                        <a:rPr lang="ja-JP" sz="800" b="0" i="0" u="none" strike="noStrike" dirty="0">
                          <a:solidFill>
                            <a:srgbClr val="3F3F3F"/>
                          </a:solidFill>
                          <a:latin typeface="メイリオ" panose="020B0604030504040204" pitchFamily="50" charset="-128"/>
                          <a:ea typeface="メイリオ" panose="020B0604030504040204" pitchFamily="50" charset="-128"/>
                          <a:cs typeface="Arial"/>
                          <a:sym typeface="Arial"/>
                        </a:rPr>
                        <a:t>フィード内プロモポスト</a:t>
                      </a:r>
                      <a:endParaRPr sz="800" b="0" i="0" u="none" strike="noStrike" dirty="0">
                        <a:solidFill>
                          <a:srgbClr val="3F3F3F"/>
                        </a:solidFill>
                        <a:latin typeface="メイリオ" panose="020B0604030504040204" pitchFamily="50" charset="-128"/>
                        <a:ea typeface="メイリオ" panose="020B0604030504040204"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b="0" i="0" u="none" strike="noStrike" dirty="0">
                          <a:solidFill>
                            <a:srgbClr val="3F3F3F"/>
                          </a:solidFill>
                          <a:latin typeface="メイリオ" panose="020B0604030504040204" pitchFamily="50" charset="-128"/>
                          <a:ea typeface="メイリオ" panose="020B0604030504040204" pitchFamily="50" charset="-128"/>
                          <a:cs typeface="Arial"/>
                          <a:sym typeface="Arial"/>
                        </a:rPr>
                        <a:t>　(画像・動画素材)</a:t>
                      </a:r>
                      <a:endParaRPr sz="800" b="0" i="0" u="none" strike="noStrike" dirty="0">
                        <a:solidFill>
                          <a:srgbClr val="3F3F3F"/>
                        </a:solidFill>
                        <a:latin typeface="メイリオ" panose="020B0604030504040204" pitchFamily="50" charset="-128"/>
                        <a:ea typeface="メイリオ" panose="020B0604030504040204" pitchFamily="50"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800"/>
                        <a:buFont typeface="Arial"/>
                        <a:buNone/>
                      </a:pPr>
                      <a:endParaRPr sz="800" b="0" i="0" u="none" strike="noStrike" dirty="0">
                        <a:solidFill>
                          <a:srgbClr val="3F3F3F"/>
                        </a:solidFill>
                        <a:latin typeface="メイリオ" panose="020B0604030504040204" pitchFamily="50" charset="-128"/>
                        <a:ea typeface="メイリオ" panose="020B0604030504040204"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b="0" i="0" u="none" strike="noStrike" dirty="0">
                          <a:solidFill>
                            <a:srgbClr val="3F3F3F"/>
                          </a:solidFill>
                          <a:latin typeface="メイリオ" panose="020B0604030504040204" pitchFamily="50" charset="-128"/>
                          <a:ea typeface="メイリオ" panose="020B0604030504040204" pitchFamily="50" charset="-128"/>
                          <a:cs typeface="Arial"/>
                          <a:sym typeface="Arial"/>
                        </a:rPr>
                        <a:t>・二次拡散</a:t>
                      </a:r>
                      <a:br>
                        <a:rPr lang="ja-JP" sz="800" b="0" i="0" u="none" strike="noStrike" dirty="0">
                          <a:solidFill>
                            <a:srgbClr val="3F3F3F"/>
                          </a:solidFill>
                          <a:latin typeface="メイリオ" panose="020B0604030504040204" pitchFamily="50" charset="-128"/>
                          <a:ea typeface="メイリオ" panose="020B0604030504040204" pitchFamily="50" charset="-128"/>
                          <a:cs typeface="Arial"/>
                          <a:sym typeface="Arial"/>
                        </a:rPr>
                      </a:br>
                      <a:r>
                        <a:rPr lang="ja-JP" sz="800" b="0" i="0" u="none" strike="noStrike" dirty="0">
                          <a:solidFill>
                            <a:srgbClr val="3F3F3F"/>
                          </a:solidFill>
                          <a:latin typeface="メイリオ" panose="020B0604030504040204" pitchFamily="50" charset="-128"/>
                          <a:ea typeface="メイリオ" panose="020B0604030504040204" pitchFamily="50" charset="-128"/>
                          <a:cs typeface="Arial"/>
                          <a:sym typeface="Arial"/>
                        </a:rPr>
                        <a:t>・情報取得目的のユーザーが多い</a:t>
                      </a:r>
                      <a:br>
                        <a:rPr lang="ja-JP" sz="800" b="0" i="0" u="none" strike="noStrike" dirty="0">
                          <a:solidFill>
                            <a:srgbClr val="3F3F3F"/>
                          </a:solidFill>
                          <a:latin typeface="メイリオ" panose="020B0604030504040204" pitchFamily="50" charset="-128"/>
                          <a:ea typeface="メイリオ" panose="020B0604030504040204" pitchFamily="50" charset="-128"/>
                          <a:cs typeface="Arial"/>
                          <a:sym typeface="Arial"/>
                        </a:rPr>
                      </a:br>
                      <a:endParaRPr sz="800" b="0" i="0" u="none" strike="noStrike" dirty="0">
                        <a:solidFill>
                          <a:srgbClr val="3F3F3F"/>
                        </a:solidFill>
                        <a:latin typeface="メイリオ" panose="020B0604030504040204" pitchFamily="50" charset="-128"/>
                        <a:ea typeface="メイリオ" panose="020B0604030504040204"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b="0" i="0" u="none" strike="noStrike" dirty="0">
                          <a:solidFill>
                            <a:srgbClr val="3F3F3F"/>
                          </a:solidFill>
                          <a:latin typeface="メイリオ" panose="020B0604030504040204" pitchFamily="50" charset="-128"/>
                          <a:ea typeface="メイリオ" panose="020B0604030504040204" pitchFamily="50" charset="-128"/>
                          <a:cs typeface="Arial"/>
                          <a:sym typeface="Arial"/>
                        </a:rPr>
                        <a:t>・商材に関連性の高いターゲティング</a:t>
                      </a:r>
                      <a:endParaRPr sz="800" b="0" i="0" u="none" strike="noStrike" dirty="0">
                        <a:solidFill>
                          <a:srgbClr val="3F3F3F"/>
                        </a:solidFill>
                        <a:latin typeface="メイリオ" panose="020B0604030504040204" pitchFamily="50" charset="-128"/>
                        <a:ea typeface="メイリオ" panose="020B0604030504040204"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b="0" i="0" u="none" strike="noStrike" dirty="0">
                          <a:solidFill>
                            <a:srgbClr val="3F3F3F"/>
                          </a:solidFill>
                          <a:latin typeface="メイリオ" panose="020B0604030504040204" pitchFamily="50" charset="-128"/>
                          <a:ea typeface="メイリオ" panose="020B0604030504040204" pitchFamily="50" charset="-128"/>
                          <a:cs typeface="Arial"/>
                          <a:sym typeface="Arial"/>
                        </a:rPr>
                        <a:t>　例：言語/性別/地域/端末/キーワード指定/</a:t>
                      </a:r>
                      <a:endParaRPr sz="1200" dirty="0">
                        <a:solidFill>
                          <a:srgbClr val="3F3F3F"/>
                        </a:solidFill>
                        <a:latin typeface="メイリオ" panose="020B0604030504040204" pitchFamily="50" charset="-128"/>
                        <a:ea typeface="メイリオ" panose="020B0604030504040204"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b="0" i="0" u="none" strike="noStrike" dirty="0">
                          <a:solidFill>
                            <a:srgbClr val="3F3F3F"/>
                          </a:solidFill>
                          <a:latin typeface="メイリオ" panose="020B0604030504040204" pitchFamily="50" charset="-128"/>
                          <a:ea typeface="メイリオ" panose="020B0604030504040204" pitchFamily="50" charset="-128"/>
                          <a:cs typeface="Arial"/>
                          <a:sym typeface="Arial"/>
                        </a:rPr>
                        <a:t>　フォロワー指定等</a:t>
                      </a:r>
                      <a:endParaRPr sz="800" b="0" i="0" u="none" strike="noStrike" dirty="0">
                        <a:solidFill>
                          <a:srgbClr val="3F3F3F"/>
                        </a:solidFill>
                        <a:latin typeface="メイリオ" panose="020B0604030504040204" pitchFamily="50" charset="-128"/>
                        <a:ea typeface="メイリオ" panose="020B0604030504040204" pitchFamily="50" charset="-128"/>
                        <a:cs typeface="Arial"/>
                        <a:sym typeface="Arial"/>
                      </a:endParaRPr>
                    </a:p>
                    <a:p>
                      <a:pPr marL="0" marR="0" lvl="0" indent="0" algn="l" rtl="0">
                        <a:spcBef>
                          <a:spcPts val="0"/>
                        </a:spcBef>
                        <a:spcAft>
                          <a:spcPts val="0"/>
                        </a:spcAft>
                        <a:buClr>
                          <a:schemeClr val="dk1"/>
                        </a:buClr>
                        <a:buSzPts val="800"/>
                        <a:buFont typeface="Arial"/>
                        <a:buNone/>
                      </a:pPr>
                      <a:endParaRPr sz="800" b="0" i="0" u="none" strike="noStrike" dirty="0">
                        <a:solidFill>
                          <a:srgbClr val="3F3F3F"/>
                        </a:solidFill>
                        <a:latin typeface="メイリオ" panose="020B0604030504040204" pitchFamily="50" charset="-128"/>
                        <a:ea typeface="メイリオ" panose="020B0604030504040204" pitchFamily="50"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vMerge="1">
                  <a:txBody>
                    <a:bodyPr/>
                    <a:lstStyle/>
                    <a:p>
                      <a:endParaRPr lang="ja-JP"/>
                    </a:p>
                  </a:txBody>
                  <a:tcPr/>
                </a:tc>
                <a:extLst>
                  <a:ext uri="{0D108BD9-81ED-4DB2-BD59-A6C34878D82A}">
                    <a16:rowId xmlns:a16="http://schemas.microsoft.com/office/drawing/2014/main" val="10002"/>
                  </a:ext>
                </a:extLst>
              </a:tr>
            </a:tbl>
          </a:graphicData>
        </a:graphic>
      </p:graphicFrame>
      <p:sp>
        <p:nvSpPr>
          <p:cNvPr id="601" name="Google Shape;601;p19"/>
          <p:cNvSpPr/>
          <p:nvPr/>
        </p:nvSpPr>
        <p:spPr>
          <a:xfrm>
            <a:off x="385142" y="3171609"/>
            <a:ext cx="5244053" cy="357500"/>
          </a:xfrm>
          <a:prstGeom prst="roundRect">
            <a:avLst>
              <a:gd name="adj" fmla="val 16667"/>
            </a:avLst>
          </a:prstGeom>
          <a:solidFill>
            <a:srgbClr val="F89D90">
              <a:alpha val="28627"/>
            </a:srgbClr>
          </a:solidFill>
          <a:ln>
            <a:noFill/>
          </a:ln>
          <a:effectLst>
            <a:outerShdw dist="20000" sx="999" sy="999" rotWithShape="0">
              <a:srgbClr val="000000"/>
            </a:outerShdw>
          </a:effectLst>
        </p:spPr>
        <p:txBody>
          <a:bodyPr spcFirstLastPara="1" wrap="square" lIns="36000" tIns="45700" rIns="91425" bIns="45700" anchor="ctr" anchorCtr="0">
            <a:spAutoFit/>
          </a:bodyPr>
          <a:lstStyle/>
          <a:p>
            <a:pPr marL="0" marR="0" lvl="0" indent="0" algn="ctr" rtl="0">
              <a:lnSpc>
                <a:spcPct val="150000"/>
              </a:lnSpc>
              <a:spcBef>
                <a:spcPts val="0"/>
              </a:spcBef>
              <a:spcAft>
                <a:spcPts val="0"/>
              </a:spcAft>
              <a:buClr>
                <a:srgbClr val="000000"/>
              </a:buClr>
              <a:buSzPts val="1000"/>
              <a:buFont typeface="Arial"/>
              <a:buNone/>
            </a:pPr>
            <a:r>
              <a:rPr lang="en-US" altLang="ja-JP" sz="1000" b="0" i="0" u="none" strike="noStrike" cap="none" dirty="0">
                <a:solidFill>
                  <a:srgbClr val="3F3F3F"/>
                </a:solidFill>
                <a:latin typeface="メイリオ" panose="020B0604030504040204" pitchFamily="50" charset="-128"/>
                <a:ea typeface="メイリオ" panose="020B0604030504040204" pitchFamily="50" charset="-128"/>
                <a:sym typeface="Arial"/>
              </a:rPr>
              <a:t>X</a:t>
            </a:r>
            <a:r>
              <a:rPr lang="ja-JP" sz="1000" b="0" i="0" u="none" strike="noStrike" cap="none" dirty="0">
                <a:solidFill>
                  <a:srgbClr val="3F3F3F"/>
                </a:solidFill>
                <a:latin typeface="メイリオ" panose="020B0604030504040204" pitchFamily="50" charset="-128"/>
                <a:ea typeface="メイリオ" panose="020B0604030504040204" pitchFamily="50" charset="-128"/>
                <a:sym typeface="Arial"/>
              </a:rPr>
              <a:t>、Facebook、Instagramから記事広告、タイアップページに誘導</a:t>
            </a:r>
            <a:endParaRPr sz="1000" b="0" i="0" u="none" strike="noStrike" cap="none" dirty="0">
              <a:solidFill>
                <a:srgbClr val="3F3F3F"/>
              </a:solidFill>
              <a:latin typeface="メイリオ" panose="020B0604030504040204" pitchFamily="50" charset="-128"/>
              <a:ea typeface="メイリオ" panose="020B0604030504040204" pitchFamily="50" charset="-128"/>
              <a:sym typeface="Arial"/>
            </a:endParaRPr>
          </a:p>
        </p:txBody>
      </p:sp>
      <p:sp>
        <p:nvSpPr>
          <p:cNvPr id="602" name="Google Shape;602;p19"/>
          <p:cNvSpPr txBox="1"/>
          <p:nvPr/>
        </p:nvSpPr>
        <p:spPr>
          <a:xfrm>
            <a:off x="431736" y="719775"/>
            <a:ext cx="8582400" cy="923289"/>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1200"/>
              <a:buFont typeface="Arial"/>
              <a:buNone/>
            </a:pPr>
            <a:r>
              <a:rPr lang="ja-JP" sz="1200" b="1" i="0" u="none" strike="noStrike" cap="none" dirty="0">
                <a:solidFill>
                  <a:srgbClr val="3F3F3F"/>
                </a:solidFill>
                <a:latin typeface="メイリオ" panose="020B0604030504040204" pitchFamily="50" charset="-128"/>
                <a:ea typeface="メイリオ" panose="020B0604030504040204" pitchFamily="50" charset="-128"/>
                <a:sym typeface="Arial"/>
              </a:rPr>
              <a:t>・</a:t>
            </a:r>
            <a:r>
              <a:rPr lang="ja-JP" sz="1200" b="1" i="0" u="none" strike="noStrike" cap="none" dirty="0">
                <a:solidFill>
                  <a:srgbClr val="F89D90"/>
                </a:solidFill>
                <a:latin typeface="メイリオ" panose="020B0604030504040204" pitchFamily="50" charset="-128"/>
                <a:ea typeface="メイリオ" panose="020B0604030504040204" pitchFamily="50" charset="-128"/>
                <a:sym typeface="Arial"/>
              </a:rPr>
              <a:t>ウーマンエキサイトアカウント</a:t>
            </a:r>
            <a:r>
              <a:rPr lang="ja-JP" sz="1200" b="1" i="0" u="none" strike="noStrike" cap="none" dirty="0">
                <a:solidFill>
                  <a:srgbClr val="3F3F3F"/>
                </a:solidFill>
                <a:latin typeface="メイリオ" panose="020B0604030504040204" pitchFamily="50" charset="-128"/>
                <a:ea typeface="メイリオ" panose="020B0604030504040204" pitchFamily="50" charset="-128"/>
                <a:sym typeface="Arial"/>
              </a:rPr>
              <a:t>からの広告出稿</a:t>
            </a:r>
            <a:endParaRPr sz="1200" b="1" i="0" u="none" strike="noStrike" cap="none" dirty="0">
              <a:solidFill>
                <a:srgbClr val="3F3F3F"/>
              </a:solidFill>
              <a:latin typeface="メイリオ" panose="020B0604030504040204" pitchFamily="50" charset="-128"/>
              <a:ea typeface="メイリオ" panose="020B0604030504040204" pitchFamily="50" charset="-128"/>
              <a:sym typeface="Arial"/>
            </a:endParaRPr>
          </a:p>
          <a:p>
            <a:pPr marL="0" marR="0" lvl="0" indent="0" algn="l" rtl="0">
              <a:lnSpc>
                <a:spcPct val="150000"/>
              </a:lnSpc>
              <a:spcBef>
                <a:spcPts val="0"/>
              </a:spcBef>
              <a:spcAft>
                <a:spcPts val="0"/>
              </a:spcAft>
              <a:buClr>
                <a:srgbClr val="000000"/>
              </a:buClr>
              <a:buSzPts val="1200"/>
              <a:buFont typeface="Arial"/>
              <a:buNone/>
            </a:pPr>
            <a:r>
              <a:rPr lang="ja-JP" sz="1200" b="1" i="0" u="none" strike="noStrike" cap="none" dirty="0">
                <a:solidFill>
                  <a:srgbClr val="3F3F3F"/>
                </a:solidFill>
                <a:latin typeface="メイリオ" panose="020B0604030504040204" pitchFamily="50" charset="-128"/>
                <a:ea typeface="メイリオ" panose="020B0604030504040204" pitchFamily="50" charset="-128"/>
                <a:sym typeface="Arial"/>
              </a:rPr>
              <a:t>・プロモーションに合わせて、</a:t>
            </a:r>
            <a:r>
              <a:rPr lang="ja-JP" sz="1200" b="1" i="0" u="none" strike="noStrike" cap="none" dirty="0">
                <a:solidFill>
                  <a:srgbClr val="F89D90"/>
                </a:solidFill>
                <a:latin typeface="メイリオ" panose="020B0604030504040204" pitchFamily="50" charset="-128"/>
                <a:ea typeface="メイリオ" panose="020B0604030504040204" pitchFamily="50" charset="-128"/>
                <a:sym typeface="Arial"/>
              </a:rPr>
              <a:t>リーチしたいターゲット</a:t>
            </a:r>
            <a:r>
              <a:rPr lang="ja-JP" sz="1200" b="1" i="0" u="none" strike="noStrike" cap="none" dirty="0">
                <a:solidFill>
                  <a:srgbClr val="3F3F3F"/>
                </a:solidFill>
                <a:latin typeface="メイリオ" panose="020B0604030504040204" pitchFamily="50" charset="-128"/>
                <a:ea typeface="メイリオ" panose="020B0604030504040204" pitchFamily="50" charset="-128"/>
                <a:sym typeface="Arial"/>
              </a:rPr>
              <a:t>へ配信いたします</a:t>
            </a:r>
            <a:endParaRPr sz="1400" b="0" i="0" u="none" strike="noStrike" cap="none" dirty="0">
              <a:solidFill>
                <a:srgbClr val="3F3F3F"/>
              </a:solidFill>
              <a:latin typeface="メイリオ" panose="020B0604030504040204" pitchFamily="50" charset="-128"/>
              <a:ea typeface="メイリオ" panose="020B0604030504040204" pitchFamily="50" charset="-128"/>
              <a:sym typeface="Arial"/>
            </a:endParaRPr>
          </a:p>
          <a:p>
            <a:pPr marL="0" marR="0" lvl="0" indent="0" algn="l" rtl="0">
              <a:lnSpc>
                <a:spcPct val="150000"/>
              </a:lnSpc>
              <a:spcBef>
                <a:spcPts val="0"/>
              </a:spcBef>
              <a:spcAft>
                <a:spcPts val="0"/>
              </a:spcAft>
              <a:buClr>
                <a:srgbClr val="000000"/>
              </a:buClr>
              <a:buSzPts val="1200"/>
              <a:buFont typeface="Arial"/>
              <a:buNone/>
            </a:pPr>
            <a:r>
              <a:rPr lang="ja-JP" sz="1200" b="1" i="0" u="none" strike="noStrike" cap="none" dirty="0">
                <a:solidFill>
                  <a:srgbClr val="3F3F3F"/>
                </a:solidFill>
                <a:latin typeface="メイリオ" panose="020B0604030504040204" pitchFamily="50" charset="-128"/>
                <a:ea typeface="メイリオ" panose="020B0604030504040204" pitchFamily="50" charset="-128"/>
                <a:sym typeface="Arial"/>
              </a:rPr>
              <a:t>・実施後に</a:t>
            </a:r>
            <a:r>
              <a:rPr lang="ja-JP" sz="1200" b="1" i="0" u="none" strike="noStrike" cap="none" dirty="0">
                <a:solidFill>
                  <a:srgbClr val="F89D90"/>
                </a:solidFill>
                <a:latin typeface="メイリオ" panose="020B0604030504040204" pitchFamily="50" charset="-128"/>
                <a:ea typeface="メイリオ" panose="020B0604030504040204" pitchFamily="50" charset="-128"/>
                <a:sym typeface="Arial"/>
              </a:rPr>
              <a:t>効果測定をレポート</a:t>
            </a:r>
            <a:r>
              <a:rPr lang="ja-JP" sz="1200" b="1" i="0" u="none" strike="noStrike" cap="none" dirty="0">
                <a:solidFill>
                  <a:srgbClr val="3F3F3F"/>
                </a:solidFill>
                <a:latin typeface="メイリオ" panose="020B0604030504040204" pitchFamily="50" charset="-128"/>
                <a:ea typeface="メイリオ" panose="020B0604030504040204" pitchFamily="50" charset="-128"/>
                <a:sym typeface="Arial"/>
              </a:rPr>
              <a:t>いたします</a:t>
            </a:r>
            <a:endParaRPr sz="1200" b="1" i="0" u="none" strike="noStrike" cap="none" dirty="0">
              <a:solidFill>
                <a:srgbClr val="3F3F3F"/>
              </a:solidFill>
              <a:latin typeface="メイリオ" panose="020B0604030504040204" pitchFamily="50" charset="-128"/>
              <a:ea typeface="メイリオ" panose="020B0604030504040204" pitchFamily="50" charset="-128"/>
              <a:sym typeface="Arial"/>
            </a:endParaRPr>
          </a:p>
        </p:txBody>
      </p:sp>
      <p:pic>
        <p:nvPicPr>
          <p:cNvPr id="603" name="Google Shape;603;p19"/>
          <p:cNvPicPr preferRelativeResize="0"/>
          <p:nvPr/>
        </p:nvPicPr>
        <p:blipFill rotWithShape="1">
          <a:blip r:embed="rId3">
            <a:alphaModFix/>
          </a:blip>
          <a:srcRect/>
          <a:stretch/>
        </p:blipFill>
        <p:spPr>
          <a:xfrm>
            <a:off x="734806" y="2081765"/>
            <a:ext cx="876810" cy="895599"/>
          </a:xfrm>
          <a:prstGeom prst="rect">
            <a:avLst/>
          </a:prstGeom>
          <a:noFill/>
          <a:ln>
            <a:noFill/>
          </a:ln>
        </p:spPr>
      </p:pic>
      <p:pic>
        <p:nvPicPr>
          <p:cNvPr id="604" name="Google Shape;604;p19"/>
          <p:cNvPicPr preferRelativeResize="0"/>
          <p:nvPr/>
        </p:nvPicPr>
        <p:blipFill rotWithShape="1">
          <a:blip r:embed="rId4">
            <a:alphaModFix/>
          </a:blip>
          <a:srcRect/>
          <a:stretch/>
        </p:blipFill>
        <p:spPr>
          <a:xfrm>
            <a:off x="2215728" y="2095356"/>
            <a:ext cx="751094" cy="857131"/>
          </a:xfrm>
          <a:prstGeom prst="rect">
            <a:avLst/>
          </a:prstGeom>
          <a:noFill/>
          <a:ln>
            <a:noFill/>
          </a:ln>
        </p:spPr>
      </p:pic>
      <p:pic>
        <p:nvPicPr>
          <p:cNvPr id="605" name="Google Shape;605;p19"/>
          <p:cNvPicPr preferRelativeResize="0"/>
          <p:nvPr/>
        </p:nvPicPr>
        <p:blipFill rotWithShape="1">
          <a:blip r:embed="rId5">
            <a:alphaModFix/>
          </a:blip>
          <a:srcRect/>
          <a:stretch/>
        </p:blipFill>
        <p:spPr>
          <a:xfrm>
            <a:off x="4081311" y="2075286"/>
            <a:ext cx="774691" cy="902078"/>
          </a:xfrm>
          <a:prstGeom prst="rect">
            <a:avLst/>
          </a:prstGeom>
          <a:noFill/>
          <a:ln>
            <a:noFill/>
          </a:ln>
        </p:spPr>
      </p:pic>
      <p:sp>
        <p:nvSpPr>
          <p:cNvPr id="606" name="Google Shape;606;p19"/>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a:solidFill>
                  <a:schemeClr val="tx1">
                    <a:lumMod val="75000"/>
                    <a:lumOff val="25000"/>
                  </a:schemeClr>
                </a:solidFill>
                <a:latin typeface="メイリオ" panose="020B0604030504040204" pitchFamily="50" charset="-128"/>
                <a:ea typeface="メイリオ" panose="020B0604030504040204" pitchFamily="50" charset="-128"/>
                <a:sym typeface="Arial"/>
              </a:rPr>
              <a:t>公式SNSブースト</a:t>
            </a:r>
            <a:endParaRPr sz="1500" b="1" i="0" u="none" strike="noStrike" cap="none" dirty="0">
              <a:solidFill>
                <a:schemeClr val="tx1">
                  <a:lumMod val="75000"/>
                  <a:lumOff val="25000"/>
                </a:schemeClr>
              </a:solidFill>
              <a:latin typeface="メイリオ" panose="020B0604030504040204" pitchFamily="50" charset="-128"/>
              <a:ea typeface="メイリオ" panose="020B0604030504040204" pitchFamily="50" charset="-128"/>
              <a:sym typeface="Arial"/>
            </a:endParaRPr>
          </a:p>
        </p:txBody>
      </p:sp>
      <p:cxnSp>
        <p:nvCxnSpPr>
          <p:cNvPr id="607" name="Google Shape;607;p19"/>
          <p:cNvCxnSpPr/>
          <p:nvPr/>
        </p:nvCxnSpPr>
        <p:spPr>
          <a:xfrm>
            <a:off x="2624866" y="434659"/>
            <a:ext cx="6160359" cy="0"/>
          </a:xfrm>
          <a:prstGeom prst="straightConnector1">
            <a:avLst/>
          </a:prstGeom>
          <a:noFill/>
          <a:ln w="9525" cap="rnd" cmpd="sng">
            <a:solidFill>
              <a:srgbClr val="CCCCCC"/>
            </a:solidFill>
            <a:prstDash val="solid"/>
            <a:miter lim="800000"/>
            <a:headEnd type="none" w="sm" len="sm"/>
            <a:tailEnd type="none" w="sm" len="sm"/>
          </a:ln>
        </p:spPr>
      </p:cxnSp>
      <p:sp>
        <p:nvSpPr>
          <p:cNvPr id="608" name="Google Shape;608;p19"/>
          <p:cNvSpPr/>
          <p:nvPr/>
        </p:nvSpPr>
        <p:spPr>
          <a:xfrm rot="-5400000">
            <a:off x="3098636" y="2390460"/>
            <a:ext cx="736500" cy="263400"/>
          </a:xfrm>
          <a:prstGeom prst="downArrow">
            <a:avLst>
              <a:gd name="adj1" fmla="val 50000"/>
              <a:gd name="adj2" fmla="val 48153"/>
            </a:avLst>
          </a:prstGeom>
          <a:solidFill>
            <a:srgbClr val="FAB8A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dirty="0">
              <a:solidFill>
                <a:srgbClr val="000000"/>
              </a:solidFill>
              <a:latin typeface="メイリオ" panose="020B0604030504040204" pitchFamily="50" charset="-128"/>
              <a:ea typeface="メイリオ" panose="020B0604030504040204" pitchFamily="50" charset="-128"/>
              <a:cs typeface="Meiryo"/>
              <a:sym typeface="Meiryo"/>
            </a:endParaRPr>
          </a:p>
        </p:txBody>
      </p:sp>
      <p:grpSp>
        <p:nvGrpSpPr>
          <p:cNvPr id="610" name="Google Shape;610;p19"/>
          <p:cNvGrpSpPr/>
          <p:nvPr/>
        </p:nvGrpSpPr>
        <p:grpSpPr>
          <a:xfrm>
            <a:off x="6879948" y="-11189"/>
            <a:ext cx="1905276" cy="340065"/>
            <a:chOff x="6879948" y="-11189"/>
            <a:chExt cx="1905276" cy="340065"/>
          </a:xfrm>
        </p:grpSpPr>
        <p:sp>
          <p:nvSpPr>
            <p:cNvPr id="611" name="Google Shape;611;p19"/>
            <p:cNvSpPr/>
            <p:nvPr/>
          </p:nvSpPr>
          <p:spPr>
            <a:xfrm rot="10800000">
              <a:off x="6879948" y="-11189"/>
              <a:ext cx="889233" cy="328877"/>
            </a:xfrm>
            <a:prstGeom prst="snip2SameRect">
              <a:avLst>
                <a:gd name="adj1" fmla="val 50000"/>
                <a:gd name="adj2" fmla="val 0"/>
              </a:avLst>
            </a:prstGeom>
            <a:solidFill>
              <a:srgbClr val="E6E6E6"/>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rgbClr val="F89D90"/>
                </a:solidFill>
                <a:latin typeface="Yu Gothic" panose="020B0400000000000000" pitchFamily="34" charset="-128"/>
                <a:ea typeface="Yu Gothic" panose="020B0400000000000000" pitchFamily="34" charset="-128"/>
                <a:sym typeface="Arial"/>
              </a:endParaRPr>
            </a:p>
          </p:txBody>
        </p:sp>
        <p:sp>
          <p:nvSpPr>
            <p:cNvPr id="612" name="Google Shape;612;p19"/>
            <p:cNvSpPr/>
            <p:nvPr/>
          </p:nvSpPr>
          <p:spPr>
            <a:xfrm rot="10800000">
              <a:off x="7895991" y="-1"/>
              <a:ext cx="889233" cy="328877"/>
            </a:xfrm>
            <a:prstGeom prst="snip2SameRect">
              <a:avLst>
                <a:gd name="adj1" fmla="val 50000"/>
                <a:gd name="adj2" fmla="val 0"/>
              </a:avLst>
            </a:prstGeom>
            <a:solidFill>
              <a:srgbClr val="F89D90"/>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chemeClr val="dk1"/>
                </a:solidFill>
                <a:latin typeface="Yu Gothic" panose="020B0400000000000000" pitchFamily="34" charset="-128"/>
                <a:ea typeface="Yu Gothic" panose="020B0400000000000000" pitchFamily="34" charset="-128"/>
                <a:sym typeface="Arial"/>
              </a:endParaRPr>
            </a:p>
          </p:txBody>
        </p:sp>
        <p:sp>
          <p:nvSpPr>
            <p:cNvPr id="613" name="Google Shape;613;p19"/>
            <p:cNvSpPr txBox="1"/>
            <p:nvPr/>
          </p:nvSpPr>
          <p:spPr>
            <a:xfrm>
              <a:off x="6926087"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タイアップ</a:t>
              </a:r>
              <a:endParaRPr dirty="0">
                <a:latin typeface="Yu Gothic" panose="020B0400000000000000" pitchFamily="34" charset="-128"/>
                <a:ea typeface="Yu Gothic" panose="020B0400000000000000" pitchFamily="34" charset="-128"/>
              </a:endParaRPr>
            </a:p>
          </p:txBody>
        </p:sp>
        <p:sp>
          <p:nvSpPr>
            <p:cNvPr id="614" name="Google Shape;614;p19"/>
            <p:cNvSpPr txBox="1"/>
            <p:nvPr/>
          </p:nvSpPr>
          <p:spPr>
            <a:xfrm>
              <a:off x="7942130"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chemeClr val="lt1"/>
                  </a:solidFill>
                  <a:latin typeface="Yu Gothic" panose="020B0400000000000000" pitchFamily="34" charset="-128"/>
                  <a:ea typeface="Yu Gothic" panose="020B0400000000000000" pitchFamily="34" charset="-128"/>
                  <a:sym typeface="Arial"/>
                </a:rPr>
                <a:t>オプション</a:t>
              </a:r>
              <a:endParaRPr dirty="0">
                <a:latin typeface="Yu Gothic" panose="020B0400000000000000" pitchFamily="34" charset="-128"/>
                <a:ea typeface="Yu Gothic" panose="020B0400000000000000" pitchFamily="34" charset="-128"/>
              </a:endParaRPr>
            </a:p>
          </p:txBody>
        </p:sp>
      </p:grpSp>
      <p:sp>
        <p:nvSpPr>
          <p:cNvPr id="615" name="Google Shape;615;p19"/>
          <p:cNvSpPr/>
          <p:nvPr/>
        </p:nvSpPr>
        <p:spPr>
          <a:xfrm>
            <a:off x="571806" y="1731170"/>
            <a:ext cx="1203985" cy="246300"/>
          </a:xfrm>
          <a:prstGeom prst="rect">
            <a:avLst/>
          </a:prstGeom>
          <a:solidFill>
            <a:srgbClr val="F89D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altLang="ja-JP" sz="900" b="0" i="0" u="none" strike="noStrike" cap="none" dirty="0">
                <a:solidFill>
                  <a:schemeClr val="lt1"/>
                </a:solidFill>
                <a:latin typeface="メイリオ" panose="020B0604030504040204" pitchFamily="50" charset="-128"/>
                <a:ea typeface="メイリオ" panose="020B0604030504040204" pitchFamily="50" charset="-128"/>
                <a:sym typeface="Arial"/>
              </a:rPr>
              <a:t>  X</a:t>
            </a:r>
            <a:r>
              <a:rPr lang="ja-JP" altLang="en-US" sz="800" b="0" i="0" u="none" strike="noStrike" cap="none" dirty="0">
                <a:solidFill>
                  <a:schemeClr val="lt1"/>
                </a:solidFill>
                <a:latin typeface="メイリオ" panose="020B0604030504040204" pitchFamily="50" charset="-128"/>
                <a:ea typeface="メイリオ" panose="020B0604030504040204" pitchFamily="50" charset="-128"/>
                <a:sym typeface="Arial"/>
              </a:rPr>
              <a:t>（</a:t>
            </a:r>
            <a:r>
              <a:rPr lang="zh-CN" altLang="en-US" sz="800" b="0" i="0" u="none" strike="noStrike" cap="none" dirty="0">
                <a:solidFill>
                  <a:schemeClr val="lt1"/>
                </a:solidFill>
                <a:latin typeface="メイリオ" panose="020B0604030504040204" pitchFamily="50" charset="-128"/>
                <a:ea typeface="メイリオ" panose="020B0604030504040204" pitchFamily="50" charset="-128"/>
                <a:sym typeface="Arial"/>
              </a:rPr>
              <a:t>旧名称：</a:t>
            </a:r>
            <a:r>
              <a:rPr lang="en-US" altLang="zh-CN" sz="800" b="0" i="0" u="none" strike="noStrike" cap="none" dirty="0">
                <a:solidFill>
                  <a:schemeClr val="lt1"/>
                </a:solidFill>
                <a:latin typeface="メイリオ" panose="020B0604030504040204" pitchFamily="50" charset="-128"/>
                <a:ea typeface="メイリオ" panose="020B0604030504040204" pitchFamily="50" charset="-128"/>
                <a:sym typeface="Arial"/>
              </a:rPr>
              <a:t>Twitter</a:t>
            </a:r>
            <a:r>
              <a:rPr lang="zh-CN" altLang="en-US" sz="800" b="0" i="0" u="none" strike="noStrike" cap="none" dirty="0">
                <a:solidFill>
                  <a:schemeClr val="lt1"/>
                </a:solidFill>
                <a:latin typeface="メイリオ" panose="020B0604030504040204" pitchFamily="50" charset="-128"/>
                <a:ea typeface="メイリオ" panose="020B0604030504040204" pitchFamily="50" charset="-128"/>
                <a:sym typeface="Arial"/>
              </a:rPr>
              <a:t>）</a:t>
            </a:r>
            <a:endParaRPr lang="en-US" sz="800" b="0" i="0" u="none" strike="noStrike" cap="none" dirty="0">
              <a:solidFill>
                <a:schemeClr val="lt1"/>
              </a:solidFill>
              <a:latin typeface="メイリオ" panose="020B0604030504040204" pitchFamily="50" charset="-128"/>
              <a:ea typeface="メイリオ" panose="020B0604030504040204" pitchFamily="50" charset="-128"/>
              <a:sym typeface="Arial"/>
            </a:endParaRPr>
          </a:p>
        </p:txBody>
      </p:sp>
      <p:sp>
        <p:nvSpPr>
          <p:cNvPr id="616" name="Google Shape;616;p19"/>
          <p:cNvSpPr/>
          <p:nvPr/>
        </p:nvSpPr>
        <p:spPr>
          <a:xfrm>
            <a:off x="2020837" y="1732447"/>
            <a:ext cx="1202400" cy="246300"/>
          </a:xfrm>
          <a:prstGeom prst="rect">
            <a:avLst/>
          </a:prstGeom>
          <a:solidFill>
            <a:srgbClr val="F89D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altLang="ja-JP" sz="900" dirty="0">
                <a:solidFill>
                  <a:schemeClr val="lt1"/>
                </a:solidFill>
                <a:latin typeface="メイリオ" panose="020B0604030504040204" pitchFamily="50" charset="-128"/>
                <a:ea typeface="メイリオ" panose="020B0604030504040204" pitchFamily="50" charset="-128"/>
              </a:rPr>
              <a:t>Meta</a:t>
            </a:r>
            <a:endParaRPr sz="900" b="0" i="0" u="none" strike="noStrike" cap="none" dirty="0">
              <a:solidFill>
                <a:schemeClr val="lt1"/>
              </a:solidFill>
              <a:latin typeface="メイリオ" panose="020B0604030504040204" pitchFamily="50" charset="-128"/>
              <a:ea typeface="メイリオ" panose="020B0604030504040204" pitchFamily="50" charset="-128"/>
              <a:sym typeface="Arial"/>
            </a:endParaRPr>
          </a:p>
        </p:txBody>
      </p:sp>
      <p:sp>
        <p:nvSpPr>
          <p:cNvPr id="617" name="Google Shape;617;p19"/>
          <p:cNvSpPr/>
          <p:nvPr/>
        </p:nvSpPr>
        <p:spPr>
          <a:xfrm>
            <a:off x="3867457" y="1732448"/>
            <a:ext cx="1202400" cy="246300"/>
          </a:xfrm>
          <a:prstGeom prst="rect">
            <a:avLst/>
          </a:prstGeom>
          <a:solidFill>
            <a:srgbClr val="F89D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ja-JP" sz="900" b="0" i="0" u="none" strike="noStrike" cap="none">
                <a:solidFill>
                  <a:schemeClr val="lt1"/>
                </a:solidFill>
                <a:latin typeface="メイリオ" panose="020B0604030504040204" pitchFamily="50" charset="-128"/>
                <a:ea typeface="メイリオ" panose="020B0604030504040204" pitchFamily="50" charset="-128"/>
                <a:sym typeface="Arial"/>
              </a:rPr>
              <a:t>記事広告</a:t>
            </a:r>
            <a:endParaRPr sz="900" b="0" i="0" u="none" strike="noStrike" cap="none" dirty="0">
              <a:solidFill>
                <a:schemeClr val="lt1"/>
              </a:solidFill>
              <a:latin typeface="メイリオ" panose="020B0604030504040204" pitchFamily="50" charset="-128"/>
              <a:ea typeface="メイリオ" panose="020B0604030504040204" pitchFamily="50" charset="-128"/>
              <a:sym typeface="Arial"/>
            </a:endParaRPr>
          </a:p>
        </p:txBody>
      </p:sp>
      <p:pic>
        <p:nvPicPr>
          <p:cNvPr id="618" name="Google Shape;618;p19"/>
          <p:cNvPicPr preferRelativeResize="0"/>
          <p:nvPr/>
        </p:nvPicPr>
        <p:blipFill rotWithShape="1">
          <a:blip r:embed="rId6" cstate="print">
            <a:alphaModFix/>
            <a:extLst>
              <a:ext uri="{28A0092B-C50C-407E-A947-70E740481C1C}">
                <a14:useLocalDpi xmlns:a14="http://schemas.microsoft.com/office/drawing/2010/main"/>
              </a:ext>
            </a:extLst>
          </a:blip>
          <a:srcRect/>
          <a:stretch/>
        </p:blipFill>
        <p:spPr>
          <a:xfrm>
            <a:off x="571807" y="4211410"/>
            <a:ext cx="386620" cy="369332"/>
          </a:xfrm>
          <a:prstGeom prst="roundRect">
            <a:avLst>
              <a:gd name="adj" fmla="val 24937"/>
            </a:avLst>
          </a:prstGeom>
          <a:noFill/>
          <a:ln>
            <a:noFill/>
          </a:ln>
        </p:spPr>
      </p:pic>
      <p:pic>
        <p:nvPicPr>
          <p:cNvPr id="619" name="Google Shape;619;p19" descr="挿絵 が含まれている画像&#10;&#10;自動的に生成された説明"/>
          <p:cNvPicPr preferRelativeResize="0"/>
          <p:nvPr/>
        </p:nvPicPr>
        <p:blipFill rotWithShape="1">
          <a:blip r:embed="rId7">
            <a:alphaModFix/>
          </a:blip>
          <a:srcRect/>
          <a:stretch/>
        </p:blipFill>
        <p:spPr>
          <a:xfrm>
            <a:off x="1130119" y="4211410"/>
            <a:ext cx="386368" cy="369332"/>
          </a:xfrm>
          <a:prstGeom prst="rect">
            <a:avLst/>
          </a:prstGeom>
          <a:noFill/>
          <a:ln>
            <a:noFill/>
          </a:ln>
        </p:spPr>
      </p:pic>
      <p:pic>
        <p:nvPicPr>
          <p:cNvPr id="3" name="図 2">
            <a:extLst>
              <a:ext uri="{FF2B5EF4-FFF2-40B4-BE49-F238E27FC236}">
                <a16:creationId xmlns:a16="http://schemas.microsoft.com/office/drawing/2014/main" id="{31359D1D-9F36-4090-D58A-13AB336458AB}"/>
              </a:ext>
            </a:extLst>
          </p:cNvPr>
          <p:cNvPicPr>
            <a:picLocks noChangeAspect="1"/>
          </p:cNvPicPr>
          <p:nvPr/>
        </p:nvPicPr>
        <p:blipFill rotWithShape="1">
          <a:blip r:embed="rId8" cstate="hqprint">
            <a:extLst>
              <a:ext uri="{28A0092B-C50C-407E-A947-70E740481C1C}">
                <a14:useLocalDpi xmlns:a14="http://schemas.microsoft.com/office/drawing/2010/main"/>
              </a:ext>
            </a:extLst>
          </a:blip>
          <a:srcRect/>
          <a:stretch/>
        </p:blipFill>
        <p:spPr>
          <a:xfrm>
            <a:off x="899940" y="5237176"/>
            <a:ext cx="364239" cy="365732"/>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23"/>
        <p:cNvGrpSpPr/>
        <p:nvPr/>
      </p:nvGrpSpPr>
      <p:grpSpPr>
        <a:xfrm>
          <a:off x="0" y="0"/>
          <a:ext cx="0" cy="0"/>
          <a:chOff x="0" y="0"/>
          <a:chExt cx="0" cy="0"/>
        </a:xfrm>
      </p:grpSpPr>
      <p:sp>
        <p:nvSpPr>
          <p:cNvPr id="625" name="Google Shape;625;p21"/>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dirty="0">
                <a:solidFill>
                  <a:schemeClr val="tx1">
                    <a:lumMod val="75000"/>
                    <a:lumOff val="25000"/>
                  </a:schemeClr>
                </a:solidFill>
                <a:latin typeface="メイリオ" panose="020B0604030504040204" pitchFamily="50" charset="-128"/>
                <a:ea typeface="メイリオ" panose="020B0604030504040204" pitchFamily="50" charset="-128"/>
                <a:sym typeface="Arial"/>
              </a:rPr>
              <a:t>メディアブースト</a:t>
            </a:r>
            <a:endParaRPr sz="1500" b="1" i="0" u="none" strike="noStrike" cap="none" dirty="0">
              <a:solidFill>
                <a:schemeClr val="tx1">
                  <a:lumMod val="75000"/>
                  <a:lumOff val="25000"/>
                </a:schemeClr>
              </a:solidFill>
              <a:latin typeface="メイリオ" panose="020B0604030504040204" pitchFamily="50" charset="-128"/>
              <a:ea typeface="メイリオ" panose="020B0604030504040204" pitchFamily="50" charset="-128"/>
              <a:sym typeface="Arial"/>
            </a:endParaRPr>
          </a:p>
        </p:txBody>
      </p:sp>
      <p:cxnSp>
        <p:nvCxnSpPr>
          <p:cNvPr id="626" name="Google Shape;626;p21"/>
          <p:cNvCxnSpPr/>
          <p:nvPr/>
        </p:nvCxnSpPr>
        <p:spPr>
          <a:xfrm>
            <a:off x="2664069" y="434659"/>
            <a:ext cx="6121156" cy="0"/>
          </a:xfrm>
          <a:prstGeom prst="straightConnector1">
            <a:avLst/>
          </a:prstGeom>
          <a:noFill/>
          <a:ln w="9525" cap="rnd" cmpd="sng">
            <a:solidFill>
              <a:srgbClr val="CCCCCC"/>
            </a:solidFill>
            <a:prstDash val="solid"/>
            <a:miter lim="800000"/>
            <a:headEnd type="none" w="sm" len="sm"/>
            <a:tailEnd type="none" w="sm" len="sm"/>
          </a:ln>
        </p:spPr>
      </p:cxnSp>
      <p:grpSp>
        <p:nvGrpSpPr>
          <p:cNvPr id="627" name="Google Shape;627;p21"/>
          <p:cNvGrpSpPr/>
          <p:nvPr/>
        </p:nvGrpSpPr>
        <p:grpSpPr>
          <a:xfrm>
            <a:off x="6879948" y="-11189"/>
            <a:ext cx="1905276" cy="340065"/>
            <a:chOff x="6879948" y="-11189"/>
            <a:chExt cx="1905276" cy="340065"/>
          </a:xfrm>
        </p:grpSpPr>
        <p:sp>
          <p:nvSpPr>
            <p:cNvPr id="628" name="Google Shape;628;p21"/>
            <p:cNvSpPr/>
            <p:nvPr/>
          </p:nvSpPr>
          <p:spPr>
            <a:xfrm rot="10800000">
              <a:off x="6879948" y="-11189"/>
              <a:ext cx="889233" cy="328877"/>
            </a:xfrm>
            <a:prstGeom prst="snip2SameRect">
              <a:avLst>
                <a:gd name="adj1" fmla="val 50000"/>
                <a:gd name="adj2" fmla="val 0"/>
              </a:avLst>
            </a:prstGeom>
            <a:solidFill>
              <a:srgbClr val="E6E6E6"/>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rgbClr val="F89D90"/>
                </a:solidFill>
                <a:latin typeface="Yu Gothic" panose="020B0400000000000000" pitchFamily="34" charset="-128"/>
                <a:ea typeface="Yu Gothic" panose="020B0400000000000000" pitchFamily="34" charset="-128"/>
                <a:sym typeface="Arial"/>
              </a:endParaRPr>
            </a:p>
          </p:txBody>
        </p:sp>
        <p:sp>
          <p:nvSpPr>
            <p:cNvPr id="629" name="Google Shape;629;p21"/>
            <p:cNvSpPr/>
            <p:nvPr/>
          </p:nvSpPr>
          <p:spPr>
            <a:xfrm rot="10800000">
              <a:off x="7895991" y="-1"/>
              <a:ext cx="889233" cy="328877"/>
            </a:xfrm>
            <a:prstGeom prst="snip2SameRect">
              <a:avLst>
                <a:gd name="adj1" fmla="val 50000"/>
                <a:gd name="adj2" fmla="val 0"/>
              </a:avLst>
            </a:prstGeom>
            <a:solidFill>
              <a:srgbClr val="F89D90"/>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chemeClr val="dk1"/>
                </a:solidFill>
                <a:latin typeface="Yu Gothic" panose="020B0400000000000000" pitchFamily="34" charset="-128"/>
                <a:ea typeface="Yu Gothic" panose="020B0400000000000000" pitchFamily="34" charset="-128"/>
                <a:sym typeface="Arial"/>
              </a:endParaRPr>
            </a:p>
          </p:txBody>
        </p:sp>
        <p:sp>
          <p:nvSpPr>
            <p:cNvPr id="630" name="Google Shape;630;p21"/>
            <p:cNvSpPr txBox="1"/>
            <p:nvPr/>
          </p:nvSpPr>
          <p:spPr>
            <a:xfrm>
              <a:off x="6926087"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タイアップ</a:t>
              </a:r>
              <a:endParaRPr dirty="0">
                <a:latin typeface="Yu Gothic" panose="020B0400000000000000" pitchFamily="34" charset="-128"/>
                <a:ea typeface="Yu Gothic" panose="020B0400000000000000" pitchFamily="34" charset="-128"/>
              </a:endParaRPr>
            </a:p>
          </p:txBody>
        </p:sp>
        <p:sp>
          <p:nvSpPr>
            <p:cNvPr id="631" name="Google Shape;631;p21"/>
            <p:cNvSpPr txBox="1"/>
            <p:nvPr/>
          </p:nvSpPr>
          <p:spPr>
            <a:xfrm>
              <a:off x="7942130"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chemeClr val="lt1"/>
                  </a:solidFill>
                  <a:latin typeface="Yu Gothic" panose="020B0400000000000000" pitchFamily="34" charset="-128"/>
                  <a:ea typeface="Yu Gothic" panose="020B0400000000000000" pitchFamily="34" charset="-128"/>
                  <a:sym typeface="Arial"/>
                </a:rPr>
                <a:t>オプション</a:t>
              </a:r>
              <a:endParaRPr dirty="0">
                <a:latin typeface="Yu Gothic" panose="020B0400000000000000" pitchFamily="34" charset="-128"/>
                <a:ea typeface="Yu Gothic" panose="020B0400000000000000" pitchFamily="34" charset="-128"/>
              </a:endParaRPr>
            </a:p>
          </p:txBody>
        </p:sp>
      </p:grpSp>
      <p:graphicFrame>
        <p:nvGraphicFramePr>
          <p:cNvPr id="632" name="Google Shape;632;p21"/>
          <p:cNvGraphicFramePr/>
          <p:nvPr>
            <p:extLst>
              <p:ext uri="{D42A27DB-BD31-4B8C-83A1-F6EECF244321}">
                <p14:modId xmlns:p14="http://schemas.microsoft.com/office/powerpoint/2010/main" val="1210401554"/>
              </p:ext>
            </p:extLst>
          </p:nvPr>
        </p:nvGraphicFramePr>
        <p:xfrm>
          <a:off x="326393" y="908094"/>
          <a:ext cx="8412700" cy="2297551"/>
        </p:xfrm>
        <a:graphic>
          <a:graphicData uri="http://schemas.openxmlformats.org/drawingml/2006/table">
            <a:tbl>
              <a:tblPr>
                <a:noFill/>
                <a:tableStyleId>{C1A2F0C5-79EA-44DB-8B3C-392F46CA1DA0}</a:tableStyleId>
              </a:tblPr>
              <a:tblGrid>
                <a:gridCol w="1217485">
                  <a:extLst>
                    <a:ext uri="{9D8B030D-6E8A-4147-A177-3AD203B41FA5}">
                      <a16:colId xmlns:a16="http://schemas.microsoft.com/office/drawing/2014/main" val="20000"/>
                    </a:ext>
                  </a:extLst>
                </a:gridCol>
                <a:gridCol w="757690">
                  <a:extLst>
                    <a:ext uri="{9D8B030D-6E8A-4147-A177-3AD203B41FA5}">
                      <a16:colId xmlns:a16="http://schemas.microsoft.com/office/drawing/2014/main" val="20001"/>
                    </a:ext>
                  </a:extLst>
                </a:gridCol>
                <a:gridCol w="2250554">
                  <a:extLst>
                    <a:ext uri="{9D8B030D-6E8A-4147-A177-3AD203B41FA5}">
                      <a16:colId xmlns:a16="http://schemas.microsoft.com/office/drawing/2014/main" val="20002"/>
                    </a:ext>
                  </a:extLst>
                </a:gridCol>
                <a:gridCol w="2020956">
                  <a:extLst>
                    <a:ext uri="{9D8B030D-6E8A-4147-A177-3AD203B41FA5}">
                      <a16:colId xmlns:a16="http://schemas.microsoft.com/office/drawing/2014/main" val="20003"/>
                    </a:ext>
                  </a:extLst>
                </a:gridCol>
                <a:gridCol w="1330640">
                  <a:extLst>
                    <a:ext uri="{9D8B030D-6E8A-4147-A177-3AD203B41FA5}">
                      <a16:colId xmlns:a16="http://schemas.microsoft.com/office/drawing/2014/main" val="20004"/>
                    </a:ext>
                  </a:extLst>
                </a:gridCol>
                <a:gridCol w="835375">
                  <a:extLst>
                    <a:ext uri="{9D8B030D-6E8A-4147-A177-3AD203B41FA5}">
                      <a16:colId xmlns:a16="http://schemas.microsoft.com/office/drawing/2014/main" val="20005"/>
                    </a:ext>
                  </a:extLst>
                </a:gridCol>
              </a:tblGrid>
              <a:tr h="434485">
                <a:tc>
                  <a:txBody>
                    <a:bodyPr/>
                    <a:lstStyle/>
                    <a:p>
                      <a:pPr marL="0" marR="0" lvl="0" indent="0" algn="ctr" rtl="0">
                        <a:spcBef>
                          <a:spcPts val="0"/>
                        </a:spcBef>
                        <a:spcAft>
                          <a:spcPts val="0"/>
                        </a:spcAft>
                        <a:buNone/>
                      </a:pPr>
                      <a:r>
                        <a:rPr lang="ja-JP" sz="900" b="0" i="0" u="none" strike="noStrike" dirty="0">
                          <a:solidFill>
                            <a:srgbClr val="FFFFFF"/>
                          </a:solidFill>
                          <a:latin typeface="メイリオ" panose="020B0604030504040204" pitchFamily="50" charset="-128"/>
                          <a:ea typeface="メイリオ" panose="020B0604030504040204" pitchFamily="50" charset="-128"/>
                          <a:cs typeface="Arial"/>
                          <a:sym typeface="Arial"/>
                        </a:rPr>
                        <a:t>サービス名</a:t>
                      </a:r>
                      <a:endParaRPr dirty="0">
                        <a:latin typeface="メイリオ" panose="020B0604030504040204" pitchFamily="50" charset="-128"/>
                        <a:ea typeface="メイリオ" panose="020B0604030504040204" pitchFamily="50" charset="-128"/>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a:txBody>
                    <a:bodyPr/>
                    <a:lstStyle/>
                    <a:p>
                      <a:pPr marL="0" marR="0" lvl="0" indent="0" algn="ctr" rtl="0">
                        <a:spcBef>
                          <a:spcPts val="0"/>
                        </a:spcBef>
                        <a:spcAft>
                          <a:spcPts val="0"/>
                        </a:spcAft>
                        <a:buNone/>
                      </a:pPr>
                      <a:r>
                        <a:rPr lang="ja-JP" sz="900" b="0" i="0" u="none" strike="noStrike">
                          <a:solidFill>
                            <a:srgbClr val="FFFFFF"/>
                          </a:solidFill>
                          <a:latin typeface="メイリオ" panose="020B0604030504040204" pitchFamily="50" charset="-128"/>
                          <a:ea typeface="メイリオ" panose="020B0604030504040204" pitchFamily="50" charset="-128"/>
                          <a:cs typeface="Arial"/>
                          <a:sym typeface="Arial"/>
                        </a:rPr>
                        <a:t>掲載箇所</a:t>
                      </a:r>
                      <a:endParaRPr dirty="0">
                        <a:latin typeface="メイリオ" panose="020B0604030504040204" pitchFamily="50" charset="-128"/>
                        <a:ea typeface="メイリオ" panose="020B0604030504040204" pitchFamily="50" charset="-128"/>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a:txBody>
                    <a:bodyPr/>
                    <a:lstStyle/>
                    <a:p>
                      <a:pPr marL="0" marR="0" lvl="0" indent="0" algn="ctr" rtl="0">
                        <a:spcBef>
                          <a:spcPts val="0"/>
                        </a:spcBef>
                        <a:spcAft>
                          <a:spcPts val="0"/>
                        </a:spcAft>
                        <a:buNone/>
                      </a:pPr>
                      <a:r>
                        <a:rPr lang="ja-JP" sz="900" b="0" i="0" u="none" strike="noStrike">
                          <a:solidFill>
                            <a:srgbClr val="FFFFFF"/>
                          </a:solidFill>
                          <a:latin typeface="メイリオ" panose="020B0604030504040204" pitchFamily="50" charset="-128"/>
                          <a:ea typeface="メイリオ" panose="020B0604030504040204" pitchFamily="50" charset="-128"/>
                          <a:cs typeface="Arial"/>
                          <a:sym typeface="Arial"/>
                        </a:rPr>
                        <a:t>サービス特徴</a:t>
                      </a:r>
                      <a:endParaRPr dirty="0">
                        <a:latin typeface="メイリオ" panose="020B0604030504040204" pitchFamily="50" charset="-128"/>
                        <a:ea typeface="メイリオ" panose="020B0604030504040204" pitchFamily="50" charset="-128"/>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a:txBody>
                    <a:bodyPr/>
                    <a:lstStyle/>
                    <a:p>
                      <a:pPr marL="0" marR="0" lvl="0" indent="0" algn="ctr" rtl="0">
                        <a:spcBef>
                          <a:spcPts val="0"/>
                        </a:spcBef>
                        <a:spcAft>
                          <a:spcPts val="0"/>
                        </a:spcAft>
                        <a:buNone/>
                      </a:pPr>
                      <a:r>
                        <a:rPr lang="ja-JP" sz="900" b="0" i="0" u="none" strike="noStrike">
                          <a:solidFill>
                            <a:srgbClr val="FFFFFF"/>
                          </a:solidFill>
                          <a:latin typeface="メイリオ" panose="020B0604030504040204" pitchFamily="50" charset="-128"/>
                          <a:ea typeface="メイリオ" panose="020B0604030504040204" pitchFamily="50" charset="-128"/>
                          <a:cs typeface="Arial"/>
                          <a:sym typeface="Arial"/>
                        </a:rPr>
                        <a:t>ターゲティング配信</a:t>
                      </a:r>
                      <a:endParaRPr dirty="0">
                        <a:latin typeface="メイリオ" panose="020B0604030504040204" pitchFamily="50" charset="-128"/>
                        <a:ea typeface="メイリオ" panose="020B0604030504040204" pitchFamily="50" charset="-128"/>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a:txBody>
                    <a:bodyPr/>
                    <a:lstStyle/>
                    <a:p>
                      <a:pPr marL="0" marR="0" lvl="0" indent="0" algn="ctr" rtl="0">
                        <a:spcBef>
                          <a:spcPts val="0"/>
                        </a:spcBef>
                        <a:spcAft>
                          <a:spcPts val="0"/>
                        </a:spcAft>
                        <a:buNone/>
                      </a:pPr>
                      <a:r>
                        <a:rPr lang="ja-JP" sz="900" b="0" i="0" u="none" strike="noStrike">
                          <a:solidFill>
                            <a:srgbClr val="FFFFFF"/>
                          </a:solidFill>
                          <a:latin typeface="メイリオ" panose="020B0604030504040204" pitchFamily="50" charset="-128"/>
                          <a:ea typeface="メイリオ" panose="020B0604030504040204" pitchFamily="50" charset="-128"/>
                          <a:cs typeface="Arial"/>
                          <a:sym typeface="Arial"/>
                        </a:rPr>
                        <a:t>メニュー</a:t>
                      </a:r>
                      <a:endParaRPr dirty="0">
                        <a:latin typeface="メイリオ" panose="020B0604030504040204" pitchFamily="50" charset="-128"/>
                        <a:ea typeface="メイリオ" panose="020B0604030504040204" pitchFamily="50" charset="-128"/>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a:txBody>
                    <a:bodyPr/>
                    <a:lstStyle/>
                    <a:p>
                      <a:pPr marL="0" marR="0" lvl="0" indent="0" algn="ctr" rtl="0">
                        <a:spcBef>
                          <a:spcPts val="0"/>
                        </a:spcBef>
                        <a:spcAft>
                          <a:spcPts val="0"/>
                        </a:spcAft>
                        <a:buNone/>
                      </a:pPr>
                      <a:r>
                        <a:rPr lang="ja-JP" sz="900" b="0" i="0" u="none" strike="noStrike">
                          <a:solidFill>
                            <a:srgbClr val="FFFFFF"/>
                          </a:solidFill>
                          <a:latin typeface="メイリオ" panose="020B0604030504040204" pitchFamily="50" charset="-128"/>
                          <a:ea typeface="メイリオ" panose="020B0604030504040204" pitchFamily="50" charset="-128"/>
                          <a:cs typeface="Arial"/>
                          <a:sym typeface="Arial"/>
                        </a:rPr>
                        <a:t>誘導単価感</a:t>
                      </a:r>
                      <a:endParaRPr dirty="0">
                        <a:latin typeface="メイリオ" panose="020B0604030504040204" pitchFamily="50" charset="-128"/>
                        <a:ea typeface="メイリオ" panose="020B0604030504040204" pitchFamily="50" charset="-128"/>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extLst>
                  <a:ext uri="{0D108BD9-81ED-4DB2-BD59-A6C34878D82A}">
                    <a16:rowId xmlns:a16="http://schemas.microsoft.com/office/drawing/2014/main" val="10000"/>
                  </a:ext>
                </a:extLst>
              </a:tr>
              <a:tr h="1863066">
                <a:tc>
                  <a:txBody>
                    <a:bodyPr/>
                    <a:lstStyle/>
                    <a:p>
                      <a:pPr marL="0" marR="0" lvl="0" indent="0" algn="ctr" rtl="0">
                        <a:spcBef>
                          <a:spcPts val="0"/>
                        </a:spcBef>
                        <a:spcAft>
                          <a:spcPts val="0"/>
                        </a:spcAft>
                        <a:buNone/>
                      </a:pPr>
                      <a:r>
                        <a:rPr lang="ja-JP" sz="1100" b="0" i="0" u="none" strike="noStrike" dirty="0">
                          <a:solidFill>
                            <a:srgbClr val="000000"/>
                          </a:solidFill>
                          <a:latin typeface="メイリオ" panose="020B0604030504040204" pitchFamily="50" charset="-128"/>
                          <a:ea typeface="メイリオ" panose="020B0604030504040204" pitchFamily="50" charset="-128"/>
                          <a:cs typeface="Meiryo"/>
                          <a:sym typeface="Meiryo"/>
                        </a:rPr>
                        <a:t>　</a:t>
                      </a:r>
                      <a:endParaRPr dirty="0">
                        <a:latin typeface="メイリオ" panose="020B0604030504040204" pitchFamily="50" charset="-128"/>
                        <a:ea typeface="メイリオ" panose="020B0604030504040204" pitchFamily="50" charset="-128"/>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ctr" rtl="0">
                        <a:lnSpc>
                          <a:spcPct val="150000"/>
                        </a:lnSpc>
                        <a:spcBef>
                          <a:spcPts val="0"/>
                        </a:spcBef>
                        <a:spcAft>
                          <a:spcPts val="0"/>
                        </a:spcAft>
                        <a:buNone/>
                      </a:pPr>
                      <a:r>
                        <a:rPr lang="ja-JP" sz="800" b="0" i="0" u="none" strike="noStrike" dirty="0">
                          <a:solidFill>
                            <a:srgbClr val="3F3F3F"/>
                          </a:solidFill>
                          <a:latin typeface="メイリオ" panose="020B0604030504040204" pitchFamily="50" charset="-128"/>
                          <a:ea typeface="メイリオ" panose="020B0604030504040204" pitchFamily="50" charset="-128"/>
                          <a:cs typeface="Arial"/>
                          <a:sym typeface="Arial"/>
                        </a:rPr>
                        <a:t>アプリ</a:t>
                      </a:r>
                      <a:endParaRPr sz="800" b="0" i="0" u="none" strike="noStrike" dirty="0">
                        <a:solidFill>
                          <a:srgbClr val="3F3F3F"/>
                        </a:solidFill>
                        <a:latin typeface="メイリオ" panose="020B0604030504040204" pitchFamily="50" charset="-128"/>
                        <a:ea typeface="メイリオ" panose="020B0604030504040204" pitchFamily="50" charset="-128"/>
                        <a:cs typeface="Arial"/>
                        <a:sym typeface="Arial"/>
                      </a:endParaRPr>
                    </a:p>
                    <a:p>
                      <a:pPr marL="0" marR="0" lvl="0" indent="0" algn="ctr" rtl="0">
                        <a:lnSpc>
                          <a:spcPct val="150000"/>
                        </a:lnSpc>
                        <a:spcBef>
                          <a:spcPts val="0"/>
                        </a:spcBef>
                        <a:spcAft>
                          <a:spcPts val="0"/>
                        </a:spcAft>
                        <a:buNone/>
                      </a:pPr>
                      <a:r>
                        <a:rPr lang="ja-JP" sz="800" b="0" i="0" u="none" strike="noStrike" dirty="0">
                          <a:solidFill>
                            <a:srgbClr val="3F3F3F"/>
                          </a:solidFill>
                          <a:latin typeface="メイリオ" panose="020B0604030504040204" pitchFamily="50" charset="-128"/>
                          <a:ea typeface="メイリオ" panose="020B0604030504040204" pitchFamily="50" charset="-128"/>
                          <a:cs typeface="Arial"/>
                          <a:sym typeface="Arial"/>
                        </a:rPr>
                        <a:t>フィード内</a:t>
                      </a:r>
                      <a:endParaRPr dirty="0">
                        <a:solidFill>
                          <a:srgbClr val="3F3F3F"/>
                        </a:solidFill>
                        <a:latin typeface="メイリオ" panose="020B0604030504040204" pitchFamily="50" charset="-128"/>
                        <a:ea typeface="メイリオ" panose="020B0604030504040204" pitchFamily="50" charset="-128"/>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lnSpc>
                          <a:spcPct val="150000"/>
                        </a:lnSpc>
                        <a:spcBef>
                          <a:spcPts val="0"/>
                        </a:spcBef>
                        <a:spcAft>
                          <a:spcPts val="0"/>
                        </a:spcAft>
                        <a:buNone/>
                      </a:pPr>
                      <a:r>
                        <a:rPr lang="ja-JP" altLang="en-US" sz="800" b="0" i="0" u="none" strike="noStrike" dirty="0">
                          <a:solidFill>
                            <a:srgbClr val="3F3F3F"/>
                          </a:solidFill>
                          <a:latin typeface="メイリオ" panose="020B0604030504040204" pitchFamily="50" charset="-128"/>
                          <a:ea typeface="メイリオ" panose="020B0604030504040204" pitchFamily="50" charset="-128"/>
                          <a:cs typeface="Arial"/>
                          <a:sym typeface="Arial"/>
                        </a:rPr>
                        <a:t>・滞在時間とアクティブユーザー数が高い</a:t>
                      </a:r>
                    </a:p>
                    <a:p>
                      <a:pPr marL="0" marR="0" lvl="0" indent="0" algn="l" rtl="0">
                        <a:lnSpc>
                          <a:spcPct val="150000"/>
                        </a:lnSpc>
                        <a:spcBef>
                          <a:spcPts val="0"/>
                        </a:spcBef>
                        <a:spcAft>
                          <a:spcPts val="0"/>
                        </a:spcAft>
                        <a:buNone/>
                      </a:pPr>
                      <a:r>
                        <a:rPr lang="ja-JP" altLang="en-US" sz="800" b="0" i="0" u="none" strike="noStrike" dirty="0">
                          <a:solidFill>
                            <a:srgbClr val="3F3F3F"/>
                          </a:solidFill>
                          <a:latin typeface="メイリオ" panose="020B0604030504040204" pitchFamily="50" charset="-128"/>
                          <a:ea typeface="メイリオ" panose="020B0604030504040204" pitchFamily="50" charset="-128"/>
                          <a:cs typeface="Arial"/>
                          <a:sym typeface="Arial"/>
                        </a:rPr>
                        <a:t>・あらゆるテイストの記事を網羅しており、</a:t>
                      </a:r>
                    </a:p>
                    <a:p>
                      <a:pPr marL="0" marR="0" lvl="0" indent="0" algn="l" rtl="0">
                        <a:lnSpc>
                          <a:spcPct val="150000"/>
                        </a:lnSpc>
                        <a:spcBef>
                          <a:spcPts val="0"/>
                        </a:spcBef>
                        <a:spcAft>
                          <a:spcPts val="0"/>
                        </a:spcAft>
                        <a:buNone/>
                      </a:pPr>
                      <a:r>
                        <a:rPr lang="ja-JP" altLang="en-US" sz="800" b="0" i="0" u="none" strike="noStrike" dirty="0">
                          <a:solidFill>
                            <a:srgbClr val="3F3F3F"/>
                          </a:solidFill>
                          <a:latin typeface="メイリオ" panose="020B0604030504040204" pitchFamily="50" charset="-128"/>
                          <a:ea typeface="メイリオ" panose="020B0604030504040204" pitchFamily="50" charset="-128"/>
                          <a:cs typeface="Arial"/>
                          <a:sym typeface="Arial"/>
                        </a:rPr>
                        <a:t>　</a:t>
                      </a:r>
                      <a:r>
                        <a:rPr lang="en-US" altLang="ja-JP" sz="800" b="0" i="0" u="none" strike="noStrike" dirty="0">
                          <a:solidFill>
                            <a:srgbClr val="3F3F3F"/>
                          </a:solidFill>
                          <a:latin typeface="メイリオ" panose="020B0604030504040204" pitchFamily="50" charset="-128"/>
                          <a:ea typeface="メイリオ" panose="020B0604030504040204" pitchFamily="50" charset="-128"/>
                          <a:cs typeface="Arial"/>
                          <a:sym typeface="Arial"/>
                        </a:rPr>
                        <a:t>30</a:t>
                      </a:r>
                      <a:r>
                        <a:rPr lang="ja-JP" altLang="en-US" sz="800" b="0" i="0" u="none" strike="noStrike" dirty="0">
                          <a:solidFill>
                            <a:srgbClr val="3F3F3F"/>
                          </a:solidFill>
                          <a:latin typeface="メイリオ" panose="020B0604030504040204" pitchFamily="50" charset="-128"/>
                          <a:ea typeface="メイリオ" panose="020B0604030504040204" pitchFamily="50" charset="-128"/>
                          <a:cs typeface="Arial"/>
                          <a:sym typeface="Arial"/>
                        </a:rPr>
                        <a:t>代以上のみならず若年層ユーザーも増加中</a:t>
                      </a:r>
                      <a:br>
                        <a:rPr lang="ja-JP" altLang="en-US" sz="800" b="0" i="0" u="none" strike="noStrike" dirty="0">
                          <a:solidFill>
                            <a:srgbClr val="3F3F3F"/>
                          </a:solidFill>
                          <a:latin typeface="メイリオ" panose="020B0604030504040204" pitchFamily="50" charset="-128"/>
                          <a:ea typeface="メイリオ" panose="020B0604030504040204" pitchFamily="50" charset="-128"/>
                          <a:cs typeface="Arial"/>
                          <a:sym typeface="Arial"/>
                        </a:rPr>
                      </a:br>
                      <a:r>
                        <a:rPr lang="ja-JP" altLang="en-US" sz="800" b="0" i="0" u="none" strike="noStrike" dirty="0">
                          <a:solidFill>
                            <a:srgbClr val="3F3F3F"/>
                          </a:solidFill>
                          <a:latin typeface="メイリオ" panose="020B0604030504040204" pitchFamily="50" charset="-128"/>
                          <a:ea typeface="メイリオ" panose="020B0604030504040204" pitchFamily="50" charset="-128"/>
                          <a:cs typeface="Arial"/>
                          <a:sym typeface="Arial"/>
                        </a:rPr>
                        <a:t>・年収</a:t>
                      </a:r>
                      <a:r>
                        <a:rPr lang="en-US" altLang="ja-JP" sz="800" b="0" i="0" u="none" strike="noStrike" dirty="0">
                          <a:solidFill>
                            <a:srgbClr val="3F3F3F"/>
                          </a:solidFill>
                          <a:latin typeface="メイリオ" panose="020B0604030504040204" pitchFamily="50" charset="-128"/>
                          <a:ea typeface="メイリオ" panose="020B0604030504040204" pitchFamily="50" charset="-128"/>
                          <a:cs typeface="Arial"/>
                          <a:sym typeface="Arial"/>
                        </a:rPr>
                        <a:t>1,000</a:t>
                      </a:r>
                      <a:r>
                        <a:rPr lang="ja-JP" altLang="en-US" sz="800" b="0" i="0" u="none" strike="noStrike" dirty="0">
                          <a:solidFill>
                            <a:srgbClr val="3F3F3F"/>
                          </a:solidFill>
                          <a:latin typeface="メイリオ" panose="020B0604030504040204" pitchFamily="50" charset="-128"/>
                          <a:ea typeface="メイリオ" panose="020B0604030504040204" pitchFamily="50" charset="-128"/>
                          <a:cs typeface="Arial"/>
                          <a:sym typeface="Arial"/>
                        </a:rPr>
                        <a:t>万円を超える利用者が約</a:t>
                      </a:r>
                      <a:r>
                        <a:rPr lang="en-US" altLang="ja-JP" sz="800" b="0" i="0" u="none" strike="noStrike" dirty="0">
                          <a:solidFill>
                            <a:srgbClr val="3F3F3F"/>
                          </a:solidFill>
                          <a:latin typeface="メイリオ" panose="020B0604030504040204" pitchFamily="50" charset="-128"/>
                          <a:ea typeface="メイリオ" panose="020B0604030504040204" pitchFamily="50" charset="-128"/>
                          <a:cs typeface="Arial"/>
                          <a:sym typeface="Arial"/>
                        </a:rPr>
                        <a:t>1</a:t>
                      </a:r>
                      <a:r>
                        <a:rPr lang="ja-JP" altLang="en-US" sz="800" b="0" i="0" u="none" strike="noStrike" dirty="0">
                          <a:solidFill>
                            <a:srgbClr val="3F3F3F"/>
                          </a:solidFill>
                          <a:latin typeface="メイリオ" panose="020B0604030504040204" pitchFamily="50" charset="-128"/>
                          <a:ea typeface="メイリオ" panose="020B0604030504040204" pitchFamily="50" charset="-128"/>
                          <a:cs typeface="Arial"/>
                          <a:sym typeface="Arial"/>
                        </a:rPr>
                        <a:t>割</a:t>
                      </a:r>
                      <a:br>
                        <a:rPr lang="ja-JP" altLang="en-US" sz="800" b="0" i="0" u="none" strike="noStrike" dirty="0">
                          <a:solidFill>
                            <a:srgbClr val="3F3F3F"/>
                          </a:solidFill>
                          <a:latin typeface="メイリオ" panose="020B0604030504040204" pitchFamily="50" charset="-128"/>
                          <a:ea typeface="メイリオ" panose="020B0604030504040204" pitchFamily="50" charset="-128"/>
                          <a:cs typeface="Arial"/>
                          <a:sym typeface="Arial"/>
                        </a:rPr>
                      </a:br>
                      <a:r>
                        <a:rPr lang="ja-JP" altLang="en-US" sz="800" b="0" i="0" u="none" strike="noStrike" dirty="0">
                          <a:solidFill>
                            <a:srgbClr val="3F3F3F"/>
                          </a:solidFill>
                          <a:latin typeface="メイリオ" panose="020B0604030504040204" pitchFamily="50" charset="-128"/>
                          <a:ea typeface="メイリオ" panose="020B0604030504040204" pitchFamily="50" charset="-128"/>
                          <a:cs typeface="Arial"/>
                          <a:sym typeface="Arial"/>
                        </a:rPr>
                        <a:t>・男女比    </a:t>
                      </a:r>
                      <a:r>
                        <a:rPr lang="en-US" altLang="ja-JP" sz="800" b="0" i="0" u="none" strike="noStrike" dirty="0">
                          <a:solidFill>
                            <a:srgbClr val="3F3F3F"/>
                          </a:solidFill>
                          <a:latin typeface="メイリオ" panose="020B0604030504040204" pitchFamily="50" charset="-128"/>
                          <a:ea typeface="メイリオ" panose="020B0604030504040204" pitchFamily="50" charset="-128"/>
                          <a:cs typeface="Arial"/>
                          <a:sym typeface="Arial"/>
                        </a:rPr>
                        <a:t>48.8</a:t>
                      </a:r>
                      <a:r>
                        <a:rPr lang="ja-JP" altLang="en-US" sz="800" b="0" i="0" u="none" strike="noStrike" dirty="0">
                          <a:solidFill>
                            <a:srgbClr val="3F3F3F"/>
                          </a:solidFill>
                          <a:latin typeface="メイリオ" panose="020B0604030504040204" pitchFamily="50" charset="-128"/>
                          <a:ea typeface="メイリオ" panose="020B0604030504040204" pitchFamily="50" charset="-128"/>
                          <a:cs typeface="Arial"/>
                          <a:sym typeface="Arial"/>
                        </a:rPr>
                        <a:t>％：</a:t>
                      </a:r>
                      <a:r>
                        <a:rPr lang="en-US" altLang="ja-JP" sz="800" b="0" i="0" u="none" strike="noStrike" dirty="0">
                          <a:solidFill>
                            <a:srgbClr val="3F3F3F"/>
                          </a:solidFill>
                          <a:latin typeface="メイリオ" panose="020B0604030504040204" pitchFamily="50" charset="-128"/>
                          <a:ea typeface="メイリオ" panose="020B0604030504040204" pitchFamily="50" charset="-128"/>
                          <a:cs typeface="Arial"/>
                          <a:sym typeface="Arial"/>
                        </a:rPr>
                        <a:t>51.2</a:t>
                      </a:r>
                      <a:r>
                        <a:rPr lang="ja-JP" altLang="en-US" sz="800" b="0" i="0" u="none" strike="noStrike" dirty="0">
                          <a:solidFill>
                            <a:srgbClr val="3F3F3F"/>
                          </a:solidFill>
                          <a:latin typeface="メイリオ" panose="020B0604030504040204" pitchFamily="50" charset="-128"/>
                          <a:ea typeface="メイリオ" panose="020B0604030504040204" pitchFamily="50" charset="-128"/>
                          <a:cs typeface="Arial"/>
                          <a:sym typeface="Arial"/>
                        </a:rPr>
                        <a:t>％</a:t>
                      </a: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lnSpc>
                          <a:spcPct val="150000"/>
                        </a:lnSpc>
                        <a:spcBef>
                          <a:spcPts val="0"/>
                        </a:spcBef>
                        <a:spcAft>
                          <a:spcPts val="0"/>
                        </a:spcAft>
                        <a:buClr>
                          <a:schemeClr val="dk1"/>
                        </a:buClr>
                        <a:buSzPts val="800"/>
                        <a:buFont typeface="Arial"/>
                        <a:buNone/>
                      </a:pPr>
                      <a:r>
                        <a:rPr lang="ja-JP" sz="800" b="0" i="0" u="none" strike="noStrike" dirty="0">
                          <a:solidFill>
                            <a:srgbClr val="3F3F3F"/>
                          </a:solidFill>
                          <a:latin typeface="メイリオ" panose="020B0604030504040204" pitchFamily="50" charset="-128"/>
                          <a:ea typeface="メイリオ" panose="020B0604030504040204" pitchFamily="50" charset="-128"/>
                          <a:cs typeface="Arial"/>
                          <a:sym typeface="Arial"/>
                        </a:rPr>
                        <a:t> ・性別</a:t>
                      </a:r>
                      <a:br>
                        <a:rPr lang="ja-JP" sz="800" b="0" i="0" u="none" strike="noStrike" dirty="0">
                          <a:solidFill>
                            <a:srgbClr val="3F3F3F"/>
                          </a:solidFill>
                          <a:latin typeface="メイリオ" panose="020B0604030504040204" pitchFamily="50" charset="-128"/>
                          <a:ea typeface="メイリオ" panose="020B0604030504040204" pitchFamily="50" charset="-128"/>
                          <a:cs typeface="Arial"/>
                          <a:sym typeface="Arial"/>
                        </a:rPr>
                      </a:br>
                      <a:r>
                        <a:rPr lang="ja-JP" sz="800" b="0" i="0" u="none" strike="noStrike" dirty="0">
                          <a:solidFill>
                            <a:srgbClr val="3F3F3F"/>
                          </a:solidFill>
                          <a:latin typeface="メイリオ" panose="020B0604030504040204" pitchFamily="50" charset="-128"/>
                          <a:ea typeface="メイリオ" panose="020B0604030504040204" pitchFamily="50" charset="-128"/>
                          <a:cs typeface="Arial"/>
                          <a:sym typeface="Arial"/>
                        </a:rPr>
                        <a:t> </a:t>
                      </a:r>
                      <a:r>
                        <a:rPr lang="ja-JP" altLang="en-US" sz="800" b="0" i="0" u="none" strike="noStrike" dirty="0">
                          <a:solidFill>
                            <a:srgbClr val="3F3F3F"/>
                          </a:solidFill>
                          <a:latin typeface="メイリオ" panose="020B0604030504040204" pitchFamily="50" charset="-128"/>
                          <a:ea typeface="メイリオ" panose="020B0604030504040204" pitchFamily="50" charset="-128"/>
                          <a:cs typeface="Arial"/>
                          <a:sym typeface="Arial"/>
                        </a:rPr>
                        <a:t>・年齢（</a:t>
                      </a:r>
                      <a:r>
                        <a:rPr lang="en-US" altLang="ja-JP" sz="800" b="0" i="0" u="none" strike="noStrike" dirty="0">
                          <a:solidFill>
                            <a:srgbClr val="3F3F3F"/>
                          </a:solidFill>
                          <a:latin typeface="メイリオ" panose="020B0604030504040204" pitchFamily="50" charset="-128"/>
                          <a:ea typeface="メイリオ" panose="020B0604030504040204" pitchFamily="50" charset="-128"/>
                          <a:cs typeface="Arial"/>
                          <a:sym typeface="Arial"/>
                        </a:rPr>
                        <a:t>-19/20-24/25-29/</a:t>
                      </a:r>
                    </a:p>
                    <a:p>
                      <a:pPr marL="0" marR="0" lvl="0" indent="0" algn="l" rtl="0">
                        <a:lnSpc>
                          <a:spcPct val="150000"/>
                        </a:lnSpc>
                        <a:spcBef>
                          <a:spcPts val="0"/>
                        </a:spcBef>
                        <a:spcAft>
                          <a:spcPts val="0"/>
                        </a:spcAft>
                        <a:buClr>
                          <a:schemeClr val="dk1"/>
                        </a:buClr>
                        <a:buSzPts val="800"/>
                        <a:buFont typeface="Arial"/>
                        <a:buNone/>
                      </a:pPr>
                      <a:r>
                        <a:rPr lang="en-US" altLang="ja-JP" sz="800" b="0" i="0" u="none" strike="noStrike" dirty="0">
                          <a:solidFill>
                            <a:srgbClr val="3F3F3F"/>
                          </a:solidFill>
                          <a:latin typeface="メイリオ" panose="020B0604030504040204" pitchFamily="50" charset="-128"/>
                          <a:ea typeface="メイリオ" panose="020B0604030504040204" pitchFamily="50" charset="-128"/>
                          <a:cs typeface="Arial"/>
                          <a:sym typeface="Arial"/>
                        </a:rPr>
                        <a:t>           30-34/35-39/40-49/50-</a:t>
                      </a:r>
                      <a:r>
                        <a:rPr lang="ja-JP" altLang="en-US" sz="800" b="0" i="0" u="none" strike="noStrike" dirty="0">
                          <a:solidFill>
                            <a:srgbClr val="3F3F3F"/>
                          </a:solidFill>
                          <a:latin typeface="メイリオ" panose="020B0604030504040204" pitchFamily="50" charset="-128"/>
                          <a:ea typeface="メイリオ" panose="020B0604030504040204" pitchFamily="50" charset="-128"/>
                          <a:cs typeface="Arial"/>
                          <a:sym typeface="Arial"/>
                        </a:rPr>
                        <a:t>）</a:t>
                      </a:r>
                      <a:endParaRPr lang="ja-JP" altLang="en-US" sz="800" dirty="0">
                        <a:solidFill>
                          <a:srgbClr val="3F3F3F"/>
                        </a:solidFill>
                        <a:latin typeface="メイリオ" panose="020B0604030504040204" pitchFamily="50" charset="-128"/>
                        <a:ea typeface="メイリオ" panose="020B0604030504040204" pitchFamily="50" charset="-128"/>
                      </a:endParaRPr>
                    </a:p>
                    <a:p>
                      <a:pPr marL="0" marR="0" lvl="0" indent="0" algn="l" rtl="0">
                        <a:lnSpc>
                          <a:spcPct val="150000"/>
                        </a:lnSpc>
                        <a:spcBef>
                          <a:spcPts val="0"/>
                        </a:spcBef>
                        <a:spcAft>
                          <a:spcPts val="0"/>
                        </a:spcAft>
                        <a:buClr>
                          <a:schemeClr val="dk1"/>
                        </a:buClr>
                        <a:buSzPts val="800"/>
                        <a:buFont typeface="Arial"/>
                        <a:buNone/>
                      </a:pPr>
                      <a:r>
                        <a:rPr lang="ja-JP" sz="800" b="0" i="0" u="none" strike="noStrike" dirty="0">
                          <a:solidFill>
                            <a:srgbClr val="3F3F3F"/>
                          </a:solidFill>
                          <a:latin typeface="メイリオ" panose="020B0604030504040204" pitchFamily="50" charset="-128"/>
                          <a:ea typeface="メイリオ" panose="020B0604030504040204" pitchFamily="50" charset="-128"/>
                          <a:cs typeface="Arial"/>
                          <a:sym typeface="Arial"/>
                        </a:rPr>
                        <a:t> ・エリア</a:t>
                      </a:r>
                      <a:endParaRPr dirty="0">
                        <a:solidFill>
                          <a:srgbClr val="3F3F3F"/>
                        </a:solidFill>
                        <a:latin typeface="メイリオ" panose="020B0604030504040204" pitchFamily="50" charset="-128"/>
                        <a:ea typeface="メイリオ" panose="020B0604030504040204" pitchFamily="50" charset="-128"/>
                      </a:endParaRPr>
                    </a:p>
                    <a:p>
                      <a:pPr marL="0" marR="0" lvl="0" indent="0" algn="l" rtl="0">
                        <a:lnSpc>
                          <a:spcPct val="150000"/>
                        </a:lnSpc>
                        <a:spcBef>
                          <a:spcPts val="0"/>
                        </a:spcBef>
                        <a:spcAft>
                          <a:spcPts val="0"/>
                        </a:spcAft>
                        <a:buClr>
                          <a:schemeClr val="dk1"/>
                        </a:buClr>
                        <a:buSzPts val="800"/>
                        <a:buFont typeface="Arial"/>
                        <a:buNone/>
                      </a:pPr>
                      <a:r>
                        <a:rPr lang="ja-JP" sz="800" b="0" i="0" u="none" strike="noStrike" dirty="0">
                          <a:solidFill>
                            <a:srgbClr val="3F3F3F"/>
                          </a:solidFill>
                          <a:latin typeface="メイリオ" panose="020B0604030504040204" pitchFamily="50" charset="-128"/>
                          <a:ea typeface="メイリオ" panose="020B0604030504040204" pitchFamily="50" charset="-128"/>
                          <a:cs typeface="Arial"/>
                          <a:sym typeface="Arial"/>
                        </a:rPr>
                        <a:t> ・OS</a:t>
                      </a:r>
                      <a:endParaRPr dirty="0">
                        <a:solidFill>
                          <a:srgbClr val="3F3F3F"/>
                        </a:solidFill>
                        <a:latin typeface="メイリオ" panose="020B0604030504040204" pitchFamily="50" charset="-128"/>
                        <a:ea typeface="メイリオ" panose="020B0604030504040204" pitchFamily="50" charset="-128"/>
                      </a:endParaRPr>
                    </a:p>
                    <a:p>
                      <a:pPr marL="0" marR="0" lvl="0" indent="0" algn="l" rtl="0">
                        <a:lnSpc>
                          <a:spcPct val="150000"/>
                        </a:lnSpc>
                        <a:spcBef>
                          <a:spcPts val="0"/>
                        </a:spcBef>
                        <a:spcAft>
                          <a:spcPts val="0"/>
                        </a:spcAft>
                        <a:buClr>
                          <a:schemeClr val="dk1"/>
                        </a:buClr>
                        <a:buSzPts val="800"/>
                        <a:buFont typeface="Arial"/>
                        <a:buNone/>
                      </a:pPr>
                      <a:r>
                        <a:rPr lang="ja-JP" sz="800" b="0" i="0" u="none" strike="noStrike" dirty="0">
                          <a:solidFill>
                            <a:srgbClr val="3F3F3F"/>
                          </a:solidFill>
                          <a:latin typeface="メイリオ" panose="020B0604030504040204" pitchFamily="50" charset="-128"/>
                          <a:ea typeface="メイリオ" panose="020B0604030504040204" pitchFamily="50" charset="-128"/>
                          <a:cs typeface="Arial"/>
                          <a:sym typeface="Arial"/>
                        </a:rPr>
                        <a:t> ・携帯キャリア</a:t>
                      </a:r>
                      <a:endParaRPr dirty="0">
                        <a:solidFill>
                          <a:srgbClr val="3F3F3F"/>
                        </a:solidFill>
                        <a:latin typeface="メイリオ" panose="020B0604030504040204" pitchFamily="50" charset="-128"/>
                        <a:ea typeface="メイリオ" panose="020B0604030504040204" pitchFamily="50" charset="-128"/>
                      </a:endParaRPr>
                    </a:p>
                    <a:p>
                      <a:pPr marL="0" marR="0" lvl="0" indent="0" algn="l" rtl="0">
                        <a:lnSpc>
                          <a:spcPct val="150000"/>
                        </a:lnSpc>
                        <a:spcBef>
                          <a:spcPts val="0"/>
                        </a:spcBef>
                        <a:spcAft>
                          <a:spcPts val="0"/>
                        </a:spcAft>
                        <a:buClr>
                          <a:schemeClr val="dk1"/>
                        </a:buClr>
                        <a:buSzPts val="800"/>
                        <a:buFont typeface="Arial"/>
                        <a:buNone/>
                      </a:pPr>
                      <a:r>
                        <a:rPr lang="ja-JP" sz="800" b="0" i="0" u="none" strike="noStrike" dirty="0">
                          <a:solidFill>
                            <a:srgbClr val="3F3F3F"/>
                          </a:solidFill>
                          <a:latin typeface="メイリオ" panose="020B0604030504040204" pitchFamily="50" charset="-128"/>
                          <a:ea typeface="メイリオ" panose="020B0604030504040204" pitchFamily="50" charset="-128"/>
                          <a:cs typeface="Arial"/>
                          <a:sym typeface="Arial"/>
                        </a:rPr>
                        <a:t> ・興味関心</a:t>
                      </a:r>
                      <a:endParaRPr lang="en-US" altLang="ja-JP" sz="800" b="0" i="0" u="none" strike="noStrike" dirty="0">
                        <a:solidFill>
                          <a:srgbClr val="3F3F3F"/>
                        </a:solidFill>
                        <a:latin typeface="メイリオ" panose="020B0604030504040204" pitchFamily="50" charset="-128"/>
                        <a:ea typeface="メイリオ" panose="020B0604030504040204" pitchFamily="50" charset="-128"/>
                        <a:cs typeface="Arial"/>
                        <a:sym typeface="Arial"/>
                      </a:endParaRPr>
                    </a:p>
                    <a:p>
                      <a:pPr marL="0" marR="0" lvl="0" indent="0" algn="l" rtl="0">
                        <a:lnSpc>
                          <a:spcPct val="150000"/>
                        </a:lnSpc>
                        <a:spcBef>
                          <a:spcPts val="0"/>
                        </a:spcBef>
                        <a:spcAft>
                          <a:spcPts val="0"/>
                        </a:spcAft>
                        <a:buClr>
                          <a:schemeClr val="dk1"/>
                        </a:buClr>
                        <a:buSzPts val="800"/>
                        <a:buFont typeface="Arial"/>
                        <a:buNone/>
                      </a:pPr>
                      <a:r>
                        <a:rPr lang="ja-JP" altLang="en-US" sz="800" b="0" i="0" u="none" strike="noStrike" dirty="0">
                          <a:solidFill>
                            <a:srgbClr val="3F3F3F"/>
                          </a:solidFill>
                          <a:latin typeface="メイリオ" panose="020B0604030504040204" pitchFamily="50" charset="-128"/>
                          <a:ea typeface="メイリオ" panose="020B0604030504040204" pitchFamily="50" charset="-128"/>
                          <a:cs typeface="Arial"/>
                          <a:sym typeface="Arial"/>
                        </a:rPr>
                        <a:t>・記事キーワード</a:t>
                      </a:r>
                      <a:endParaRPr dirty="0">
                        <a:solidFill>
                          <a:srgbClr val="3F3F3F"/>
                        </a:solidFill>
                        <a:latin typeface="メイリオ" panose="020B0604030504040204" pitchFamily="50" charset="-128"/>
                        <a:ea typeface="メイリオ" panose="020B0604030504040204" pitchFamily="50" charset="-128"/>
                      </a:endParaRPr>
                    </a:p>
                    <a:p>
                      <a:pPr marL="0" marR="0" lvl="0" indent="0" algn="l" rtl="0">
                        <a:lnSpc>
                          <a:spcPct val="150000"/>
                        </a:lnSpc>
                        <a:spcBef>
                          <a:spcPts val="0"/>
                        </a:spcBef>
                        <a:spcAft>
                          <a:spcPts val="0"/>
                        </a:spcAft>
                        <a:buClr>
                          <a:schemeClr val="dk1"/>
                        </a:buClr>
                        <a:buSzPts val="800"/>
                        <a:buFont typeface="Arial"/>
                        <a:buNone/>
                      </a:pPr>
                      <a:r>
                        <a:rPr lang="ja-JP" sz="800" b="0" i="0" u="none" strike="noStrike" dirty="0">
                          <a:solidFill>
                            <a:srgbClr val="3F3F3F"/>
                          </a:solidFill>
                          <a:latin typeface="メイリオ" panose="020B0604030504040204" pitchFamily="50" charset="-128"/>
                          <a:ea typeface="メイリオ" panose="020B0604030504040204" pitchFamily="50" charset="-128"/>
                          <a:cs typeface="Arial"/>
                          <a:sym typeface="Arial"/>
                        </a:rPr>
                        <a:t> ※要お見積り</a:t>
                      </a:r>
                      <a:endParaRPr dirty="0">
                        <a:solidFill>
                          <a:srgbClr val="3F3F3F"/>
                        </a:solidFill>
                        <a:latin typeface="メイリオ" panose="020B0604030504040204" pitchFamily="50" charset="-128"/>
                        <a:ea typeface="メイリオ" panose="020B0604030504040204" pitchFamily="50" charset="-128"/>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lnSpc>
                          <a:spcPct val="150000"/>
                        </a:lnSpc>
                        <a:spcBef>
                          <a:spcPts val="0"/>
                        </a:spcBef>
                        <a:spcAft>
                          <a:spcPts val="0"/>
                        </a:spcAft>
                        <a:buNone/>
                      </a:pPr>
                      <a:r>
                        <a:rPr lang="ja-JP" sz="800" b="0" i="0" u="none" strike="noStrike" dirty="0">
                          <a:solidFill>
                            <a:srgbClr val="3F3F3F"/>
                          </a:solidFill>
                          <a:latin typeface="メイリオ" panose="020B0604030504040204" pitchFamily="50" charset="-128"/>
                          <a:ea typeface="メイリオ" panose="020B0604030504040204" pitchFamily="50" charset="-128"/>
                          <a:cs typeface="Arial"/>
                          <a:sym typeface="Arial"/>
                        </a:rPr>
                        <a:t> ・クリック課金</a:t>
                      </a:r>
                      <a:endParaRPr sz="800" b="0" i="0" u="none" strike="noStrike" dirty="0">
                        <a:solidFill>
                          <a:srgbClr val="3F3F3F"/>
                        </a:solidFill>
                        <a:latin typeface="メイリオ" panose="020B0604030504040204" pitchFamily="50" charset="-128"/>
                        <a:ea typeface="メイリオ" panose="020B0604030504040204" pitchFamily="50" charset="-128"/>
                        <a:cs typeface="Arial"/>
                        <a:sym typeface="Arial"/>
                      </a:endParaRPr>
                    </a:p>
                    <a:p>
                      <a:pPr marL="0" marR="0" lvl="0" indent="0" algn="l" rtl="0">
                        <a:lnSpc>
                          <a:spcPct val="150000"/>
                        </a:lnSpc>
                        <a:spcBef>
                          <a:spcPts val="0"/>
                        </a:spcBef>
                        <a:spcAft>
                          <a:spcPts val="0"/>
                        </a:spcAft>
                        <a:buNone/>
                      </a:pPr>
                      <a:r>
                        <a:rPr lang="ja-JP" sz="800" b="0" i="0" u="none" strike="noStrike" dirty="0">
                          <a:solidFill>
                            <a:srgbClr val="3F3F3F"/>
                          </a:solidFill>
                          <a:latin typeface="メイリオ" panose="020B0604030504040204" pitchFamily="50" charset="-128"/>
                          <a:ea typeface="メイリオ" panose="020B0604030504040204" pitchFamily="50" charset="-128"/>
                          <a:cs typeface="Arial"/>
                          <a:sym typeface="Arial"/>
                        </a:rPr>
                        <a:t> ・最低出稿金額</a:t>
                      </a:r>
                      <a:endParaRPr sz="800" b="0" i="0" u="none" strike="noStrike" dirty="0">
                        <a:solidFill>
                          <a:srgbClr val="3F3F3F"/>
                        </a:solidFill>
                        <a:latin typeface="メイリオ" panose="020B0604030504040204" pitchFamily="50" charset="-128"/>
                        <a:ea typeface="メイリオ" panose="020B0604030504040204" pitchFamily="50" charset="-128"/>
                        <a:cs typeface="Arial"/>
                        <a:sym typeface="Arial"/>
                      </a:endParaRPr>
                    </a:p>
                    <a:p>
                      <a:pPr marL="0" marR="0" lvl="0" indent="0" algn="l" rtl="0">
                        <a:lnSpc>
                          <a:spcPct val="150000"/>
                        </a:lnSpc>
                        <a:spcBef>
                          <a:spcPts val="0"/>
                        </a:spcBef>
                        <a:spcAft>
                          <a:spcPts val="0"/>
                        </a:spcAft>
                        <a:buNone/>
                      </a:pPr>
                      <a:r>
                        <a:rPr lang="ja-JP" sz="800" b="0" i="0" u="none" strike="noStrike" dirty="0">
                          <a:solidFill>
                            <a:srgbClr val="3F3F3F"/>
                          </a:solidFill>
                          <a:latin typeface="メイリオ" panose="020B0604030504040204" pitchFamily="50" charset="-128"/>
                          <a:ea typeface="メイリオ" panose="020B0604030504040204" pitchFamily="50" charset="-128"/>
                          <a:cs typeface="Arial"/>
                          <a:sym typeface="Arial"/>
                        </a:rPr>
                        <a:t> 　300,000円～</a:t>
                      </a:r>
                      <a:endParaRPr dirty="0">
                        <a:solidFill>
                          <a:srgbClr val="3F3F3F"/>
                        </a:solidFill>
                        <a:latin typeface="メイリオ" panose="020B0604030504040204" pitchFamily="50" charset="-128"/>
                        <a:ea typeface="メイリオ" panose="020B0604030504040204" pitchFamily="50" charset="-128"/>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ctr" rtl="0">
                        <a:lnSpc>
                          <a:spcPct val="150000"/>
                        </a:lnSpc>
                        <a:spcBef>
                          <a:spcPts val="0"/>
                        </a:spcBef>
                        <a:spcAft>
                          <a:spcPts val="0"/>
                        </a:spcAft>
                        <a:buNone/>
                      </a:pPr>
                      <a:r>
                        <a:rPr lang="ja-JP" sz="800" b="0" i="0" u="none" strike="noStrike" dirty="0">
                          <a:solidFill>
                            <a:srgbClr val="3F3F3F"/>
                          </a:solidFill>
                          <a:latin typeface="メイリオ" panose="020B0604030504040204" pitchFamily="50" charset="-128"/>
                          <a:ea typeface="メイリオ" panose="020B0604030504040204" pitchFamily="50" charset="-128"/>
                          <a:cs typeface="Arial"/>
                          <a:sym typeface="Arial"/>
                        </a:rPr>
                        <a:t>@10円～40円</a:t>
                      </a:r>
                      <a:endParaRPr sz="800" b="0" i="0" u="none" strike="noStrike" dirty="0">
                        <a:solidFill>
                          <a:srgbClr val="3F3F3F"/>
                        </a:solidFill>
                        <a:latin typeface="メイリオ" panose="020B0604030504040204" pitchFamily="50" charset="-128"/>
                        <a:ea typeface="メイリオ" panose="020B0604030504040204" pitchFamily="50" charset="-128"/>
                        <a:cs typeface="Arial"/>
                        <a:sym typeface="Arial"/>
                      </a:endParaRPr>
                    </a:p>
                    <a:p>
                      <a:pPr marL="0" marR="0" lvl="0" indent="0" algn="ctr" rtl="0">
                        <a:lnSpc>
                          <a:spcPct val="150000"/>
                        </a:lnSpc>
                        <a:spcBef>
                          <a:spcPts val="0"/>
                        </a:spcBef>
                        <a:spcAft>
                          <a:spcPts val="0"/>
                        </a:spcAft>
                        <a:buNone/>
                      </a:pPr>
                      <a:r>
                        <a:rPr lang="ja-JP" sz="800" b="0" i="0" u="none" strike="noStrike" dirty="0">
                          <a:solidFill>
                            <a:srgbClr val="3F3F3F"/>
                          </a:solidFill>
                          <a:latin typeface="メイリオ" panose="020B0604030504040204" pitchFamily="50" charset="-128"/>
                          <a:ea typeface="メイリオ" panose="020B0604030504040204" pitchFamily="50" charset="-128"/>
                          <a:cs typeface="Arial"/>
                          <a:sym typeface="Arial"/>
                        </a:rPr>
                        <a:t>程度（ネット）</a:t>
                      </a:r>
                      <a:endParaRPr dirty="0">
                        <a:solidFill>
                          <a:srgbClr val="3F3F3F"/>
                        </a:solidFill>
                        <a:latin typeface="メイリオ" panose="020B0604030504040204" pitchFamily="50" charset="-128"/>
                        <a:ea typeface="メイリオ" panose="020B0604030504040204" pitchFamily="50" charset="-128"/>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633" name="Google Shape;633;p21" descr="WS000005.JPG"/>
          <p:cNvPicPr preferRelativeResize="0"/>
          <p:nvPr/>
        </p:nvPicPr>
        <p:blipFill rotWithShape="1">
          <a:blip r:embed="rId3">
            <a:alphaModFix/>
          </a:blip>
          <a:srcRect/>
          <a:stretch/>
        </p:blipFill>
        <p:spPr>
          <a:xfrm>
            <a:off x="404907" y="2056869"/>
            <a:ext cx="1102445" cy="247583"/>
          </a:xfrm>
          <a:prstGeom prst="rect">
            <a:avLst/>
          </a:prstGeom>
          <a:noFill/>
          <a:ln>
            <a:noFill/>
          </a:ln>
        </p:spPr>
      </p:pic>
      <p:sp>
        <p:nvSpPr>
          <p:cNvPr id="634" name="Google Shape;634;p21"/>
          <p:cNvSpPr/>
          <p:nvPr/>
        </p:nvSpPr>
        <p:spPr>
          <a:xfrm>
            <a:off x="453980" y="5462623"/>
            <a:ext cx="7605352" cy="215400"/>
          </a:xfrm>
          <a:prstGeom prst="rect">
            <a:avLst/>
          </a:prstGeom>
          <a:no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000000"/>
                </a:solidFill>
                <a:latin typeface="メイリオ" panose="020B0604030504040204" pitchFamily="50" charset="-128"/>
                <a:ea typeface="メイリオ" panose="020B0604030504040204" pitchFamily="50" charset="-128"/>
                <a:sym typeface="Arial"/>
              </a:rPr>
              <a:t>・内容は都度変更となる可能性がございます。　・誘導単価感は目安となります。時期や商材、クリエイティブによって大きく変動致します。詳細は担当営業までお問い合わせください。</a:t>
            </a:r>
            <a:endParaRPr dirty="0">
              <a:latin typeface="メイリオ" panose="020B0604030504040204" pitchFamily="50" charset="-128"/>
              <a:ea typeface="メイリオ" panose="020B0604030504040204" pitchFamily="50" charset="-128"/>
            </a:endParaRPr>
          </a:p>
        </p:txBody>
      </p:sp>
      <p:graphicFrame>
        <p:nvGraphicFramePr>
          <p:cNvPr id="635" name="Google Shape;635;p21"/>
          <p:cNvGraphicFramePr/>
          <p:nvPr>
            <p:extLst>
              <p:ext uri="{D42A27DB-BD31-4B8C-83A1-F6EECF244321}">
                <p14:modId xmlns:p14="http://schemas.microsoft.com/office/powerpoint/2010/main" val="3839585080"/>
              </p:ext>
            </p:extLst>
          </p:nvPr>
        </p:nvGraphicFramePr>
        <p:xfrm>
          <a:off x="326393" y="3205656"/>
          <a:ext cx="8412700" cy="2112578"/>
        </p:xfrm>
        <a:graphic>
          <a:graphicData uri="http://schemas.openxmlformats.org/drawingml/2006/table">
            <a:tbl>
              <a:tblPr>
                <a:noFill/>
                <a:tableStyleId>{C1A2F0C5-79EA-44DB-8B3C-392F46CA1DA0}</a:tableStyleId>
              </a:tblPr>
              <a:tblGrid>
                <a:gridCol w="1218350">
                  <a:extLst>
                    <a:ext uri="{9D8B030D-6E8A-4147-A177-3AD203B41FA5}">
                      <a16:colId xmlns:a16="http://schemas.microsoft.com/office/drawing/2014/main" val="20000"/>
                    </a:ext>
                  </a:extLst>
                </a:gridCol>
                <a:gridCol w="755025">
                  <a:extLst>
                    <a:ext uri="{9D8B030D-6E8A-4147-A177-3AD203B41FA5}">
                      <a16:colId xmlns:a16="http://schemas.microsoft.com/office/drawing/2014/main" val="20001"/>
                    </a:ext>
                  </a:extLst>
                </a:gridCol>
                <a:gridCol w="2248250">
                  <a:extLst>
                    <a:ext uri="{9D8B030D-6E8A-4147-A177-3AD203B41FA5}">
                      <a16:colId xmlns:a16="http://schemas.microsoft.com/office/drawing/2014/main" val="20002"/>
                    </a:ext>
                  </a:extLst>
                </a:gridCol>
                <a:gridCol w="2025060">
                  <a:extLst>
                    <a:ext uri="{9D8B030D-6E8A-4147-A177-3AD203B41FA5}">
                      <a16:colId xmlns:a16="http://schemas.microsoft.com/office/drawing/2014/main" val="20003"/>
                    </a:ext>
                  </a:extLst>
                </a:gridCol>
                <a:gridCol w="1330540">
                  <a:extLst>
                    <a:ext uri="{9D8B030D-6E8A-4147-A177-3AD203B41FA5}">
                      <a16:colId xmlns:a16="http://schemas.microsoft.com/office/drawing/2014/main" val="20004"/>
                    </a:ext>
                  </a:extLst>
                </a:gridCol>
                <a:gridCol w="835475">
                  <a:extLst>
                    <a:ext uri="{9D8B030D-6E8A-4147-A177-3AD203B41FA5}">
                      <a16:colId xmlns:a16="http://schemas.microsoft.com/office/drawing/2014/main" val="20005"/>
                    </a:ext>
                  </a:extLst>
                </a:gridCol>
              </a:tblGrid>
              <a:tr h="2112578">
                <a:tc>
                  <a:txBody>
                    <a:bodyPr/>
                    <a:lstStyle/>
                    <a:p>
                      <a:pPr marL="0" marR="0" lvl="0" indent="0" algn="ctr" rtl="0">
                        <a:lnSpc>
                          <a:spcPct val="100000"/>
                        </a:lnSpc>
                        <a:spcBef>
                          <a:spcPts val="0"/>
                        </a:spcBef>
                        <a:spcAft>
                          <a:spcPts val="0"/>
                        </a:spcAft>
                        <a:buClr>
                          <a:srgbClr val="000000"/>
                        </a:buClr>
                        <a:buSzPts val="1100"/>
                        <a:buFont typeface="Arial"/>
                        <a:buNone/>
                      </a:pPr>
                      <a:r>
                        <a:rPr lang="ja-JP" sz="1100" b="0" i="0" u="none" strike="noStrike" cap="none">
                          <a:solidFill>
                            <a:srgbClr val="000000"/>
                          </a:solidFill>
                          <a:latin typeface="メイリオ" panose="020B0604030504040204" pitchFamily="50" charset="-128"/>
                          <a:ea typeface="メイリオ" panose="020B0604030504040204" pitchFamily="50" charset="-128"/>
                          <a:cs typeface="Arial"/>
                          <a:sym typeface="Arial"/>
                        </a:rPr>
                        <a:t>　</a:t>
                      </a:r>
                      <a:endParaRPr sz="1400" u="none" strike="noStrike" cap="none" dirty="0">
                        <a:latin typeface="メイリオ" panose="020B0604030504040204" pitchFamily="50" charset="-128"/>
                        <a:ea typeface="メイリオ" panose="020B0604030504040204"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ctr" rtl="0">
                        <a:lnSpc>
                          <a:spcPct val="150000"/>
                        </a:lnSpc>
                        <a:spcBef>
                          <a:spcPts val="0"/>
                        </a:spcBef>
                        <a:spcAft>
                          <a:spcPts val="0"/>
                        </a:spcAft>
                        <a:buClr>
                          <a:srgbClr val="000000"/>
                        </a:buClr>
                        <a:buSzPts val="800"/>
                        <a:buFont typeface="Arial"/>
                        <a:buNone/>
                      </a:pPr>
                      <a:r>
                        <a:rPr lang="ja-JP" sz="800" b="0" i="0" u="none" strike="noStrike" cap="none">
                          <a:solidFill>
                            <a:srgbClr val="3F3F3F"/>
                          </a:solidFill>
                          <a:latin typeface="メイリオ" panose="020B0604030504040204" pitchFamily="50" charset="-128"/>
                          <a:ea typeface="メイリオ" panose="020B0604030504040204" pitchFamily="50" charset="-128"/>
                          <a:cs typeface="Arial"/>
                          <a:sym typeface="Arial"/>
                        </a:rPr>
                        <a:t>アプリ</a:t>
                      </a:r>
                      <a:endParaRPr sz="800" b="0" i="0" u="none" strike="noStrike" cap="none" dirty="0">
                        <a:solidFill>
                          <a:srgbClr val="3F3F3F"/>
                        </a:solidFill>
                        <a:latin typeface="メイリオ" panose="020B0604030504040204" pitchFamily="50" charset="-128"/>
                        <a:ea typeface="メイリオ" panose="020B0604030504040204" pitchFamily="50" charset="-128"/>
                        <a:cs typeface="Arial"/>
                        <a:sym typeface="Arial"/>
                      </a:endParaRPr>
                    </a:p>
                    <a:p>
                      <a:pPr marL="0" marR="0" lvl="0" indent="0" algn="ctr" rtl="0">
                        <a:lnSpc>
                          <a:spcPct val="150000"/>
                        </a:lnSpc>
                        <a:spcBef>
                          <a:spcPts val="0"/>
                        </a:spcBef>
                        <a:spcAft>
                          <a:spcPts val="0"/>
                        </a:spcAft>
                        <a:buClr>
                          <a:srgbClr val="000000"/>
                        </a:buClr>
                        <a:buSzPts val="800"/>
                        <a:buFont typeface="Arial"/>
                        <a:buNone/>
                      </a:pPr>
                      <a:r>
                        <a:rPr lang="ja-JP" sz="800" b="0" i="0" u="none" strike="noStrike" cap="none">
                          <a:solidFill>
                            <a:srgbClr val="3F3F3F"/>
                          </a:solidFill>
                          <a:latin typeface="メイリオ" panose="020B0604030504040204" pitchFamily="50" charset="-128"/>
                          <a:ea typeface="メイリオ" panose="020B0604030504040204" pitchFamily="50" charset="-128"/>
                          <a:cs typeface="Arial"/>
                          <a:sym typeface="Arial"/>
                        </a:rPr>
                        <a:t>フィード内</a:t>
                      </a:r>
                      <a:endParaRPr sz="1400" u="none" strike="noStrike" cap="none" dirty="0">
                        <a:solidFill>
                          <a:srgbClr val="3F3F3F"/>
                        </a:solidFill>
                        <a:latin typeface="メイリオ" panose="020B0604030504040204" pitchFamily="50" charset="-128"/>
                        <a:ea typeface="メイリオ" panose="020B0604030504040204"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lgn="ctr">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l" rtl="0">
                        <a:lnSpc>
                          <a:spcPct val="150000"/>
                        </a:lnSpc>
                        <a:spcBef>
                          <a:spcPts val="0"/>
                        </a:spcBef>
                        <a:spcAft>
                          <a:spcPts val="0"/>
                        </a:spcAft>
                        <a:buClr>
                          <a:srgbClr val="000000"/>
                        </a:buClr>
                        <a:buSzPts val="800"/>
                        <a:buFont typeface="Arial"/>
                        <a:buNone/>
                      </a:pPr>
                      <a:r>
                        <a:rPr lang="ja-JP" altLang="en-US" sz="800" b="0" i="0" u="none" strike="noStrike" cap="none" dirty="0">
                          <a:solidFill>
                            <a:schemeClr val="tx1"/>
                          </a:solidFill>
                          <a:latin typeface="メイリオ" panose="020B0604030504040204" pitchFamily="50" charset="-128"/>
                          <a:ea typeface="メイリオ" panose="020B0604030504040204" pitchFamily="50" charset="-128"/>
                          <a:cs typeface="Arial"/>
                          <a:sym typeface="Arial"/>
                        </a:rPr>
                        <a:t>・エンタメ系のニュースが充実、幅広い目的で</a:t>
                      </a:r>
                    </a:p>
                    <a:p>
                      <a:pPr marL="0" marR="0" lvl="0" indent="0" algn="l" defTabSz="914400" rtl="0" eaLnBrk="1" fontAlgn="auto" latinLnBrk="0" hangingPunct="1">
                        <a:lnSpc>
                          <a:spcPct val="150000"/>
                        </a:lnSpc>
                        <a:spcBef>
                          <a:spcPts val="0"/>
                        </a:spcBef>
                        <a:spcAft>
                          <a:spcPts val="0"/>
                        </a:spcAft>
                        <a:buClr>
                          <a:srgbClr val="000000"/>
                        </a:buClr>
                        <a:buSzPts val="800"/>
                        <a:buFont typeface="Arial"/>
                        <a:buNone/>
                        <a:tabLst/>
                        <a:defRPr/>
                      </a:pPr>
                      <a:r>
                        <a:rPr lang="ja-JP" altLang="en-US" sz="800" b="0" i="0" u="none" strike="noStrike" cap="none" dirty="0">
                          <a:solidFill>
                            <a:schemeClr val="tx1"/>
                          </a:solidFill>
                          <a:latin typeface="メイリオ" panose="020B0604030504040204" pitchFamily="50" charset="-128"/>
                          <a:ea typeface="メイリオ" panose="020B0604030504040204" pitchFamily="50" charset="-128"/>
                          <a:cs typeface="Arial"/>
                          <a:sym typeface="Arial"/>
                        </a:rPr>
                        <a:t>　利用されるニュースアプリ（</a:t>
                      </a:r>
                      <a:r>
                        <a:rPr lang="en-US" altLang="ja-JP" sz="800" b="0" i="0" u="none" strike="noStrike" cap="none" dirty="0">
                          <a:solidFill>
                            <a:schemeClr val="tx1"/>
                          </a:solidFill>
                          <a:latin typeface="メイリオ" panose="020B0604030504040204" pitchFamily="50" charset="-128"/>
                          <a:ea typeface="メイリオ" panose="020B0604030504040204" pitchFamily="50" charset="-128"/>
                          <a:cs typeface="Arial"/>
                          <a:sym typeface="Arial"/>
                        </a:rPr>
                        <a:t>7,620</a:t>
                      </a:r>
                      <a:r>
                        <a:rPr lang="ja-JP" altLang="en-US" sz="800" b="0" i="0" u="none" strike="noStrike" cap="none" dirty="0">
                          <a:solidFill>
                            <a:schemeClr val="tx1"/>
                          </a:solidFill>
                          <a:latin typeface="メイリオ" panose="020B0604030504040204" pitchFamily="50" charset="-128"/>
                          <a:ea typeface="メイリオ" panose="020B0604030504040204" pitchFamily="50" charset="-128"/>
                          <a:cs typeface="Arial"/>
                          <a:sym typeface="Arial"/>
                        </a:rPr>
                        <a:t>万</a:t>
                      </a:r>
                      <a:r>
                        <a:rPr lang="en-US" altLang="ja-JP" sz="800" b="0" i="0" u="none" strike="noStrike" cap="none" dirty="0">
                          <a:solidFill>
                            <a:schemeClr val="tx1"/>
                          </a:solidFill>
                          <a:latin typeface="メイリオ" panose="020B0604030504040204" pitchFamily="50" charset="-128"/>
                          <a:ea typeface="メイリオ" panose="020B0604030504040204" pitchFamily="50" charset="-128"/>
                          <a:cs typeface="Arial"/>
                          <a:sym typeface="Arial"/>
                        </a:rPr>
                        <a:t>DL</a:t>
                      </a:r>
                      <a:r>
                        <a:rPr lang="ja-JP" altLang="en-US" sz="800" b="0" i="0" u="none" strike="noStrike" cap="none" dirty="0">
                          <a:solidFill>
                            <a:schemeClr val="tx1"/>
                          </a:solidFill>
                          <a:latin typeface="メイリオ" panose="020B0604030504040204" pitchFamily="50" charset="-128"/>
                          <a:ea typeface="メイリオ" panose="020B0604030504040204" pitchFamily="50" charset="-128"/>
                          <a:cs typeface="Arial"/>
                          <a:sym typeface="Arial"/>
                        </a:rPr>
                        <a:t>）</a:t>
                      </a:r>
                      <a:endParaRPr lang="en-US" altLang="ja-JP" sz="800" b="0" i="0" u="none" strike="noStrike" cap="none" dirty="0">
                        <a:solidFill>
                          <a:schemeClr val="tx1"/>
                        </a:solidFill>
                        <a:latin typeface="メイリオ" panose="020B0604030504040204" pitchFamily="50" charset="-128"/>
                        <a:ea typeface="メイリオ" panose="020B0604030504040204" pitchFamily="50" charset="-128"/>
                        <a:cs typeface="Arial"/>
                        <a:sym typeface="Arial"/>
                      </a:endParaRPr>
                    </a:p>
                    <a:p>
                      <a:pPr marL="0" marR="0" lvl="0" indent="0" algn="l" defTabSz="914400" rtl="0" eaLnBrk="1" fontAlgn="auto" latinLnBrk="0" hangingPunct="1">
                        <a:lnSpc>
                          <a:spcPct val="150000"/>
                        </a:lnSpc>
                        <a:spcBef>
                          <a:spcPts val="0"/>
                        </a:spcBef>
                        <a:spcAft>
                          <a:spcPts val="0"/>
                        </a:spcAft>
                        <a:buClr>
                          <a:srgbClr val="000000"/>
                        </a:buClr>
                        <a:buSzPts val="800"/>
                        <a:buFont typeface="Arial"/>
                        <a:buNone/>
                        <a:tabLst/>
                        <a:defRPr/>
                      </a:pPr>
                      <a:r>
                        <a:rPr lang="ja-JP" altLang="en-US" sz="800" b="0" i="0" u="none" strike="noStrike" cap="none" dirty="0">
                          <a:solidFill>
                            <a:schemeClr val="tx1"/>
                          </a:solidFill>
                          <a:latin typeface="メイリオ" panose="020B0604030504040204" pitchFamily="50" charset="-128"/>
                          <a:ea typeface="メイリオ" panose="020B0604030504040204" pitchFamily="50" charset="-128"/>
                          <a:cs typeface="Arial"/>
                          <a:sym typeface="Arial"/>
                        </a:rPr>
                        <a:t>・グノシー、ニュースライト、</a:t>
                      </a:r>
                      <a:r>
                        <a:rPr lang="en-US" altLang="ja-JP" sz="800" b="0" i="0" u="none" strike="noStrike" cap="none" dirty="0">
                          <a:solidFill>
                            <a:schemeClr val="tx1"/>
                          </a:solidFill>
                          <a:latin typeface="メイリオ" panose="020B0604030504040204" pitchFamily="50" charset="-128"/>
                          <a:ea typeface="メイリオ" panose="020B0604030504040204" pitchFamily="50" charset="-128"/>
                          <a:cs typeface="Arial"/>
                          <a:sym typeface="Arial"/>
                        </a:rPr>
                        <a:t>au</a:t>
                      </a:r>
                      <a:r>
                        <a:rPr lang="ja-JP" altLang="en-US" sz="800" b="0" i="0" u="none" strike="noStrike" cap="none" dirty="0">
                          <a:solidFill>
                            <a:schemeClr val="tx1"/>
                          </a:solidFill>
                          <a:latin typeface="メイリオ" panose="020B0604030504040204" pitchFamily="50" charset="-128"/>
                          <a:ea typeface="メイリオ" panose="020B0604030504040204" pitchFamily="50" charset="-128"/>
                          <a:cs typeface="Arial"/>
                          <a:sym typeface="Arial"/>
                        </a:rPr>
                        <a:t>サービス</a:t>
                      </a:r>
                      <a:r>
                        <a:rPr lang="en-US" altLang="ja-JP" sz="800" b="0" i="0" u="none" strike="noStrike" cap="none" dirty="0">
                          <a:solidFill>
                            <a:schemeClr val="tx1"/>
                          </a:solidFill>
                          <a:latin typeface="メイリオ" panose="020B0604030504040204" pitchFamily="50" charset="-128"/>
                          <a:ea typeface="メイリオ" panose="020B0604030504040204" pitchFamily="50" charset="-128"/>
                          <a:cs typeface="Arial"/>
                          <a:sym typeface="Arial"/>
                        </a:rPr>
                        <a:t>Today </a:t>
                      </a:r>
                      <a:r>
                        <a:rPr lang="ja-JP" altLang="en-US" sz="800" b="0" i="0" u="none" strike="noStrike" cap="none" dirty="0">
                          <a:solidFill>
                            <a:schemeClr val="tx1"/>
                          </a:solidFill>
                          <a:latin typeface="メイリオ" panose="020B0604030504040204" pitchFamily="50" charset="-128"/>
                          <a:ea typeface="メイリオ" panose="020B0604030504040204" pitchFamily="50" charset="-128"/>
                          <a:cs typeface="Arial"/>
                          <a:sym typeface="Arial"/>
                        </a:rPr>
                        <a:t>内の掲載面（掲載面の指定不可）</a:t>
                      </a:r>
                      <a:endParaRPr lang="en-US" altLang="ja-JP" sz="800" b="0" i="0" u="none" strike="noStrike" cap="none" dirty="0">
                        <a:solidFill>
                          <a:schemeClr val="tx1"/>
                        </a:solidFill>
                        <a:latin typeface="メイリオ" panose="020B0604030504040204" pitchFamily="50" charset="-128"/>
                        <a:ea typeface="メイリオ" panose="020B0604030504040204" pitchFamily="50" charset="-128"/>
                        <a:cs typeface="Arial"/>
                        <a:sym typeface="Arial"/>
                      </a:endParaRPr>
                    </a:p>
                    <a:p>
                      <a:pPr marL="0" marR="0" lvl="0" indent="0" algn="l" defTabSz="914400" rtl="0" eaLnBrk="1" fontAlgn="auto" latinLnBrk="0" hangingPunct="1">
                        <a:lnSpc>
                          <a:spcPct val="150000"/>
                        </a:lnSpc>
                        <a:spcBef>
                          <a:spcPts val="0"/>
                        </a:spcBef>
                        <a:spcAft>
                          <a:spcPts val="0"/>
                        </a:spcAft>
                        <a:buClr>
                          <a:srgbClr val="000000"/>
                        </a:buClr>
                        <a:buSzPts val="800"/>
                        <a:buFont typeface="Arial"/>
                        <a:buNone/>
                        <a:tabLst/>
                        <a:defRPr/>
                      </a:pPr>
                      <a:r>
                        <a:rPr lang="ja-JP" altLang="en-US" sz="800" b="0" i="0" u="none" strike="noStrike" cap="none" dirty="0">
                          <a:solidFill>
                            <a:schemeClr val="tx1"/>
                          </a:solidFill>
                          <a:latin typeface="メイリオ" panose="020B0604030504040204" pitchFamily="50" charset="-128"/>
                          <a:ea typeface="メイリオ" panose="020B0604030504040204" pitchFamily="50" charset="-128"/>
                          <a:cs typeface="Arial"/>
                          <a:sym typeface="Arial"/>
                        </a:rPr>
                        <a:t>・男女比　</a:t>
                      </a:r>
                      <a:r>
                        <a:rPr lang="en-US" altLang="ja-JP" sz="800" b="0" i="0" u="none" strike="noStrike" cap="none" dirty="0">
                          <a:solidFill>
                            <a:schemeClr val="tx1"/>
                          </a:solidFill>
                          <a:latin typeface="メイリオ" panose="020B0604030504040204" pitchFamily="50" charset="-128"/>
                          <a:ea typeface="メイリオ" panose="020B0604030504040204" pitchFamily="50" charset="-128"/>
                          <a:cs typeface="Arial"/>
                          <a:sym typeface="Arial"/>
                        </a:rPr>
                        <a:t>55% </a:t>
                      </a:r>
                      <a:r>
                        <a:rPr lang="ja-JP" altLang="en-US" sz="800" b="0" i="0" u="none" strike="noStrike" cap="none" dirty="0">
                          <a:solidFill>
                            <a:schemeClr val="tx1"/>
                          </a:solidFill>
                          <a:latin typeface="メイリオ" panose="020B0604030504040204" pitchFamily="50" charset="-128"/>
                          <a:ea typeface="メイリオ" panose="020B0604030504040204" pitchFamily="50" charset="-128"/>
                          <a:cs typeface="Arial"/>
                          <a:sym typeface="Arial"/>
                        </a:rPr>
                        <a:t>： </a:t>
                      </a:r>
                      <a:r>
                        <a:rPr lang="en-US" altLang="ja-JP" sz="800" b="0" i="0" u="none" strike="noStrike" cap="none" dirty="0">
                          <a:solidFill>
                            <a:schemeClr val="tx1"/>
                          </a:solidFill>
                          <a:latin typeface="メイリオ" panose="020B0604030504040204" pitchFamily="50" charset="-128"/>
                          <a:ea typeface="メイリオ" panose="020B0604030504040204" pitchFamily="50" charset="-128"/>
                          <a:cs typeface="Arial"/>
                          <a:sym typeface="Arial"/>
                        </a:rPr>
                        <a:t>45%</a:t>
                      </a:r>
                      <a:r>
                        <a:rPr lang="ja-JP" altLang="en-US" sz="800" b="0" i="0" u="none" strike="noStrike" cap="none" dirty="0">
                          <a:solidFill>
                            <a:schemeClr val="tx1"/>
                          </a:solidFill>
                          <a:latin typeface="メイリオ" panose="020B0604030504040204" pitchFamily="50" charset="-128"/>
                          <a:ea typeface="メイリオ" panose="020B0604030504040204" pitchFamily="50" charset="-128"/>
                          <a:cs typeface="Arial"/>
                          <a:sym typeface="Arial"/>
                        </a:rPr>
                        <a:t>　</a:t>
                      </a:r>
                      <a:r>
                        <a:rPr lang="en-US" altLang="ja-JP" sz="800" b="0" i="0" u="none" strike="noStrike" cap="none" dirty="0">
                          <a:solidFill>
                            <a:schemeClr val="tx1"/>
                          </a:solidFill>
                          <a:latin typeface="メイリオ" panose="020B0604030504040204" pitchFamily="50" charset="-128"/>
                          <a:ea typeface="メイリオ" panose="020B0604030504040204" pitchFamily="50" charset="-128"/>
                          <a:cs typeface="Arial"/>
                          <a:sym typeface="Arial"/>
                        </a:rPr>
                        <a:t>※3</a:t>
                      </a:r>
                      <a:r>
                        <a:rPr lang="ja-JP" altLang="en-US" sz="800" b="0" i="0" u="none" strike="noStrike" cap="none" dirty="0">
                          <a:solidFill>
                            <a:schemeClr val="tx1"/>
                          </a:solidFill>
                          <a:latin typeface="メイリオ" panose="020B0604030504040204" pitchFamily="50" charset="-128"/>
                          <a:ea typeface="メイリオ" panose="020B0604030504040204" pitchFamily="50" charset="-128"/>
                          <a:cs typeface="Arial"/>
                          <a:sym typeface="Arial"/>
                        </a:rPr>
                        <a:t>アプリの平均</a:t>
                      </a:r>
                      <a:endParaRPr lang="en-US" altLang="ja-JP" sz="800" b="0" i="0" u="none" strike="noStrike" cap="none" dirty="0">
                        <a:solidFill>
                          <a:schemeClr val="tx1"/>
                        </a:solidFill>
                        <a:latin typeface="メイリオ" panose="020B0604030504040204" pitchFamily="50" charset="-128"/>
                        <a:ea typeface="メイリオ" panose="020B0604030504040204" pitchFamily="50" charset="-128"/>
                        <a:cs typeface="Arial"/>
                        <a:sym typeface="Arial"/>
                      </a:endParaRPr>
                    </a:p>
                    <a:p>
                      <a:pPr marL="0" marR="0" lvl="0" indent="0" algn="l" rtl="0">
                        <a:lnSpc>
                          <a:spcPct val="150000"/>
                        </a:lnSpc>
                        <a:spcBef>
                          <a:spcPts val="0"/>
                        </a:spcBef>
                        <a:spcAft>
                          <a:spcPts val="0"/>
                        </a:spcAft>
                        <a:buClr>
                          <a:srgbClr val="000000"/>
                        </a:buClr>
                        <a:buSzPts val="800"/>
                        <a:buFont typeface="Arial"/>
                        <a:buNone/>
                      </a:pPr>
                      <a:r>
                        <a:rPr lang="ja-JP" altLang="en-US" sz="800" b="0" i="0" u="none" strike="noStrike" cap="none" dirty="0">
                          <a:solidFill>
                            <a:schemeClr val="tx1"/>
                          </a:solidFill>
                          <a:latin typeface="メイリオ" panose="020B0604030504040204" pitchFamily="50" charset="-128"/>
                          <a:ea typeface="メイリオ" panose="020B0604030504040204" pitchFamily="50" charset="-128"/>
                          <a:cs typeface="Arial"/>
                          <a:sym typeface="Arial"/>
                        </a:rPr>
                        <a:t>・</a:t>
                      </a:r>
                      <a:r>
                        <a:rPr lang="en-US" altLang="ja-JP" sz="800" b="0" i="0" u="none" strike="noStrike" cap="none" dirty="0">
                          <a:solidFill>
                            <a:schemeClr val="tx1"/>
                          </a:solidFill>
                          <a:latin typeface="メイリオ" panose="020B0604030504040204" pitchFamily="50" charset="-128"/>
                          <a:ea typeface="メイリオ" panose="020B0604030504040204" pitchFamily="50" charset="-128"/>
                          <a:cs typeface="Arial"/>
                          <a:sym typeface="Arial"/>
                        </a:rPr>
                        <a:t>10</a:t>
                      </a:r>
                      <a:r>
                        <a:rPr lang="ja-JP" altLang="en-US" sz="800" b="0" i="0" u="none" strike="noStrike" cap="none" dirty="0">
                          <a:solidFill>
                            <a:schemeClr val="tx1"/>
                          </a:solidFill>
                          <a:latin typeface="メイリオ" panose="020B0604030504040204" pitchFamily="50" charset="-128"/>
                          <a:ea typeface="メイリオ" panose="020B0604030504040204" pitchFamily="50" charset="-128"/>
                          <a:cs typeface="Arial"/>
                          <a:sym typeface="Arial"/>
                        </a:rPr>
                        <a:t>代から</a:t>
                      </a:r>
                      <a:r>
                        <a:rPr lang="en-US" altLang="ja-JP" sz="800" b="0" i="0" u="none" strike="noStrike" cap="none" dirty="0">
                          <a:solidFill>
                            <a:schemeClr val="tx1"/>
                          </a:solidFill>
                          <a:latin typeface="メイリオ" panose="020B0604030504040204" pitchFamily="50" charset="-128"/>
                          <a:ea typeface="メイリオ" panose="020B0604030504040204" pitchFamily="50" charset="-128"/>
                          <a:cs typeface="Arial"/>
                          <a:sym typeface="Arial"/>
                        </a:rPr>
                        <a:t>50</a:t>
                      </a:r>
                      <a:r>
                        <a:rPr lang="ja-JP" altLang="en-US" sz="800" b="0" i="0" u="none" strike="noStrike" cap="none" dirty="0">
                          <a:solidFill>
                            <a:schemeClr val="tx1"/>
                          </a:solidFill>
                          <a:latin typeface="メイリオ" panose="020B0604030504040204" pitchFamily="50" charset="-128"/>
                          <a:ea typeface="メイリオ" panose="020B0604030504040204" pitchFamily="50" charset="-128"/>
                          <a:cs typeface="Arial"/>
                          <a:sym typeface="Arial"/>
                        </a:rPr>
                        <a:t>代以上まで幅広い層が新しい情報を求めて利用している</a:t>
                      </a:r>
                      <a:endParaRPr lang="en-US" altLang="ja-JP" sz="800" b="0" i="0" u="none" strike="noStrike" cap="none" dirty="0">
                        <a:solidFill>
                          <a:schemeClr val="tx1"/>
                        </a:solidFill>
                        <a:latin typeface="メイリオ" panose="020B0604030504040204" pitchFamily="50" charset="-128"/>
                        <a:ea typeface="メイリオ" panose="020B0604030504040204"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l" rtl="0">
                        <a:lnSpc>
                          <a:spcPct val="150000"/>
                        </a:lnSpc>
                        <a:spcBef>
                          <a:spcPts val="0"/>
                        </a:spcBef>
                        <a:spcAft>
                          <a:spcPts val="0"/>
                        </a:spcAft>
                        <a:buClr>
                          <a:srgbClr val="000000"/>
                        </a:buClr>
                        <a:buSzPts val="800"/>
                        <a:buFont typeface="Meiryo"/>
                        <a:buNone/>
                      </a:pPr>
                      <a:r>
                        <a:rPr lang="ja-JP" altLang="en-US" sz="800" b="0" i="0" u="none" strike="noStrike" cap="none" dirty="0">
                          <a:solidFill>
                            <a:schemeClr val="tx1"/>
                          </a:solidFill>
                          <a:latin typeface="メイリオ" panose="020B0604030504040204" pitchFamily="50" charset="-128"/>
                          <a:ea typeface="メイリオ" panose="020B0604030504040204" pitchFamily="50" charset="-128"/>
                          <a:cs typeface="Arial"/>
                          <a:sym typeface="Arial"/>
                        </a:rPr>
                        <a:t>・性別　　　　　　 　</a:t>
                      </a:r>
                    </a:p>
                    <a:p>
                      <a:pPr marL="0" marR="0" lvl="0" indent="0" algn="l" rtl="0">
                        <a:lnSpc>
                          <a:spcPct val="150000"/>
                        </a:lnSpc>
                        <a:spcBef>
                          <a:spcPts val="0"/>
                        </a:spcBef>
                        <a:spcAft>
                          <a:spcPts val="0"/>
                        </a:spcAft>
                        <a:buClr>
                          <a:srgbClr val="000000"/>
                        </a:buClr>
                        <a:buSzPts val="800"/>
                        <a:buFont typeface="Meiryo"/>
                        <a:buNone/>
                      </a:pPr>
                      <a:r>
                        <a:rPr lang="ja-JP" altLang="en-US" sz="800" b="0" i="0" u="none" strike="noStrike" cap="none" dirty="0">
                          <a:solidFill>
                            <a:schemeClr val="tx1"/>
                          </a:solidFill>
                          <a:latin typeface="メイリオ" panose="020B0604030504040204" pitchFamily="50" charset="-128"/>
                          <a:ea typeface="メイリオ" panose="020B0604030504040204" pitchFamily="50" charset="-128"/>
                          <a:cs typeface="Arial"/>
                          <a:sym typeface="Arial"/>
                        </a:rPr>
                        <a:t>・年齢　</a:t>
                      </a:r>
                      <a:r>
                        <a:rPr lang="en-US" altLang="ja-JP" sz="800" b="0" i="0" u="none" strike="noStrike" cap="none" dirty="0">
                          <a:solidFill>
                            <a:schemeClr val="tx1"/>
                          </a:solidFill>
                          <a:latin typeface="メイリオ" panose="020B0604030504040204" pitchFamily="50" charset="-128"/>
                          <a:ea typeface="メイリオ" panose="020B0604030504040204" pitchFamily="50" charset="-128"/>
                          <a:cs typeface="Arial"/>
                          <a:sym typeface="Arial"/>
                        </a:rPr>
                        <a:t>10</a:t>
                      </a:r>
                      <a:r>
                        <a:rPr lang="ja-JP" altLang="en-US" sz="800" b="0" i="0" u="none" strike="noStrike" cap="none" dirty="0">
                          <a:solidFill>
                            <a:schemeClr val="tx1"/>
                          </a:solidFill>
                          <a:latin typeface="メイリオ" panose="020B0604030504040204" pitchFamily="50" charset="-128"/>
                          <a:ea typeface="メイリオ" panose="020B0604030504040204" pitchFamily="50" charset="-128"/>
                          <a:cs typeface="Arial"/>
                          <a:sym typeface="Arial"/>
                        </a:rPr>
                        <a:t>代、</a:t>
                      </a:r>
                      <a:r>
                        <a:rPr lang="en-US" altLang="ja-JP" sz="800" b="0" i="0" u="none" strike="noStrike" cap="none" dirty="0">
                          <a:solidFill>
                            <a:schemeClr val="tx1"/>
                          </a:solidFill>
                          <a:latin typeface="メイリオ" panose="020B0604030504040204" pitchFamily="50" charset="-128"/>
                          <a:ea typeface="メイリオ" panose="020B0604030504040204" pitchFamily="50" charset="-128"/>
                          <a:cs typeface="Arial"/>
                          <a:sym typeface="Arial"/>
                        </a:rPr>
                        <a:t>20</a:t>
                      </a:r>
                      <a:r>
                        <a:rPr lang="ja-JP" altLang="en-US" sz="800" b="0" i="0" u="none" strike="noStrike" cap="none" dirty="0">
                          <a:solidFill>
                            <a:schemeClr val="tx1"/>
                          </a:solidFill>
                          <a:latin typeface="メイリオ" panose="020B0604030504040204" pitchFamily="50" charset="-128"/>
                          <a:ea typeface="メイリオ" panose="020B0604030504040204" pitchFamily="50" charset="-128"/>
                          <a:cs typeface="Arial"/>
                          <a:sym typeface="Arial"/>
                        </a:rPr>
                        <a:t>代前半</a:t>
                      </a:r>
                      <a:r>
                        <a:rPr lang="en-US" altLang="ja-JP" sz="800" b="0" i="0" u="none" strike="noStrike" cap="none" dirty="0">
                          <a:solidFill>
                            <a:schemeClr val="tx1"/>
                          </a:solidFill>
                          <a:latin typeface="メイリオ" panose="020B0604030504040204" pitchFamily="50" charset="-128"/>
                          <a:ea typeface="メイリオ" panose="020B0604030504040204" pitchFamily="50" charset="-128"/>
                          <a:cs typeface="Arial"/>
                          <a:sym typeface="Arial"/>
                        </a:rPr>
                        <a:t>(20-24)</a:t>
                      </a:r>
                      <a:r>
                        <a:rPr lang="ja-JP" altLang="en-US" sz="800" b="0" i="0" u="none" strike="noStrike" cap="none" dirty="0">
                          <a:solidFill>
                            <a:schemeClr val="tx1"/>
                          </a:solidFill>
                          <a:latin typeface="メイリオ" panose="020B0604030504040204" pitchFamily="50" charset="-128"/>
                          <a:ea typeface="メイリオ" panose="020B0604030504040204" pitchFamily="50" charset="-128"/>
                          <a:cs typeface="Arial"/>
                          <a:sym typeface="Arial"/>
                        </a:rPr>
                        <a:t>、</a:t>
                      </a:r>
                      <a:r>
                        <a:rPr lang="en-US" altLang="ja-JP" sz="800" b="0" i="0" u="none" strike="noStrike" cap="none" dirty="0">
                          <a:solidFill>
                            <a:schemeClr val="tx1"/>
                          </a:solidFill>
                          <a:latin typeface="メイリオ" panose="020B0604030504040204" pitchFamily="50" charset="-128"/>
                          <a:ea typeface="メイリオ" panose="020B0604030504040204" pitchFamily="50" charset="-128"/>
                          <a:cs typeface="Arial"/>
                          <a:sym typeface="Arial"/>
                        </a:rPr>
                        <a:t>20</a:t>
                      </a:r>
                      <a:r>
                        <a:rPr lang="ja-JP" altLang="en-US" sz="800" b="0" i="0" u="none" strike="noStrike" cap="none" dirty="0">
                          <a:solidFill>
                            <a:schemeClr val="tx1"/>
                          </a:solidFill>
                          <a:latin typeface="メイリオ" panose="020B0604030504040204" pitchFamily="50" charset="-128"/>
                          <a:ea typeface="メイリオ" panose="020B0604030504040204" pitchFamily="50" charset="-128"/>
                          <a:cs typeface="Arial"/>
                          <a:sym typeface="Arial"/>
                        </a:rPr>
                        <a:t>代後半　</a:t>
                      </a:r>
                      <a:endParaRPr lang="en-US" altLang="ja-JP" sz="800" b="0" i="0" u="none" strike="noStrike" cap="none" dirty="0">
                        <a:solidFill>
                          <a:schemeClr val="tx1"/>
                        </a:solidFill>
                        <a:latin typeface="メイリオ" panose="020B0604030504040204" pitchFamily="50" charset="-128"/>
                        <a:ea typeface="メイリオ" panose="020B0604030504040204" pitchFamily="50" charset="-128"/>
                        <a:cs typeface="Arial"/>
                        <a:sym typeface="Arial"/>
                      </a:endParaRPr>
                    </a:p>
                    <a:p>
                      <a:pPr marL="0" marR="0" lvl="0" indent="0" algn="l" rtl="0">
                        <a:lnSpc>
                          <a:spcPct val="150000"/>
                        </a:lnSpc>
                        <a:spcBef>
                          <a:spcPts val="0"/>
                        </a:spcBef>
                        <a:spcAft>
                          <a:spcPts val="0"/>
                        </a:spcAft>
                        <a:buClr>
                          <a:srgbClr val="000000"/>
                        </a:buClr>
                        <a:buSzPts val="800"/>
                        <a:buFont typeface="Meiryo"/>
                        <a:buNone/>
                      </a:pPr>
                      <a:r>
                        <a:rPr lang="ja-JP" altLang="en-US" sz="800" b="0" i="0" u="none" strike="noStrike" cap="none" dirty="0">
                          <a:solidFill>
                            <a:schemeClr val="tx1"/>
                          </a:solidFill>
                          <a:latin typeface="メイリオ" panose="020B0604030504040204" pitchFamily="50" charset="-128"/>
                          <a:ea typeface="メイリオ" panose="020B0604030504040204" pitchFamily="50" charset="-128"/>
                          <a:cs typeface="Arial"/>
                          <a:sym typeface="Arial"/>
                        </a:rPr>
                        <a:t>　　　　</a:t>
                      </a:r>
                      <a:r>
                        <a:rPr lang="en-US" altLang="ja-JP" sz="800" b="0" i="0" u="none" strike="noStrike" cap="none" dirty="0">
                          <a:solidFill>
                            <a:schemeClr val="tx1"/>
                          </a:solidFill>
                          <a:latin typeface="メイリオ" panose="020B0604030504040204" pitchFamily="50" charset="-128"/>
                          <a:ea typeface="メイリオ" panose="020B0604030504040204" pitchFamily="50" charset="-128"/>
                          <a:cs typeface="Arial"/>
                          <a:sym typeface="Arial"/>
                        </a:rPr>
                        <a:t>(25-29)</a:t>
                      </a:r>
                      <a:r>
                        <a:rPr lang="ja-JP" altLang="en-US" sz="800" b="0" i="0" u="none" strike="noStrike" cap="none" dirty="0">
                          <a:solidFill>
                            <a:schemeClr val="tx1"/>
                          </a:solidFill>
                          <a:latin typeface="メイリオ" panose="020B0604030504040204" pitchFamily="50" charset="-128"/>
                          <a:ea typeface="メイリオ" panose="020B0604030504040204" pitchFamily="50" charset="-128"/>
                          <a:cs typeface="Arial"/>
                          <a:sym typeface="Arial"/>
                        </a:rPr>
                        <a:t>、</a:t>
                      </a:r>
                      <a:r>
                        <a:rPr lang="en-US" altLang="ja-JP" sz="800" b="0" i="0" u="none" strike="noStrike" cap="none" dirty="0">
                          <a:solidFill>
                            <a:schemeClr val="tx1"/>
                          </a:solidFill>
                          <a:latin typeface="メイリオ" panose="020B0604030504040204" pitchFamily="50" charset="-128"/>
                          <a:ea typeface="メイリオ" panose="020B0604030504040204" pitchFamily="50" charset="-128"/>
                          <a:cs typeface="Arial"/>
                          <a:sym typeface="Arial"/>
                        </a:rPr>
                        <a:t>30</a:t>
                      </a:r>
                      <a:r>
                        <a:rPr lang="ja-JP" altLang="en-US" sz="800" b="0" i="0" u="none" strike="noStrike" cap="none" dirty="0">
                          <a:solidFill>
                            <a:schemeClr val="tx1"/>
                          </a:solidFill>
                          <a:latin typeface="メイリオ" panose="020B0604030504040204" pitchFamily="50" charset="-128"/>
                          <a:ea typeface="メイリオ" panose="020B0604030504040204" pitchFamily="50" charset="-128"/>
                          <a:cs typeface="Arial"/>
                          <a:sym typeface="Arial"/>
                        </a:rPr>
                        <a:t>代、</a:t>
                      </a:r>
                      <a:r>
                        <a:rPr lang="en-US" altLang="ja-JP" sz="800" b="0" i="0" u="none" strike="noStrike" cap="none" dirty="0">
                          <a:solidFill>
                            <a:schemeClr val="tx1"/>
                          </a:solidFill>
                          <a:latin typeface="メイリオ" panose="020B0604030504040204" pitchFamily="50" charset="-128"/>
                          <a:ea typeface="メイリオ" panose="020B0604030504040204" pitchFamily="50" charset="-128"/>
                          <a:cs typeface="Arial"/>
                          <a:sym typeface="Arial"/>
                        </a:rPr>
                        <a:t>40</a:t>
                      </a:r>
                      <a:r>
                        <a:rPr lang="ja-JP" altLang="en-US" sz="800" b="0" i="0" u="none" strike="noStrike" cap="none" dirty="0">
                          <a:solidFill>
                            <a:schemeClr val="tx1"/>
                          </a:solidFill>
                          <a:latin typeface="メイリオ" panose="020B0604030504040204" pitchFamily="50" charset="-128"/>
                          <a:ea typeface="メイリオ" panose="020B0604030504040204" pitchFamily="50" charset="-128"/>
                          <a:cs typeface="Arial"/>
                          <a:sym typeface="Arial"/>
                        </a:rPr>
                        <a:t>代、</a:t>
                      </a:r>
                      <a:r>
                        <a:rPr lang="en-US" altLang="ja-JP" sz="800" b="0" i="0" u="none" strike="noStrike" cap="none" dirty="0">
                          <a:solidFill>
                            <a:schemeClr val="tx1"/>
                          </a:solidFill>
                          <a:latin typeface="メイリオ" panose="020B0604030504040204" pitchFamily="50" charset="-128"/>
                          <a:ea typeface="メイリオ" panose="020B0604030504040204" pitchFamily="50" charset="-128"/>
                          <a:cs typeface="Arial"/>
                          <a:sym typeface="Arial"/>
                        </a:rPr>
                        <a:t>50</a:t>
                      </a:r>
                      <a:r>
                        <a:rPr lang="ja-JP" altLang="en-US" sz="800" b="0" i="0" u="none" strike="noStrike" cap="none" dirty="0">
                          <a:solidFill>
                            <a:schemeClr val="tx1"/>
                          </a:solidFill>
                          <a:latin typeface="メイリオ" panose="020B0604030504040204" pitchFamily="50" charset="-128"/>
                          <a:ea typeface="メイリオ" panose="020B0604030504040204" pitchFamily="50" charset="-128"/>
                          <a:cs typeface="Arial"/>
                          <a:sym typeface="Arial"/>
                        </a:rPr>
                        <a:t>代以上　　　</a:t>
                      </a:r>
                      <a:endParaRPr lang="en-US" altLang="ja-JP" sz="800" b="0" i="0" u="none" strike="noStrike" cap="none" dirty="0">
                        <a:solidFill>
                          <a:schemeClr val="tx1"/>
                        </a:solidFill>
                        <a:latin typeface="メイリオ" panose="020B0604030504040204" pitchFamily="50" charset="-128"/>
                        <a:ea typeface="メイリオ" panose="020B0604030504040204" pitchFamily="50" charset="-128"/>
                        <a:cs typeface="Arial"/>
                        <a:sym typeface="Arial"/>
                      </a:endParaRPr>
                    </a:p>
                    <a:p>
                      <a:pPr marL="0" marR="0" lvl="0" indent="0" algn="l" rtl="0">
                        <a:lnSpc>
                          <a:spcPct val="150000"/>
                        </a:lnSpc>
                        <a:spcBef>
                          <a:spcPts val="0"/>
                        </a:spcBef>
                        <a:spcAft>
                          <a:spcPts val="0"/>
                        </a:spcAft>
                        <a:buClr>
                          <a:srgbClr val="000000"/>
                        </a:buClr>
                        <a:buSzPts val="800"/>
                        <a:buFont typeface="Meiryo"/>
                        <a:buNone/>
                      </a:pPr>
                      <a:r>
                        <a:rPr lang="ja-JP" altLang="en-US" sz="800" b="0" i="0" u="none" strike="noStrike" cap="none" dirty="0">
                          <a:solidFill>
                            <a:schemeClr val="tx1"/>
                          </a:solidFill>
                          <a:latin typeface="メイリオ" panose="020B0604030504040204" pitchFamily="50" charset="-128"/>
                          <a:ea typeface="メイリオ" panose="020B0604030504040204" pitchFamily="50" charset="-128"/>
                          <a:cs typeface="Arial"/>
                          <a:sym typeface="Arial"/>
                        </a:rPr>
                        <a:t>　　　　</a:t>
                      </a:r>
                      <a:r>
                        <a:rPr lang="en-US" altLang="ja-JP" sz="800" b="0" i="0" u="none" strike="noStrike" cap="none" dirty="0">
                          <a:solidFill>
                            <a:schemeClr val="tx1"/>
                          </a:solidFill>
                          <a:latin typeface="メイリオ" panose="020B0604030504040204" pitchFamily="50" charset="-128"/>
                          <a:ea typeface="メイリオ" panose="020B0604030504040204" pitchFamily="50" charset="-128"/>
                          <a:cs typeface="Arial"/>
                          <a:sym typeface="Arial"/>
                        </a:rPr>
                        <a:t>※</a:t>
                      </a:r>
                      <a:r>
                        <a:rPr lang="ja-JP" altLang="en-US" sz="800" b="0" i="0" u="none" strike="noStrike" cap="none" dirty="0">
                          <a:solidFill>
                            <a:schemeClr val="tx1"/>
                          </a:solidFill>
                          <a:latin typeface="メイリオ" panose="020B0604030504040204" pitchFamily="50" charset="-128"/>
                          <a:ea typeface="メイリオ" panose="020B0604030504040204" pitchFamily="50" charset="-128"/>
                          <a:cs typeface="Arial"/>
                          <a:sym typeface="Arial"/>
                        </a:rPr>
                        <a:t>推定した年齢含む</a:t>
                      </a:r>
                    </a:p>
                    <a:p>
                      <a:pPr marL="0" marR="0" lvl="0" indent="0" algn="l" rtl="0">
                        <a:lnSpc>
                          <a:spcPct val="150000"/>
                        </a:lnSpc>
                        <a:spcBef>
                          <a:spcPts val="0"/>
                        </a:spcBef>
                        <a:spcAft>
                          <a:spcPts val="0"/>
                        </a:spcAft>
                        <a:buClr>
                          <a:srgbClr val="000000"/>
                        </a:buClr>
                        <a:buSzPts val="800"/>
                        <a:buFont typeface="Meiryo"/>
                        <a:buNone/>
                      </a:pPr>
                      <a:r>
                        <a:rPr lang="ja-JP" altLang="en-US" sz="800" b="0" i="0" u="none" strike="noStrike" cap="none" dirty="0">
                          <a:solidFill>
                            <a:schemeClr val="tx1"/>
                          </a:solidFill>
                          <a:latin typeface="メイリオ" panose="020B0604030504040204" pitchFamily="50" charset="-128"/>
                          <a:ea typeface="メイリオ" panose="020B0604030504040204" pitchFamily="50" charset="-128"/>
                          <a:cs typeface="Arial"/>
                          <a:sym typeface="Arial"/>
                        </a:rPr>
                        <a:t>・</a:t>
                      </a:r>
                      <a:r>
                        <a:rPr lang="en-US" altLang="ja-JP" sz="800" b="0" i="0" u="none" strike="noStrike" cap="none" dirty="0">
                          <a:solidFill>
                            <a:schemeClr val="tx1"/>
                          </a:solidFill>
                          <a:latin typeface="メイリオ" panose="020B0604030504040204" pitchFamily="50" charset="-128"/>
                          <a:ea typeface="メイリオ" panose="020B0604030504040204" pitchFamily="50" charset="-128"/>
                          <a:cs typeface="Arial"/>
                          <a:sym typeface="Arial"/>
                        </a:rPr>
                        <a:t>OS</a:t>
                      </a:r>
                    </a:p>
                    <a:p>
                      <a:pPr marL="0" marR="0" lvl="0" indent="0" algn="l" rtl="0">
                        <a:lnSpc>
                          <a:spcPct val="150000"/>
                        </a:lnSpc>
                        <a:spcBef>
                          <a:spcPts val="0"/>
                        </a:spcBef>
                        <a:spcAft>
                          <a:spcPts val="0"/>
                        </a:spcAft>
                        <a:buClr>
                          <a:srgbClr val="000000"/>
                        </a:buClr>
                        <a:buSzPts val="800"/>
                        <a:buFont typeface="Meiryo"/>
                        <a:buNone/>
                      </a:pPr>
                      <a:r>
                        <a:rPr lang="ja-JP" altLang="en-US" sz="800" b="0" i="0" u="none" strike="noStrike" cap="none" dirty="0">
                          <a:solidFill>
                            <a:schemeClr val="tx1"/>
                          </a:solidFill>
                          <a:latin typeface="メイリオ" panose="020B0604030504040204" pitchFamily="50" charset="-128"/>
                          <a:ea typeface="メイリオ" panose="020B0604030504040204" pitchFamily="50" charset="-128"/>
                          <a:cs typeface="Arial"/>
                          <a:sym typeface="Arial"/>
                        </a:rPr>
                        <a:t>・携帯キャリア</a:t>
                      </a:r>
                    </a:p>
                    <a:p>
                      <a:pPr marL="0" marR="0" lvl="0" indent="0" algn="l" rtl="0">
                        <a:lnSpc>
                          <a:spcPct val="150000"/>
                        </a:lnSpc>
                        <a:spcBef>
                          <a:spcPts val="0"/>
                        </a:spcBef>
                        <a:spcAft>
                          <a:spcPts val="0"/>
                        </a:spcAft>
                        <a:buClr>
                          <a:srgbClr val="000000"/>
                        </a:buClr>
                        <a:buSzPts val="800"/>
                        <a:buFont typeface="Meiryo"/>
                        <a:buNone/>
                      </a:pPr>
                      <a:r>
                        <a:rPr lang="ja-JP" altLang="en-US" sz="800" b="0" i="0" u="none" strike="noStrike" cap="none" dirty="0">
                          <a:solidFill>
                            <a:schemeClr val="tx1"/>
                          </a:solidFill>
                          <a:latin typeface="メイリオ" panose="020B0604030504040204" pitchFamily="50" charset="-128"/>
                          <a:ea typeface="メイリオ" panose="020B0604030504040204" pitchFamily="50" charset="-128"/>
                          <a:cs typeface="Arial"/>
                          <a:sym typeface="Arial"/>
                        </a:rPr>
                        <a:t>・エリア</a:t>
                      </a:r>
                      <a:endParaRPr lang="en-US" altLang="ja-JP" sz="800" b="0" i="0" u="none" strike="noStrike" cap="none" dirty="0">
                        <a:solidFill>
                          <a:schemeClr val="tx1"/>
                        </a:solidFill>
                        <a:latin typeface="メイリオ" panose="020B0604030504040204" pitchFamily="50" charset="-128"/>
                        <a:ea typeface="メイリオ" panose="020B0604030504040204" pitchFamily="50" charset="-128"/>
                        <a:cs typeface="Arial"/>
                        <a:sym typeface="Arial"/>
                      </a:endParaRPr>
                    </a:p>
                    <a:p>
                      <a:pPr marL="0" marR="0" lvl="0" indent="0" algn="l" rtl="0">
                        <a:lnSpc>
                          <a:spcPct val="150000"/>
                        </a:lnSpc>
                        <a:spcBef>
                          <a:spcPts val="0"/>
                        </a:spcBef>
                        <a:spcAft>
                          <a:spcPts val="0"/>
                        </a:spcAft>
                        <a:buClr>
                          <a:srgbClr val="000000"/>
                        </a:buClr>
                        <a:buSzPts val="800"/>
                        <a:buFont typeface="Meiryo"/>
                        <a:buNone/>
                      </a:pPr>
                      <a:r>
                        <a:rPr lang="ja-JP" altLang="en-US" sz="800" b="0" i="0" u="none" strike="noStrike" cap="none" dirty="0">
                          <a:solidFill>
                            <a:schemeClr val="tx1"/>
                          </a:solidFill>
                          <a:latin typeface="メイリオ" panose="020B0604030504040204" pitchFamily="50" charset="-128"/>
                          <a:ea typeface="メイリオ" panose="020B0604030504040204" pitchFamily="50" charset="-128"/>
                          <a:cs typeface="Arial"/>
                          <a:sym typeface="Arial"/>
                        </a:rPr>
                        <a:t>・ネットワーク（「</a:t>
                      </a:r>
                      <a:r>
                        <a:rPr lang="en-US" altLang="ja-JP" sz="800" b="0" i="0" u="none" strike="noStrike" cap="none" dirty="0">
                          <a:solidFill>
                            <a:schemeClr val="tx1"/>
                          </a:solidFill>
                          <a:latin typeface="メイリオ" panose="020B0604030504040204" pitchFamily="50" charset="-128"/>
                          <a:ea typeface="メイリオ" panose="020B0604030504040204" pitchFamily="50" charset="-128"/>
                          <a:cs typeface="Arial"/>
                          <a:sym typeface="Arial"/>
                        </a:rPr>
                        <a:t>Wi-Fi</a:t>
                      </a:r>
                      <a:r>
                        <a:rPr lang="ja-JP" altLang="en-US" sz="800" b="0" i="0" u="none" strike="noStrike" cap="none" dirty="0">
                          <a:solidFill>
                            <a:schemeClr val="tx1"/>
                          </a:solidFill>
                          <a:latin typeface="メイリオ" panose="020B0604030504040204" pitchFamily="50" charset="-128"/>
                          <a:ea typeface="メイリオ" panose="020B0604030504040204" pitchFamily="50" charset="-128"/>
                          <a:cs typeface="Arial"/>
                          <a:sym typeface="Arial"/>
                        </a:rPr>
                        <a:t>」「セルラー」）</a:t>
                      </a: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rtl="0">
                        <a:lnSpc>
                          <a:spcPct val="150000"/>
                        </a:lnSpc>
                      </a:pPr>
                      <a:r>
                        <a:rPr lang="ja-JP" altLang="en-US" sz="800" b="0" i="0" u="none" strike="noStrike" cap="none" dirty="0">
                          <a:solidFill>
                            <a:schemeClr val="tx1"/>
                          </a:solidFill>
                          <a:effectLst/>
                          <a:latin typeface="メイリオ" panose="020B0604030504040204" pitchFamily="50" charset="-128"/>
                          <a:ea typeface="メイリオ" panose="020B0604030504040204" pitchFamily="50" charset="-128"/>
                          <a:cs typeface="+mn-cs"/>
                          <a:sym typeface="Arial"/>
                        </a:rPr>
                        <a:t>・</a:t>
                      </a:r>
                      <a:r>
                        <a:rPr lang="en-US" altLang="ja-JP" sz="800" b="0" i="0" u="none" strike="noStrike" cap="none" dirty="0">
                          <a:solidFill>
                            <a:schemeClr val="tx1"/>
                          </a:solidFill>
                          <a:effectLst/>
                          <a:latin typeface="メイリオ" panose="020B0604030504040204" pitchFamily="50" charset="-128"/>
                          <a:ea typeface="メイリオ" panose="020B0604030504040204" pitchFamily="50" charset="-128"/>
                          <a:cs typeface="+mn-cs"/>
                          <a:sym typeface="Arial"/>
                        </a:rPr>
                        <a:t>CPC(</a:t>
                      </a:r>
                      <a:r>
                        <a:rPr lang="ja-JP" altLang="en-US" sz="800" b="0" i="0" u="none" strike="noStrike" cap="none" dirty="0">
                          <a:solidFill>
                            <a:schemeClr val="tx1"/>
                          </a:solidFill>
                          <a:effectLst/>
                          <a:latin typeface="メイリオ" panose="020B0604030504040204" pitchFamily="50" charset="-128"/>
                          <a:ea typeface="メイリオ" panose="020B0604030504040204" pitchFamily="50" charset="-128"/>
                          <a:cs typeface="+mn-cs"/>
                          <a:sym typeface="Arial"/>
                        </a:rPr>
                        <a:t>入札制</a:t>
                      </a:r>
                      <a:r>
                        <a:rPr lang="en-US" altLang="ja-JP" sz="800" b="0" i="0" u="none" strike="noStrike" cap="none" dirty="0">
                          <a:solidFill>
                            <a:schemeClr val="tx1"/>
                          </a:solidFill>
                          <a:effectLst/>
                          <a:latin typeface="メイリオ" panose="020B0604030504040204" pitchFamily="50" charset="-128"/>
                          <a:ea typeface="メイリオ" panose="020B0604030504040204" pitchFamily="50" charset="-128"/>
                          <a:cs typeface="+mn-cs"/>
                          <a:sym typeface="Arial"/>
                        </a:rPr>
                        <a:t>)</a:t>
                      </a:r>
                      <a:endParaRPr lang="ja-JP" altLang="en-US" sz="800" b="0" dirty="0">
                        <a:effectLst/>
                        <a:latin typeface="メイリオ" panose="020B0604030504040204" pitchFamily="50" charset="-128"/>
                        <a:ea typeface="メイリオ" panose="020B0604030504040204" pitchFamily="50" charset="-128"/>
                      </a:endParaRPr>
                    </a:p>
                    <a:p>
                      <a:pPr>
                        <a:lnSpc>
                          <a:spcPct val="150000"/>
                        </a:lnSpc>
                      </a:pPr>
                      <a:r>
                        <a:rPr lang="en-US" altLang="ja-JP" sz="800" b="0" i="0" u="none" strike="noStrike" cap="none" dirty="0">
                          <a:solidFill>
                            <a:schemeClr val="tx1"/>
                          </a:solidFill>
                          <a:effectLst/>
                          <a:latin typeface="メイリオ" panose="020B0604030504040204" pitchFamily="50" charset="-128"/>
                          <a:ea typeface="メイリオ" panose="020B0604030504040204" pitchFamily="50" charset="-128"/>
                          <a:cs typeface="+mn-cs"/>
                          <a:sym typeface="Arial"/>
                        </a:rPr>
                        <a:t>※</a:t>
                      </a:r>
                      <a:r>
                        <a:rPr lang="ja-JP" altLang="en-US" sz="800" b="0" i="0" u="none" strike="noStrike" cap="none" dirty="0">
                          <a:solidFill>
                            <a:schemeClr val="tx1"/>
                          </a:solidFill>
                          <a:effectLst/>
                          <a:latin typeface="メイリオ" panose="020B0604030504040204" pitchFamily="50" charset="-128"/>
                          <a:ea typeface="メイリオ" panose="020B0604030504040204" pitchFamily="50" charset="-128"/>
                          <a:cs typeface="+mn-cs"/>
                          <a:sym typeface="Arial"/>
                        </a:rPr>
                        <a:t>最低出稿金額</a:t>
                      </a:r>
                      <a:r>
                        <a:rPr lang="en-US" altLang="ja-JP" sz="800" b="0" i="0" u="none" strike="noStrike" cap="none" dirty="0">
                          <a:solidFill>
                            <a:schemeClr val="tx1"/>
                          </a:solidFill>
                          <a:effectLst/>
                          <a:latin typeface="メイリオ" panose="020B0604030504040204" pitchFamily="50" charset="-128"/>
                          <a:ea typeface="メイリオ" panose="020B0604030504040204" pitchFamily="50" charset="-128"/>
                          <a:cs typeface="+mn-cs"/>
                          <a:sym typeface="Arial"/>
                        </a:rPr>
                        <a:t>:300,000</a:t>
                      </a:r>
                      <a:r>
                        <a:rPr lang="ja-JP" altLang="en-US" sz="800" b="0" i="0" u="none" strike="noStrike" cap="none" dirty="0">
                          <a:solidFill>
                            <a:schemeClr val="tx1"/>
                          </a:solidFill>
                          <a:effectLst/>
                          <a:latin typeface="メイリオ" panose="020B0604030504040204" pitchFamily="50" charset="-128"/>
                          <a:ea typeface="メイリオ" panose="020B0604030504040204" pitchFamily="50" charset="-128"/>
                          <a:cs typeface="+mn-cs"/>
                          <a:sym typeface="Arial"/>
                        </a:rPr>
                        <a:t>円</a:t>
                      </a:r>
                      <a:br>
                        <a:rPr lang="ja-JP" altLang="en-US" sz="800" b="0" i="0" u="none" strike="noStrike" cap="none" dirty="0">
                          <a:solidFill>
                            <a:schemeClr val="tx1"/>
                          </a:solidFill>
                          <a:effectLst/>
                          <a:latin typeface="メイリオ" panose="020B0604030504040204" pitchFamily="50" charset="-128"/>
                          <a:ea typeface="メイリオ" panose="020B0604030504040204" pitchFamily="50" charset="-128"/>
                          <a:cs typeface="+mn-cs"/>
                          <a:sym typeface="Arial"/>
                        </a:rPr>
                      </a:br>
                      <a:endParaRPr kumimoji="0" lang="en-US" altLang="ja-JP" sz="800" b="0" i="0" u="none" strike="noStrike" kern="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ctr" rtl="0">
                        <a:lnSpc>
                          <a:spcPct val="150000"/>
                        </a:lnSpc>
                        <a:spcBef>
                          <a:spcPts val="0"/>
                        </a:spcBef>
                        <a:spcAft>
                          <a:spcPts val="0"/>
                        </a:spcAft>
                        <a:buClr>
                          <a:srgbClr val="000000"/>
                        </a:buClr>
                        <a:buSzPts val="800"/>
                        <a:buFont typeface="Arial"/>
                        <a:buNone/>
                      </a:pPr>
                      <a:r>
                        <a:rPr lang="en-US" altLang="ja-JP" sz="800" b="0" i="0" u="none" strike="noStrike" cap="none" dirty="0">
                          <a:solidFill>
                            <a:schemeClr val="tx1"/>
                          </a:solidFill>
                          <a:latin typeface="メイリオ" panose="020B0604030504040204" pitchFamily="50" charset="-128"/>
                          <a:ea typeface="メイリオ" panose="020B0604030504040204" pitchFamily="50" charset="-128"/>
                          <a:cs typeface="Arial"/>
                          <a:sym typeface="Arial"/>
                        </a:rPr>
                        <a:t>@10</a:t>
                      </a:r>
                      <a:r>
                        <a:rPr lang="ja-JP" altLang="en-US" sz="800" b="0" i="0" u="none" strike="noStrike" cap="none" dirty="0">
                          <a:solidFill>
                            <a:schemeClr val="tx1"/>
                          </a:solidFill>
                          <a:latin typeface="メイリオ" panose="020B0604030504040204" pitchFamily="50" charset="-128"/>
                          <a:ea typeface="メイリオ" panose="020B0604030504040204" pitchFamily="50" charset="-128"/>
                          <a:cs typeface="Arial"/>
                          <a:sym typeface="Arial"/>
                        </a:rPr>
                        <a:t>円</a:t>
                      </a:r>
                      <a:r>
                        <a:rPr lang="ja-JP" altLang="en-US" sz="800" b="0" i="0" u="none" strike="noStrike" cap="none" dirty="0">
                          <a:solidFill>
                            <a:srgbClr val="000000"/>
                          </a:solidFill>
                          <a:latin typeface="メイリオ" panose="020B0604030504040204" pitchFamily="50" charset="-128"/>
                          <a:ea typeface="メイリオ" panose="020B0604030504040204" pitchFamily="50" charset="-128"/>
                          <a:cs typeface="Arial"/>
                          <a:sym typeface="Arial"/>
                        </a:rPr>
                        <a:t>～</a:t>
                      </a:r>
                      <a:r>
                        <a:rPr lang="en-US" altLang="ja-JP" sz="800" b="0" i="0" u="none" strike="noStrike" cap="none" dirty="0">
                          <a:solidFill>
                            <a:srgbClr val="000000"/>
                          </a:solidFill>
                          <a:latin typeface="メイリオ" panose="020B0604030504040204" pitchFamily="50" charset="-128"/>
                          <a:ea typeface="メイリオ" panose="020B0604030504040204" pitchFamily="50" charset="-128"/>
                          <a:cs typeface="Arial"/>
                          <a:sym typeface="Arial"/>
                        </a:rPr>
                        <a:t>40</a:t>
                      </a:r>
                      <a:r>
                        <a:rPr lang="ja-JP" altLang="en-US" sz="800" b="0" i="0" u="none" strike="noStrike" cap="none" dirty="0">
                          <a:solidFill>
                            <a:srgbClr val="000000"/>
                          </a:solidFill>
                          <a:latin typeface="メイリオ" panose="020B0604030504040204" pitchFamily="50" charset="-128"/>
                          <a:ea typeface="メイリオ" panose="020B0604030504040204" pitchFamily="50" charset="-128"/>
                          <a:cs typeface="Arial"/>
                          <a:sym typeface="Arial"/>
                        </a:rPr>
                        <a:t>円</a:t>
                      </a:r>
                    </a:p>
                    <a:p>
                      <a:pPr marL="0" marR="0" lvl="0" indent="0" algn="ctr" rtl="0">
                        <a:lnSpc>
                          <a:spcPct val="150000"/>
                        </a:lnSpc>
                        <a:spcBef>
                          <a:spcPts val="0"/>
                        </a:spcBef>
                        <a:spcAft>
                          <a:spcPts val="0"/>
                        </a:spcAft>
                        <a:buClr>
                          <a:srgbClr val="000000"/>
                        </a:buClr>
                        <a:buSzPts val="800"/>
                        <a:buFont typeface="Arial"/>
                        <a:buNone/>
                      </a:pPr>
                      <a:r>
                        <a:rPr lang="ja-JP" altLang="en-US" sz="800" b="0" i="0" u="none" strike="noStrike" cap="none" dirty="0">
                          <a:solidFill>
                            <a:srgbClr val="000000"/>
                          </a:solidFill>
                          <a:latin typeface="メイリオ" panose="020B0604030504040204" pitchFamily="50" charset="-128"/>
                          <a:ea typeface="メイリオ" panose="020B0604030504040204" pitchFamily="50" charset="-128"/>
                          <a:cs typeface="Arial"/>
                          <a:sym typeface="Arial"/>
                        </a:rPr>
                        <a:t>程度（ネット）</a:t>
                      </a:r>
                      <a:endParaRPr lang="ja-JP" altLang="en-US" sz="1400" u="none" strike="noStrike" cap="none" dirty="0">
                        <a:latin typeface="メイリオ" panose="020B0604030504040204" pitchFamily="50" charset="-128"/>
                        <a:ea typeface="メイリオ" panose="020B0604030504040204"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pic>
        <p:nvPicPr>
          <p:cNvPr id="636" name="Google Shape;636;p21" descr="logo_footer@x2.png"/>
          <p:cNvPicPr preferRelativeResize="0"/>
          <p:nvPr/>
        </p:nvPicPr>
        <p:blipFill rotWithShape="1">
          <a:blip r:embed="rId4">
            <a:alphaModFix/>
          </a:blip>
          <a:srcRect/>
          <a:stretch/>
        </p:blipFill>
        <p:spPr>
          <a:xfrm>
            <a:off x="453980" y="4076136"/>
            <a:ext cx="958588" cy="287466"/>
          </a:xfrm>
          <a:prstGeom prst="rect">
            <a:avLst/>
          </a:prstGeom>
          <a:noFill/>
          <a:ln>
            <a:noFill/>
          </a:ln>
        </p:spPr>
      </p:pic>
    </p:spTree>
  </p:cSld>
  <p:clrMapOvr>
    <a:masterClrMapping/>
  </p:clrMapOvr>
</p:sld>
</file>

<file path=ppt/theme/theme1.xml><?xml version="1.0" encoding="utf-8"?>
<a:theme xmlns:a="http://schemas.openxmlformats.org/drawingml/2006/main" name="1_Office テーマ">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8048</TotalTime>
  <Words>4251</Words>
  <Application>Microsoft Office PowerPoint</Application>
  <PresentationFormat>画面に合わせる (4:3)</PresentationFormat>
  <Paragraphs>426</Paragraphs>
  <Slides>18</Slides>
  <Notes>16</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18</vt:i4>
      </vt:variant>
    </vt:vector>
  </HeadingPairs>
  <TitlesOfParts>
    <vt:vector size="27" baseType="lpstr">
      <vt:lpstr>Arimo</vt:lpstr>
      <vt:lpstr>めい</vt:lpstr>
      <vt:lpstr>メイリオ</vt:lpstr>
      <vt:lpstr>メイリオ</vt:lpstr>
      <vt:lpstr>Yu Gothic</vt:lpstr>
      <vt:lpstr>Yu Gothic</vt:lpstr>
      <vt:lpstr>Arial</vt:lpstr>
      <vt:lpstr>Calibri</vt:lpstr>
      <vt:lpstr>1_Office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toshiya.hamaji</dc:creator>
  <cp:lastModifiedBy>hana suehiro</cp:lastModifiedBy>
  <cp:revision>207</cp:revision>
  <dcterms:created xsi:type="dcterms:W3CDTF">2016-02-15T11:59:41Z</dcterms:created>
  <dcterms:modified xsi:type="dcterms:W3CDTF">2026-06-16T07:44:53Z</dcterms:modified>
</cp:coreProperties>
</file>